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media/image8.jpg" ContentType="image/png"/>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notesSlides/notesSlide21.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2.xml" ContentType="application/vnd.openxmlformats-officedocument.themeOverride+xml"/>
  <Override PartName="/ppt/notesSlides/notesSlide22.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23.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24.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5" r:id="rId1"/>
  </p:sldMasterIdLst>
  <p:notesMasterIdLst>
    <p:notesMasterId r:id="rId35"/>
  </p:notesMasterIdLst>
  <p:sldIdLst>
    <p:sldId id="264" r:id="rId2"/>
    <p:sldId id="405" r:id="rId3"/>
    <p:sldId id="309" r:id="rId4"/>
    <p:sldId id="415" r:id="rId5"/>
    <p:sldId id="406" r:id="rId6"/>
    <p:sldId id="382" r:id="rId7"/>
    <p:sldId id="401" r:id="rId8"/>
    <p:sldId id="384" r:id="rId9"/>
    <p:sldId id="381" r:id="rId10"/>
    <p:sldId id="316" r:id="rId11"/>
    <p:sldId id="322" r:id="rId12"/>
    <p:sldId id="407" r:id="rId13"/>
    <p:sldId id="392" r:id="rId14"/>
    <p:sldId id="393" r:id="rId15"/>
    <p:sldId id="412" r:id="rId16"/>
    <p:sldId id="410" r:id="rId17"/>
    <p:sldId id="320" r:id="rId18"/>
    <p:sldId id="408" r:id="rId19"/>
    <p:sldId id="354" r:id="rId20"/>
    <p:sldId id="416" r:id="rId21"/>
    <p:sldId id="366" r:id="rId22"/>
    <p:sldId id="386" r:id="rId23"/>
    <p:sldId id="385" r:id="rId24"/>
    <p:sldId id="380" r:id="rId25"/>
    <p:sldId id="376" r:id="rId26"/>
    <p:sldId id="379" r:id="rId27"/>
    <p:sldId id="377" r:id="rId28"/>
    <p:sldId id="402" r:id="rId29"/>
    <p:sldId id="369" r:id="rId30"/>
    <p:sldId id="409" r:id="rId31"/>
    <p:sldId id="372" r:id="rId32"/>
    <p:sldId id="403" r:id="rId33"/>
    <p:sldId id="346" r:id="rId3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6" d="100"/>
          <a:sy n="86" d="100"/>
        </p:scale>
        <p:origin x="562"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oleObject" Target="file:///C:\Users\hp\Desktop\memoire\new.xlsx" TargetMode="External"/></Relationships>
</file>

<file path=ppt/charts/_rels/chart2.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oleObject" Target="file:///C:\Users\hp\Desktop\memoire\new.xlsx" TargetMode="External"/></Relationships>
</file>

<file path=ppt/charts/_rels/chart3.xml.rels><?xml version="1.0" encoding="UTF-8" standalone="yes"?>
<Relationships xmlns="http://schemas.openxmlformats.org/package/2006/relationships"><Relationship Id="rId3" Type="http://schemas.openxmlformats.org/officeDocument/2006/relationships/oleObject" Target="file:///C:\Users\hp\Desktop\memoire\new.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Users\hp\Desktop\memoire\new.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C:\Users\hp\Desktop\memoire\new.xlsx" TargetMode="External"/><Relationship Id="rId2" Type="http://schemas.microsoft.com/office/2011/relationships/chartColorStyle" Target="colors5.xml"/><Relationship Id="rId1" Type="http://schemas.microsoft.com/office/2011/relationships/chartStyle" Target="style5.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fr-FR" sz="2000" b="1" dirty="0"/>
              <a:t>L’évaluation de la bande passante avant</a:t>
            </a:r>
            <a:r>
              <a:rPr lang="fr-FR" sz="2000" b="1" baseline="0" dirty="0"/>
              <a:t> implémentation de la QoS</a:t>
            </a:r>
            <a:endParaRPr lang="fr-FR" sz="2000" b="1"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Sheet1!$F$3</c:f>
              <c:strCache>
                <c:ptCount val="1"/>
                <c:pt idx="0">
                  <c:v>Faible latence/Data</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val>
            <c:numRef>
              <c:f>Sheet1!$F$4:$F$34</c:f>
              <c:numCache>
                <c:formatCode>General</c:formatCode>
                <c:ptCount val="31"/>
                <c:pt idx="0">
                  <c:v>2.78</c:v>
                </c:pt>
                <c:pt idx="1">
                  <c:v>2.35</c:v>
                </c:pt>
                <c:pt idx="2">
                  <c:v>2.63</c:v>
                </c:pt>
                <c:pt idx="3">
                  <c:v>2.2000000000000002</c:v>
                </c:pt>
                <c:pt idx="4">
                  <c:v>2.2200000000000002</c:v>
                </c:pt>
                <c:pt idx="5">
                  <c:v>2.56</c:v>
                </c:pt>
                <c:pt idx="6">
                  <c:v>2.41</c:v>
                </c:pt>
                <c:pt idx="7">
                  <c:v>1.98</c:v>
                </c:pt>
                <c:pt idx="8">
                  <c:v>2.6</c:v>
                </c:pt>
                <c:pt idx="9">
                  <c:v>2.0699999999999998</c:v>
                </c:pt>
                <c:pt idx="10">
                  <c:v>2.2000000000000002</c:v>
                </c:pt>
                <c:pt idx="11">
                  <c:v>2.21</c:v>
                </c:pt>
                <c:pt idx="12">
                  <c:v>2.78</c:v>
                </c:pt>
                <c:pt idx="13">
                  <c:v>2.21</c:v>
                </c:pt>
                <c:pt idx="14">
                  <c:v>2.2200000000000002</c:v>
                </c:pt>
                <c:pt idx="15">
                  <c:v>2.23</c:v>
                </c:pt>
                <c:pt idx="16">
                  <c:v>2.4700000000000002</c:v>
                </c:pt>
                <c:pt idx="17">
                  <c:v>2.48</c:v>
                </c:pt>
                <c:pt idx="18">
                  <c:v>2.27</c:v>
                </c:pt>
                <c:pt idx="19">
                  <c:v>2.73</c:v>
                </c:pt>
                <c:pt idx="20">
                  <c:v>2.21</c:v>
                </c:pt>
                <c:pt idx="21">
                  <c:v>2.2000000000000002</c:v>
                </c:pt>
                <c:pt idx="22">
                  <c:v>2.21</c:v>
                </c:pt>
                <c:pt idx="23">
                  <c:v>2.34</c:v>
                </c:pt>
                <c:pt idx="24">
                  <c:v>2.65</c:v>
                </c:pt>
                <c:pt idx="25">
                  <c:v>2.2000000000000002</c:v>
                </c:pt>
                <c:pt idx="26">
                  <c:v>2.21</c:v>
                </c:pt>
                <c:pt idx="27">
                  <c:v>2.21</c:v>
                </c:pt>
                <c:pt idx="28">
                  <c:v>2.75</c:v>
                </c:pt>
                <c:pt idx="29">
                  <c:v>3.86</c:v>
                </c:pt>
                <c:pt idx="30">
                  <c:v>2.41</c:v>
                </c:pt>
              </c:numCache>
            </c:numRef>
          </c:val>
          <c:smooth val="0"/>
          <c:extLst>
            <c:ext xmlns:c16="http://schemas.microsoft.com/office/drawing/2014/chart" uri="{C3380CC4-5D6E-409C-BE32-E72D297353CC}">
              <c16:uniqueId val="{00000000-DBE8-4D81-AF19-66EF67C40594}"/>
            </c:ext>
          </c:extLst>
        </c:ser>
        <c:ser>
          <c:idx val="1"/>
          <c:order val="1"/>
          <c:tx>
            <c:strRef>
              <c:f>Sheet1!$G$3</c:f>
              <c:strCache>
                <c:ptCount val="1"/>
                <c:pt idx="0">
                  <c:v>Multimedia conferencing </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val>
            <c:numRef>
              <c:f>Sheet1!$G$4:$G$34</c:f>
              <c:numCache>
                <c:formatCode>General</c:formatCode>
                <c:ptCount val="31"/>
                <c:pt idx="0">
                  <c:v>4</c:v>
                </c:pt>
                <c:pt idx="1">
                  <c:v>2.42</c:v>
                </c:pt>
                <c:pt idx="2">
                  <c:v>2.21</c:v>
                </c:pt>
                <c:pt idx="3">
                  <c:v>2.78</c:v>
                </c:pt>
                <c:pt idx="4">
                  <c:v>2.21</c:v>
                </c:pt>
                <c:pt idx="5">
                  <c:v>2.4700000000000002</c:v>
                </c:pt>
                <c:pt idx="6">
                  <c:v>2.2999999999999998</c:v>
                </c:pt>
                <c:pt idx="7">
                  <c:v>2.41</c:v>
                </c:pt>
                <c:pt idx="8">
                  <c:v>2.7</c:v>
                </c:pt>
                <c:pt idx="9">
                  <c:v>2.25</c:v>
                </c:pt>
                <c:pt idx="10">
                  <c:v>2.72</c:v>
                </c:pt>
                <c:pt idx="11">
                  <c:v>2.2599999999999998</c:v>
                </c:pt>
                <c:pt idx="12">
                  <c:v>2.21</c:v>
                </c:pt>
                <c:pt idx="13">
                  <c:v>2.21</c:v>
                </c:pt>
                <c:pt idx="14">
                  <c:v>2.21</c:v>
                </c:pt>
                <c:pt idx="15">
                  <c:v>2.63</c:v>
                </c:pt>
                <c:pt idx="16">
                  <c:v>2.33</c:v>
                </c:pt>
                <c:pt idx="17">
                  <c:v>2.2200000000000002</c:v>
                </c:pt>
                <c:pt idx="18">
                  <c:v>2.95</c:v>
                </c:pt>
                <c:pt idx="19">
                  <c:v>2.5499999999999998</c:v>
                </c:pt>
                <c:pt idx="20">
                  <c:v>2.34</c:v>
                </c:pt>
                <c:pt idx="21">
                  <c:v>2.62</c:v>
                </c:pt>
                <c:pt idx="22">
                  <c:v>2.25</c:v>
                </c:pt>
                <c:pt idx="23">
                  <c:v>2.5499999999999998</c:v>
                </c:pt>
                <c:pt idx="24">
                  <c:v>2.41</c:v>
                </c:pt>
                <c:pt idx="25">
                  <c:v>2.5499999999999998</c:v>
                </c:pt>
                <c:pt idx="26">
                  <c:v>2.82</c:v>
                </c:pt>
                <c:pt idx="27">
                  <c:v>2.34</c:v>
                </c:pt>
                <c:pt idx="28">
                  <c:v>2.2000000000000002</c:v>
                </c:pt>
                <c:pt idx="29">
                  <c:v>2.2200000000000002</c:v>
                </c:pt>
                <c:pt idx="30">
                  <c:v>2.48</c:v>
                </c:pt>
              </c:numCache>
            </c:numRef>
          </c:val>
          <c:smooth val="0"/>
          <c:extLst>
            <c:ext xmlns:c16="http://schemas.microsoft.com/office/drawing/2014/chart" uri="{C3380CC4-5D6E-409C-BE32-E72D297353CC}">
              <c16:uniqueId val="{00000001-DBE8-4D81-AF19-66EF67C40594}"/>
            </c:ext>
          </c:extLst>
        </c:ser>
        <c:ser>
          <c:idx val="2"/>
          <c:order val="2"/>
          <c:tx>
            <c:strRef>
              <c:f>Sheet1!$H$3</c:f>
              <c:strCache>
                <c:ptCount val="1"/>
                <c:pt idx="0">
                  <c:v>Multimedia streaming </c:v>
                </c:pt>
              </c:strCache>
            </c:strRef>
          </c:tx>
          <c:spPr>
            <a:ln w="28575" cap="rnd">
              <a:solidFill>
                <a:srgbClr val="FF0000"/>
              </a:solidFill>
              <a:round/>
            </a:ln>
            <a:effectLst/>
          </c:spPr>
          <c:marker>
            <c:symbol val="circle"/>
            <c:size val="5"/>
            <c:spPr>
              <a:solidFill>
                <a:srgbClr val="FF0000"/>
              </a:solidFill>
              <a:ln w="9525">
                <a:solidFill>
                  <a:srgbClr val="FF0000"/>
                </a:solidFill>
              </a:ln>
              <a:effectLst/>
            </c:spPr>
          </c:marker>
          <c:val>
            <c:numRef>
              <c:f>Sheet1!$H$4:$H$34</c:f>
              <c:numCache>
                <c:formatCode>General</c:formatCode>
                <c:ptCount val="31"/>
                <c:pt idx="0">
                  <c:v>2.72</c:v>
                </c:pt>
                <c:pt idx="1">
                  <c:v>2.29</c:v>
                </c:pt>
                <c:pt idx="2">
                  <c:v>1.68</c:v>
                </c:pt>
                <c:pt idx="3">
                  <c:v>2.29</c:v>
                </c:pt>
                <c:pt idx="4">
                  <c:v>2.61</c:v>
                </c:pt>
                <c:pt idx="5">
                  <c:v>2.2200000000000002</c:v>
                </c:pt>
                <c:pt idx="6">
                  <c:v>2.2000000000000002</c:v>
                </c:pt>
                <c:pt idx="7">
                  <c:v>1.69</c:v>
                </c:pt>
                <c:pt idx="8">
                  <c:v>2.6</c:v>
                </c:pt>
                <c:pt idx="9">
                  <c:v>2.25</c:v>
                </c:pt>
                <c:pt idx="10">
                  <c:v>2.3199999999999998</c:v>
                </c:pt>
                <c:pt idx="11">
                  <c:v>2.0499999999999998</c:v>
                </c:pt>
                <c:pt idx="12">
                  <c:v>2.4</c:v>
                </c:pt>
                <c:pt idx="13">
                  <c:v>2.62</c:v>
                </c:pt>
                <c:pt idx="14">
                  <c:v>2.2599999999999998</c:v>
                </c:pt>
                <c:pt idx="15">
                  <c:v>2.0499999999999998</c:v>
                </c:pt>
                <c:pt idx="16">
                  <c:v>1.89</c:v>
                </c:pt>
                <c:pt idx="17">
                  <c:v>2.21</c:v>
                </c:pt>
                <c:pt idx="18">
                  <c:v>2.23</c:v>
                </c:pt>
                <c:pt idx="19">
                  <c:v>2.12</c:v>
                </c:pt>
                <c:pt idx="20">
                  <c:v>2.2599999999999998</c:v>
                </c:pt>
                <c:pt idx="21">
                  <c:v>2.61</c:v>
                </c:pt>
                <c:pt idx="22">
                  <c:v>2.2000000000000002</c:v>
                </c:pt>
                <c:pt idx="23">
                  <c:v>2.2200000000000002</c:v>
                </c:pt>
                <c:pt idx="24">
                  <c:v>2.12</c:v>
                </c:pt>
                <c:pt idx="25">
                  <c:v>2.15</c:v>
                </c:pt>
                <c:pt idx="26">
                  <c:v>2.14</c:v>
                </c:pt>
                <c:pt idx="27">
                  <c:v>2.63</c:v>
                </c:pt>
                <c:pt idx="28">
                  <c:v>2.2200000000000002</c:v>
                </c:pt>
                <c:pt idx="29">
                  <c:v>2.2999999999999998</c:v>
                </c:pt>
              </c:numCache>
            </c:numRef>
          </c:val>
          <c:smooth val="0"/>
          <c:extLst>
            <c:ext xmlns:c16="http://schemas.microsoft.com/office/drawing/2014/chart" uri="{C3380CC4-5D6E-409C-BE32-E72D297353CC}">
              <c16:uniqueId val="{00000002-DBE8-4D81-AF19-66EF67C40594}"/>
            </c:ext>
          </c:extLst>
        </c:ser>
        <c:ser>
          <c:idx val="3"/>
          <c:order val="3"/>
          <c:tx>
            <c:strRef>
              <c:f>Sheet1!$I$3</c:f>
              <c:strCache>
                <c:ptCount val="1"/>
                <c:pt idx="0">
                  <c:v>best effort</c:v>
                </c:pt>
              </c:strCache>
            </c:strRef>
          </c:tx>
          <c:spPr>
            <a:ln w="28575" cap="rnd">
              <a:solidFill>
                <a:srgbClr val="00B050"/>
              </a:solidFill>
              <a:round/>
            </a:ln>
            <a:effectLst/>
          </c:spPr>
          <c:marker>
            <c:symbol val="circle"/>
            <c:size val="5"/>
            <c:spPr>
              <a:solidFill>
                <a:srgbClr val="00B050"/>
              </a:solidFill>
              <a:ln w="9525">
                <a:solidFill>
                  <a:srgbClr val="00B050"/>
                </a:solidFill>
              </a:ln>
              <a:effectLst/>
            </c:spPr>
          </c:marker>
          <c:val>
            <c:numRef>
              <c:f>Sheet1!$I$4:$I$34</c:f>
              <c:numCache>
                <c:formatCode>General</c:formatCode>
                <c:ptCount val="31"/>
                <c:pt idx="0">
                  <c:v>7.01</c:v>
                </c:pt>
                <c:pt idx="1">
                  <c:v>2.81</c:v>
                </c:pt>
                <c:pt idx="2">
                  <c:v>2.2200000000000002</c:v>
                </c:pt>
                <c:pt idx="3">
                  <c:v>2.76</c:v>
                </c:pt>
                <c:pt idx="4">
                  <c:v>2.21</c:v>
                </c:pt>
                <c:pt idx="5">
                  <c:v>2.62</c:v>
                </c:pt>
                <c:pt idx="6">
                  <c:v>2.89</c:v>
                </c:pt>
                <c:pt idx="7">
                  <c:v>2.29</c:v>
                </c:pt>
                <c:pt idx="8">
                  <c:v>2.67</c:v>
                </c:pt>
                <c:pt idx="9">
                  <c:v>2.42</c:v>
                </c:pt>
                <c:pt idx="10">
                  <c:v>2.9</c:v>
                </c:pt>
                <c:pt idx="11">
                  <c:v>2.38</c:v>
                </c:pt>
                <c:pt idx="12">
                  <c:v>2.75</c:v>
                </c:pt>
                <c:pt idx="13">
                  <c:v>2.21</c:v>
                </c:pt>
                <c:pt idx="14">
                  <c:v>2.38</c:v>
                </c:pt>
                <c:pt idx="15">
                  <c:v>2.15</c:v>
                </c:pt>
                <c:pt idx="16">
                  <c:v>2.21</c:v>
                </c:pt>
                <c:pt idx="17">
                  <c:v>2.21</c:v>
                </c:pt>
                <c:pt idx="18">
                  <c:v>2.88</c:v>
                </c:pt>
                <c:pt idx="19">
                  <c:v>2.61</c:v>
                </c:pt>
                <c:pt idx="20">
                  <c:v>2.2599999999999998</c:v>
                </c:pt>
                <c:pt idx="21">
                  <c:v>2</c:v>
                </c:pt>
                <c:pt idx="22">
                  <c:v>2.2000000000000002</c:v>
                </c:pt>
                <c:pt idx="23">
                  <c:v>2.75</c:v>
                </c:pt>
                <c:pt idx="24">
                  <c:v>2.21</c:v>
                </c:pt>
                <c:pt idx="25">
                  <c:v>2.39</c:v>
                </c:pt>
                <c:pt idx="26">
                  <c:v>2.68</c:v>
                </c:pt>
                <c:pt idx="27">
                  <c:v>2.63</c:v>
                </c:pt>
                <c:pt idx="28">
                  <c:v>2.65</c:v>
                </c:pt>
                <c:pt idx="29">
                  <c:v>2.3199999999999998</c:v>
                </c:pt>
                <c:pt idx="30">
                  <c:v>2.2599999999999998</c:v>
                </c:pt>
              </c:numCache>
            </c:numRef>
          </c:val>
          <c:smooth val="0"/>
          <c:extLst>
            <c:ext xmlns:c16="http://schemas.microsoft.com/office/drawing/2014/chart" uri="{C3380CC4-5D6E-409C-BE32-E72D297353CC}">
              <c16:uniqueId val="{00000003-DBE8-4D81-AF19-66EF67C40594}"/>
            </c:ext>
          </c:extLst>
        </c:ser>
        <c:dLbls>
          <c:showLegendKey val="0"/>
          <c:showVal val="0"/>
          <c:showCatName val="0"/>
          <c:showSerName val="0"/>
          <c:showPercent val="0"/>
          <c:showBubbleSize val="0"/>
        </c:dLbls>
        <c:marker val="1"/>
        <c:smooth val="0"/>
        <c:axId val="134262863"/>
        <c:axId val="134257039"/>
      </c:lineChart>
      <c:catAx>
        <c:axId val="134262863"/>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fr-FR" dirty="0"/>
                  <a:t>Temps</a:t>
                </a:r>
                <a:r>
                  <a:rPr lang="fr-FR" baseline="0" dirty="0"/>
                  <a:t> (seconds)</a:t>
                </a:r>
                <a:endParaRPr lang="fr-FR" dirty="0"/>
              </a:p>
            </c:rich>
          </c:tx>
          <c:overlay val="0"/>
          <c:spPr>
            <a:noFill/>
            <a:ln w="0">
              <a:solidFill>
                <a:schemeClr val="accent1">
                  <a:alpha val="0"/>
                </a:schemeClr>
              </a:solid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34257039"/>
        <c:crosses val="autoZero"/>
        <c:auto val="1"/>
        <c:lblAlgn val="ctr"/>
        <c:lblOffset val="100"/>
        <c:noMultiLvlLbl val="0"/>
      </c:catAx>
      <c:valAx>
        <c:axId val="134257039"/>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fr-FR" dirty="0"/>
                  <a:t>Bande</a:t>
                </a:r>
                <a:r>
                  <a:rPr lang="fr-FR" baseline="0" dirty="0"/>
                  <a:t> passante (Mbits\sec)</a:t>
                </a:r>
                <a:endParaRPr lang="fr-FR" dirty="0"/>
              </a:p>
            </c:rich>
          </c:tx>
          <c:overlay val="0"/>
          <c:spPr>
            <a:noFill/>
            <a:ln>
              <a:solidFill>
                <a:schemeClr val="accent1">
                  <a:alpha val="0"/>
                </a:schemeClr>
              </a:solid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34262863"/>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900" b="0" i="0" u="none" strike="noStrike" kern="1200" baseline="0">
                <a:solidFill>
                  <a:schemeClr val="tx1">
                    <a:lumMod val="65000"/>
                    <a:lumOff val="35000"/>
                  </a:schemeClr>
                </a:solidFill>
                <a:latin typeface="+mn-lt"/>
                <a:ea typeface="+mn-ea"/>
                <a:cs typeface="+mn-cs"/>
              </a:defRPr>
            </a:pPr>
            <a:endParaRPr lang="en-US"/>
          </a:p>
        </c:txPr>
      </c:dTable>
      <c:spPr>
        <a:noFill/>
        <a:ln>
          <a:noFill/>
        </a:ln>
        <a:effectLst/>
      </c:spPr>
    </c:plotArea>
    <c:legend>
      <c:legendPos val="b"/>
      <c:layout>
        <c:manualLayout>
          <c:xMode val="edge"/>
          <c:yMode val="edge"/>
          <c:x val="0"/>
          <c:y val="0.90943246270004718"/>
          <c:w val="0.50449566130070278"/>
          <c:h val="3.8328109390542389E-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4">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fr-FR" sz="2000" b="1" baseline="0" dirty="0"/>
              <a:t>L’évaluation de la bande passante après l'implémentation de la QoS</a:t>
            </a:r>
            <a:endParaRPr lang="fr-FR" sz="2000" b="1"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3358081138611116"/>
          <c:y val="0.11652766161041821"/>
          <c:w val="0.85558022404923384"/>
          <c:h val="0.64610306514724147"/>
        </c:manualLayout>
      </c:layout>
      <c:lineChart>
        <c:grouping val="standard"/>
        <c:varyColors val="0"/>
        <c:ser>
          <c:idx val="0"/>
          <c:order val="0"/>
          <c:tx>
            <c:strRef>
              <c:f>Sheet1!$AD$3</c:f>
              <c:strCache>
                <c:ptCount val="1"/>
                <c:pt idx="0">
                  <c:v>Faible latence/Data</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val>
            <c:numRef>
              <c:f>Sheet1!$AD$4:$AD$32</c:f>
              <c:numCache>
                <c:formatCode>General</c:formatCode>
                <c:ptCount val="29"/>
                <c:pt idx="0">
                  <c:v>2.92</c:v>
                </c:pt>
                <c:pt idx="1">
                  <c:v>2.9</c:v>
                </c:pt>
                <c:pt idx="2">
                  <c:v>2.9</c:v>
                </c:pt>
                <c:pt idx="3">
                  <c:v>2.9</c:v>
                </c:pt>
                <c:pt idx="4">
                  <c:v>2.92</c:v>
                </c:pt>
                <c:pt idx="5">
                  <c:v>2.92</c:v>
                </c:pt>
                <c:pt idx="6">
                  <c:v>2.89</c:v>
                </c:pt>
                <c:pt idx="7">
                  <c:v>2.92</c:v>
                </c:pt>
                <c:pt idx="8">
                  <c:v>2.92</c:v>
                </c:pt>
                <c:pt idx="9">
                  <c:v>2.86</c:v>
                </c:pt>
                <c:pt idx="10">
                  <c:v>2.92</c:v>
                </c:pt>
                <c:pt idx="11">
                  <c:v>2.92</c:v>
                </c:pt>
                <c:pt idx="12">
                  <c:v>2.9</c:v>
                </c:pt>
                <c:pt idx="13">
                  <c:v>2.92</c:v>
                </c:pt>
                <c:pt idx="14">
                  <c:v>2.92</c:v>
                </c:pt>
                <c:pt idx="15">
                  <c:v>2.92</c:v>
                </c:pt>
                <c:pt idx="16">
                  <c:v>2.92</c:v>
                </c:pt>
                <c:pt idx="17">
                  <c:v>2.92</c:v>
                </c:pt>
                <c:pt idx="18">
                  <c:v>2.92</c:v>
                </c:pt>
                <c:pt idx="19">
                  <c:v>2.92</c:v>
                </c:pt>
                <c:pt idx="20">
                  <c:v>2.92</c:v>
                </c:pt>
                <c:pt idx="21">
                  <c:v>2.9</c:v>
                </c:pt>
                <c:pt idx="22">
                  <c:v>2.92</c:v>
                </c:pt>
                <c:pt idx="23">
                  <c:v>2.92</c:v>
                </c:pt>
                <c:pt idx="24">
                  <c:v>2.9</c:v>
                </c:pt>
                <c:pt idx="25">
                  <c:v>2.92</c:v>
                </c:pt>
                <c:pt idx="26">
                  <c:v>2.92</c:v>
                </c:pt>
                <c:pt idx="27">
                  <c:v>2.86</c:v>
                </c:pt>
                <c:pt idx="28">
                  <c:v>2.92</c:v>
                </c:pt>
              </c:numCache>
            </c:numRef>
          </c:val>
          <c:smooth val="0"/>
          <c:extLst>
            <c:ext xmlns:c16="http://schemas.microsoft.com/office/drawing/2014/chart" uri="{C3380CC4-5D6E-409C-BE32-E72D297353CC}">
              <c16:uniqueId val="{00000000-0F59-47BD-A7F4-595384426ACA}"/>
            </c:ext>
          </c:extLst>
        </c:ser>
        <c:ser>
          <c:idx val="1"/>
          <c:order val="1"/>
          <c:tx>
            <c:strRef>
              <c:f>Sheet1!$AE$3</c:f>
              <c:strCache>
                <c:ptCount val="1"/>
                <c:pt idx="0">
                  <c:v>multimeida conferencing</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val>
            <c:numRef>
              <c:f>Sheet1!$AE$4:$AE$32</c:f>
              <c:numCache>
                <c:formatCode>General</c:formatCode>
                <c:ptCount val="29"/>
                <c:pt idx="0">
                  <c:v>3.88</c:v>
                </c:pt>
                <c:pt idx="1">
                  <c:v>3.87</c:v>
                </c:pt>
                <c:pt idx="2">
                  <c:v>3.87</c:v>
                </c:pt>
                <c:pt idx="3">
                  <c:v>3.86</c:v>
                </c:pt>
                <c:pt idx="4">
                  <c:v>3.82</c:v>
                </c:pt>
                <c:pt idx="5">
                  <c:v>3.87</c:v>
                </c:pt>
                <c:pt idx="6">
                  <c:v>3.87</c:v>
                </c:pt>
                <c:pt idx="7">
                  <c:v>3.86</c:v>
                </c:pt>
                <c:pt idx="8">
                  <c:v>3.87</c:v>
                </c:pt>
                <c:pt idx="9">
                  <c:v>3.8</c:v>
                </c:pt>
                <c:pt idx="10">
                  <c:v>3.88</c:v>
                </c:pt>
                <c:pt idx="11">
                  <c:v>3.88</c:v>
                </c:pt>
                <c:pt idx="12">
                  <c:v>3.89</c:v>
                </c:pt>
                <c:pt idx="13">
                  <c:v>3.86</c:v>
                </c:pt>
                <c:pt idx="14">
                  <c:v>3.88</c:v>
                </c:pt>
                <c:pt idx="15">
                  <c:v>3.88</c:v>
                </c:pt>
                <c:pt idx="16">
                  <c:v>3.88</c:v>
                </c:pt>
                <c:pt idx="17">
                  <c:v>3.88</c:v>
                </c:pt>
                <c:pt idx="18">
                  <c:v>3.87</c:v>
                </c:pt>
                <c:pt idx="19">
                  <c:v>3.88</c:v>
                </c:pt>
                <c:pt idx="20">
                  <c:v>3.87</c:v>
                </c:pt>
                <c:pt idx="21">
                  <c:v>3.88</c:v>
                </c:pt>
                <c:pt idx="22">
                  <c:v>3.87</c:v>
                </c:pt>
                <c:pt idx="23">
                  <c:v>3.88</c:v>
                </c:pt>
                <c:pt idx="24">
                  <c:v>3.89</c:v>
                </c:pt>
                <c:pt idx="25">
                  <c:v>3.76</c:v>
                </c:pt>
                <c:pt idx="26">
                  <c:v>3.88</c:v>
                </c:pt>
                <c:pt idx="27">
                  <c:v>3.85</c:v>
                </c:pt>
                <c:pt idx="28">
                  <c:v>3.87</c:v>
                </c:pt>
              </c:numCache>
            </c:numRef>
          </c:val>
          <c:smooth val="0"/>
          <c:extLst>
            <c:ext xmlns:c16="http://schemas.microsoft.com/office/drawing/2014/chart" uri="{C3380CC4-5D6E-409C-BE32-E72D297353CC}">
              <c16:uniqueId val="{00000001-0F59-47BD-A7F4-595384426ACA}"/>
            </c:ext>
          </c:extLst>
        </c:ser>
        <c:ser>
          <c:idx val="2"/>
          <c:order val="2"/>
          <c:tx>
            <c:strRef>
              <c:f>Sheet1!$AF$3</c:f>
              <c:strCache>
                <c:ptCount val="1"/>
                <c:pt idx="0">
                  <c:v>Multimeida streaming</c:v>
                </c:pt>
              </c:strCache>
            </c:strRef>
          </c:tx>
          <c:spPr>
            <a:ln w="28575" cap="rnd">
              <a:solidFill>
                <a:srgbClr val="FF0000"/>
              </a:solidFill>
              <a:round/>
            </a:ln>
            <a:effectLst/>
          </c:spPr>
          <c:marker>
            <c:symbol val="circle"/>
            <c:size val="5"/>
            <c:spPr>
              <a:solidFill>
                <a:srgbClr val="FF0000"/>
              </a:solidFill>
              <a:ln w="9525">
                <a:solidFill>
                  <a:srgbClr val="FF0000"/>
                </a:solidFill>
              </a:ln>
              <a:effectLst/>
            </c:spPr>
          </c:marker>
          <c:val>
            <c:numRef>
              <c:f>Sheet1!$AF$4:$AF$32</c:f>
              <c:numCache>
                <c:formatCode>General</c:formatCode>
                <c:ptCount val="29"/>
                <c:pt idx="0">
                  <c:v>6.61</c:v>
                </c:pt>
                <c:pt idx="1">
                  <c:v>5.82</c:v>
                </c:pt>
                <c:pt idx="2">
                  <c:v>5.76</c:v>
                </c:pt>
                <c:pt idx="3">
                  <c:v>5.76</c:v>
                </c:pt>
                <c:pt idx="4">
                  <c:v>5.73</c:v>
                </c:pt>
                <c:pt idx="5">
                  <c:v>5.72</c:v>
                </c:pt>
                <c:pt idx="6">
                  <c:v>5.75</c:v>
                </c:pt>
                <c:pt idx="7">
                  <c:v>5.81</c:v>
                </c:pt>
                <c:pt idx="8">
                  <c:v>5.8</c:v>
                </c:pt>
                <c:pt idx="9">
                  <c:v>5.61</c:v>
                </c:pt>
                <c:pt idx="10">
                  <c:v>5.82</c:v>
                </c:pt>
                <c:pt idx="11">
                  <c:v>5.8</c:v>
                </c:pt>
                <c:pt idx="12">
                  <c:v>5.76</c:v>
                </c:pt>
                <c:pt idx="13">
                  <c:v>5.8</c:v>
                </c:pt>
                <c:pt idx="14">
                  <c:v>5.81</c:v>
                </c:pt>
                <c:pt idx="15">
                  <c:v>5.82</c:v>
                </c:pt>
                <c:pt idx="16">
                  <c:v>5.8</c:v>
                </c:pt>
                <c:pt idx="17">
                  <c:v>5.76</c:v>
                </c:pt>
                <c:pt idx="18">
                  <c:v>5.79</c:v>
                </c:pt>
                <c:pt idx="19">
                  <c:v>5.83</c:v>
                </c:pt>
                <c:pt idx="20">
                  <c:v>5.76</c:v>
                </c:pt>
                <c:pt idx="21">
                  <c:v>5.77</c:v>
                </c:pt>
                <c:pt idx="22">
                  <c:v>5.81</c:v>
                </c:pt>
                <c:pt idx="23">
                  <c:v>5.79</c:v>
                </c:pt>
                <c:pt idx="24">
                  <c:v>5.8</c:v>
                </c:pt>
                <c:pt idx="25">
                  <c:v>5.8</c:v>
                </c:pt>
                <c:pt idx="26">
                  <c:v>5.8</c:v>
                </c:pt>
                <c:pt idx="27">
                  <c:v>5.6</c:v>
                </c:pt>
                <c:pt idx="28">
                  <c:v>5.79</c:v>
                </c:pt>
              </c:numCache>
            </c:numRef>
          </c:val>
          <c:smooth val="0"/>
          <c:extLst>
            <c:ext xmlns:c16="http://schemas.microsoft.com/office/drawing/2014/chart" uri="{C3380CC4-5D6E-409C-BE32-E72D297353CC}">
              <c16:uniqueId val="{00000002-0F59-47BD-A7F4-595384426ACA}"/>
            </c:ext>
          </c:extLst>
        </c:ser>
        <c:ser>
          <c:idx val="3"/>
          <c:order val="3"/>
          <c:tx>
            <c:strRef>
              <c:f>Sheet1!$AG$3</c:f>
              <c:strCache>
                <c:ptCount val="1"/>
                <c:pt idx="0">
                  <c:v>best effort</c:v>
                </c:pt>
              </c:strCache>
            </c:strRef>
          </c:tx>
          <c:spPr>
            <a:ln w="28575" cap="rnd">
              <a:solidFill>
                <a:srgbClr val="00B050"/>
              </a:solidFill>
              <a:round/>
            </a:ln>
            <a:effectLst/>
          </c:spPr>
          <c:marker>
            <c:symbol val="circle"/>
            <c:size val="5"/>
            <c:spPr>
              <a:solidFill>
                <a:srgbClr val="00B050"/>
              </a:solidFill>
              <a:ln w="9525">
                <a:solidFill>
                  <a:srgbClr val="00B050"/>
                </a:solidFill>
              </a:ln>
              <a:effectLst/>
            </c:spPr>
          </c:marker>
          <c:val>
            <c:numRef>
              <c:f>Sheet1!$AG$4:$AG$32</c:f>
              <c:numCache>
                <c:formatCode>General</c:formatCode>
                <c:ptCount val="29"/>
                <c:pt idx="0">
                  <c:v>7.46</c:v>
                </c:pt>
                <c:pt idx="1">
                  <c:v>0.57599999999999996</c:v>
                </c:pt>
                <c:pt idx="2">
                  <c:v>1.18E-2</c:v>
                </c:pt>
                <c:pt idx="3">
                  <c:v>1.18E-2</c:v>
                </c:pt>
                <c:pt idx="4">
                  <c:v>1.18E-2</c:v>
                </c:pt>
                <c:pt idx="5">
                  <c:v>1.18E-2</c:v>
                </c:pt>
                <c:pt idx="6">
                  <c:v>1.18E-2</c:v>
                </c:pt>
                <c:pt idx="7">
                  <c:v>1.18E-2</c:v>
                </c:pt>
                <c:pt idx="8">
                  <c:v>1.18E-2</c:v>
                </c:pt>
                <c:pt idx="9">
                  <c:v>1.18E-2</c:v>
                </c:pt>
                <c:pt idx="10">
                  <c:v>1.18E-2</c:v>
                </c:pt>
                <c:pt idx="11">
                  <c:v>1.18E-2</c:v>
                </c:pt>
                <c:pt idx="12">
                  <c:v>1.18E-2</c:v>
                </c:pt>
                <c:pt idx="13">
                  <c:v>1.18E-2</c:v>
                </c:pt>
                <c:pt idx="14">
                  <c:v>1.18E-2</c:v>
                </c:pt>
                <c:pt idx="15">
                  <c:v>1.18E-2</c:v>
                </c:pt>
                <c:pt idx="16">
                  <c:v>1.18E-2</c:v>
                </c:pt>
                <c:pt idx="17">
                  <c:v>1.18E-2</c:v>
                </c:pt>
                <c:pt idx="18">
                  <c:v>1.18E-2</c:v>
                </c:pt>
                <c:pt idx="19">
                  <c:v>1.18E-2</c:v>
                </c:pt>
                <c:pt idx="20">
                  <c:v>1.18E-2</c:v>
                </c:pt>
                <c:pt idx="21">
                  <c:v>1.18E-2</c:v>
                </c:pt>
                <c:pt idx="22">
                  <c:v>1.18E-2</c:v>
                </c:pt>
                <c:pt idx="23">
                  <c:v>1.18E-2</c:v>
                </c:pt>
                <c:pt idx="24">
                  <c:v>1.18E-2</c:v>
                </c:pt>
                <c:pt idx="25">
                  <c:v>1.18E-2</c:v>
                </c:pt>
                <c:pt idx="26">
                  <c:v>1.18E-2</c:v>
                </c:pt>
                <c:pt idx="27">
                  <c:v>1.18E-2</c:v>
                </c:pt>
                <c:pt idx="28">
                  <c:v>1.18E-2</c:v>
                </c:pt>
              </c:numCache>
            </c:numRef>
          </c:val>
          <c:smooth val="0"/>
          <c:extLst>
            <c:ext xmlns:c16="http://schemas.microsoft.com/office/drawing/2014/chart" uri="{C3380CC4-5D6E-409C-BE32-E72D297353CC}">
              <c16:uniqueId val="{00000003-0F59-47BD-A7F4-595384426ACA}"/>
            </c:ext>
          </c:extLst>
        </c:ser>
        <c:dLbls>
          <c:showLegendKey val="0"/>
          <c:showVal val="0"/>
          <c:showCatName val="0"/>
          <c:showSerName val="0"/>
          <c:showPercent val="0"/>
          <c:showBubbleSize val="0"/>
        </c:dLbls>
        <c:marker val="1"/>
        <c:smooth val="0"/>
        <c:axId val="1217331871"/>
        <c:axId val="1217341439"/>
      </c:lineChart>
      <c:catAx>
        <c:axId val="1217331871"/>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fr-FR" sz="1100" b="1" dirty="0"/>
                  <a:t>Temps (seconds)</a:t>
                </a:r>
              </a:p>
            </c:rich>
          </c:tx>
          <c:layout>
            <c:manualLayout>
              <c:xMode val="edge"/>
              <c:yMode val="edge"/>
              <c:x val="0.52025302651122096"/>
              <c:y val="0.95738024715878367"/>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217341439"/>
        <c:crosses val="autoZero"/>
        <c:auto val="1"/>
        <c:lblAlgn val="ctr"/>
        <c:lblOffset val="100"/>
        <c:noMultiLvlLbl val="0"/>
      </c:catAx>
      <c:valAx>
        <c:axId val="1217341439"/>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fr-FR" sz="1200" b="1" dirty="0"/>
                  <a:t>Bande</a:t>
                </a:r>
                <a:r>
                  <a:rPr lang="fr-FR" sz="1200" b="1" baseline="0" dirty="0"/>
                  <a:t> passante (Mbits\sec</a:t>
                </a:r>
                <a:r>
                  <a:rPr lang="fr-FR" baseline="0" dirty="0"/>
                  <a:t>)</a:t>
                </a:r>
                <a:endParaRPr lang="fr-FR" dirty="0"/>
              </a:p>
            </c:rich>
          </c:tx>
          <c:layout>
            <c:manualLayout>
              <c:xMode val="edge"/>
              <c:yMode val="edge"/>
              <c:x val="1.968302579251301E-2"/>
              <c:y val="0.27151321436902853"/>
            </c:manualLayout>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217331871"/>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900" b="0" i="0" u="none" strike="noStrike" kern="1200" baseline="0">
                <a:solidFill>
                  <a:schemeClr val="tx1">
                    <a:lumMod val="65000"/>
                    <a:lumOff val="35000"/>
                  </a:schemeClr>
                </a:solidFill>
                <a:latin typeface="+mn-lt"/>
                <a:ea typeface="+mn-ea"/>
                <a:cs typeface="+mn-cs"/>
              </a:defRPr>
            </a:pPr>
            <a:endParaRPr lang="en-US"/>
          </a:p>
        </c:txPr>
      </c:dTable>
      <c:spPr>
        <a:noFill/>
        <a:ln>
          <a:noFill/>
        </a:ln>
        <a:effectLst/>
      </c:spPr>
    </c:plotArea>
    <c:legend>
      <c:legendPos val="b"/>
      <c:layout>
        <c:manualLayout>
          <c:xMode val="edge"/>
          <c:yMode val="edge"/>
          <c:x val="7.5089036947304649E-3"/>
          <c:y val="0.93340809087702914"/>
          <c:w val="0.4752386028669493"/>
          <c:h val="6.3870619444685375E-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4">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baseline="0">
                <a:solidFill>
                  <a:schemeClr val="tx2"/>
                </a:solidFill>
                <a:latin typeface="+mn-lt"/>
                <a:ea typeface="+mn-ea"/>
                <a:cs typeface="+mn-cs"/>
              </a:defRPr>
            </a:pPr>
            <a:r>
              <a:rPr lang="fr-FR"/>
              <a:t>Valeur moyenne de la bande passante pour le Multimedia streaming avant et après la QoS </a:t>
            </a:r>
          </a:p>
        </c:rich>
      </c:tx>
      <c:overlay val="0"/>
      <c:spPr>
        <a:noFill/>
        <a:ln>
          <a:noFill/>
        </a:ln>
        <a:effectLst/>
      </c:spPr>
      <c:txPr>
        <a:bodyPr rot="0" spcFirstLastPara="1" vertOverflow="ellipsis" vert="horz" wrap="square" anchor="ctr" anchorCtr="1"/>
        <a:lstStyle/>
        <a:p>
          <a:pPr>
            <a:defRPr sz="2128" b="1" i="0" u="none" strike="noStrike" kern="1200" baseline="0">
              <a:solidFill>
                <a:schemeClr val="tx2"/>
              </a:solidFill>
              <a:latin typeface="+mn-lt"/>
              <a:ea typeface="+mn-ea"/>
              <a:cs typeface="+mn-cs"/>
            </a:defRPr>
          </a:pPr>
          <a:endParaRPr lang="en-US"/>
        </a:p>
      </c:txPr>
    </c:title>
    <c:autoTitleDeleted val="0"/>
    <c:plotArea>
      <c:layout/>
      <c:barChart>
        <c:barDir val="col"/>
        <c:grouping val="clustered"/>
        <c:varyColors val="0"/>
        <c:ser>
          <c:idx val="0"/>
          <c:order val="0"/>
          <c:spPr>
            <a:gradFill rotWithShape="1">
              <a:gsLst>
                <a:gs pos="0">
                  <a:schemeClr val="accent1">
                    <a:shade val="51000"/>
                    <a:satMod val="130000"/>
                  </a:schemeClr>
                </a:gs>
                <a:gs pos="80000">
                  <a:schemeClr val="accent1">
                    <a:shade val="93000"/>
                    <a:satMod val="130000"/>
                  </a:schemeClr>
                </a:gs>
                <a:gs pos="100000">
                  <a:schemeClr val="accent1">
                    <a:shade val="94000"/>
                    <a:satMod val="135000"/>
                  </a:schemeClr>
                </a:gs>
              </a:gsLst>
              <a:lin ang="16200000" scaled="0"/>
            </a:gradFill>
            <a:ln>
              <a:noFill/>
            </a:ln>
            <a:effectLst>
              <a:outerShdw blurRad="40000" dist="23000" dir="5400000" rotWithShape="0">
                <a:srgbClr val="000000">
                  <a:alpha val="35000"/>
                </a:srgbClr>
              </a:outerShdw>
            </a:effectLst>
          </c:spPr>
          <c:invertIfNegative val="0"/>
          <c:dPt>
            <c:idx val="0"/>
            <c:invertIfNegative val="0"/>
            <c:bubble3D val="0"/>
            <c:extLst>
              <c:ext xmlns:c16="http://schemas.microsoft.com/office/drawing/2014/chart" uri="{C3380CC4-5D6E-409C-BE32-E72D297353CC}">
                <c16:uniqueId val="{00000001-95D2-4EB4-8DE5-E23D0DE6B864}"/>
              </c:ext>
            </c:extLst>
          </c:dPt>
          <c:dPt>
            <c:idx val="1"/>
            <c:invertIfNegative val="0"/>
            <c:bubble3D val="0"/>
            <c:spPr>
              <a:solidFill>
                <a:srgbClr val="FF6600"/>
              </a:solidFill>
              <a:ln>
                <a:solidFill>
                  <a:srgbClr val="FF6600"/>
                </a:solidFill>
              </a:ln>
              <a:effectLst>
                <a:outerShdw blurRad="40000" dist="23000" dir="5400000" rotWithShape="0">
                  <a:srgbClr val="000000">
                    <a:alpha val="35000"/>
                  </a:srgbClr>
                </a:outerShdw>
              </a:effectLst>
            </c:spPr>
            <c:extLst>
              <c:ext xmlns:c16="http://schemas.microsoft.com/office/drawing/2014/chart" uri="{C3380CC4-5D6E-409C-BE32-E72D297353CC}">
                <c16:uniqueId val="{00000003-95D2-4EB4-8DE5-E23D0DE6B864}"/>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2"/>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2">
                          <a:lumMod val="35000"/>
                          <a:lumOff val="65000"/>
                        </a:schemeClr>
                      </a:solidFill>
                    </a:ln>
                    <a:effectLst/>
                  </c:spPr>
                </c15:leaderLines>
              </c:ext>
            </c:extLst>
          </c:dLbls>
          <c:cat>
            <c:strRef>
              <c:f>Sheet1!$L$57:$M$57</c:f>
              <c:strCache>
                <c:ptCount val="2"/>
                <c:pt idx="0">
                  <c:v>Avant QoS</c:v>
                </c:pt>
                <c:pt idx="1">
                  <c:v>
Après QoS</c:v>
                </c:pt>
              </c:strCache>
            </c:strRef>
          </c:cat>
          <c:val>
            <c:numRef>
              <c:f>Sheet1!$L$58:$M$58</c:f>
              <c:numCache>
                <c:formatCode>General</c:formatCode>
                <c:ptCount val="2"/>
                <c:pt idx="0">
                  <c:v>2.48</c:v>
                </c:pt>
                <c:pt idx="1">
                  <c:v>5.8</c:v>
                </c:pt>
              </c:numCache>
            </c:numRef>
          </c:val>
          <c:extLst>
            <c:ext xmlns:c16="http://schemas.microsoft.com/office/drawing/2014/chart" uri="{C3380CC4-5D6E-409C-BE32-E72D297353CC}">
              <c16:uniqueId val="{00000004-95D2-4EB4-8DE5-E23D0DE6B864}"/>
            </c:ext>
          </c:extLst>
        </c:ser>
        <c:dLbls>
          <c:dLblPos val="inEnd"/>
          <c:showLegendKey val="0"/>
          <c:showVal val="1"/>
          <c:showCatName val="0"/>
          <c:showSerName val="0"/>
          <c:showPercent val="0"/>
          <c:showBubbleSize val="0"/>
        </c:dLbls>
        <c:gapWidth val="100"/>
        <c:overlap val="-24"/>
        <c:axId val="189806303"/>
        <c:axId val="189806719"/>
      </c:barChart>
      <c:catAx>
        <c:axId val="189806303"/>
        <c:scaling>
          <c:orientation val="minMax"/>
        </c:scaling>
        <c:delete val="0"/>
        <c:axPos val="b"/>
        <c:numFmt formatCode="General" sourceLinked="1"/>
        <c:majorTickMark val="none"/>
        <c:minorTickMark val="none"/>
        <c:tickLblPos val="nextTo"/>
        <c:spPr>
          <a:noFill/>
          <a:ln w="9525" cap="flat" cmpd="sng" algn="ctr">
            <a:solidFill>
              <a:schemeClr val="tx2">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crossAx val="189806719"/>
        <c:crosses val="autoZero"/>
        <c:auto val="1"/>
        <c:lblAlgn val="ctr"/>
        <c:lblOffset val="100"/>
        <c:noMultiLvlLbl val="0"/>
      </c:catAx>
      <c:valAx>
        <c:axId val="189806719"/>
        <c:scaling>
          <c:orientation val="minMax"/>
        </c:scaling>
        <c:delete val="0"/>
        <c:axPos val="l"/>
        <c:majorGridlines>
          <c:spPr>
            <a:ln w="9525" cap="flat" cmpd="sng" algn="ctr">
              <a:solidFill>
                <a:schemeClr val="tx2">
                  <a:lumMod val="15000"/>
                  <a:lumOff val="85000"/>
                </a:schemeClr>
              </a:solidFill>
              <a:round/>
            </a:ln>
            <a:effectLst/>
          </c:spPr>
        </c:majorGridlines>
        <c:title>
          <c:tx>
            <c:rich>
              <a:bodyPr rot="-5400000" spcFirstLastPara="1" vertOverflow="ellipsis" vert="horz" wrap="square" anchor="ctr" anchorCtr="1"/>
              <a:lstStyle/>
              <a:p>
                <a:pPr>
                  <a:defRPr sz="1197" b="1" i="0" u="none" strike="noStrike" kern="1200" baseline="0">
                    <a:solidFill>
                      <a:schemeClr val="tx2"/>
                    </a:solidFill>
                    <a:latin typeface="+mn-lt"/>
                    <a:ea typeface="+mn-ea"/>
                    <a:cs typeface="+mn-cs"/>
                  </a:defRPr>
                </a:pPr>
                <a:r>
                  <a:rPr lang="fr-FR"/>
                  <a:t>Bande passante (Mbits\sec)</a:t>
                </a:r>
              </a:p>
            </c:rich>
          </c:tx>
          <c:layout>
            <c:manualLayout>
              <c:xMode val="edge"/>
              <c:yMode val="edge"/>
              <c:x val="0"/>
              <c:y val="0.30548508636719374"/>
            </c:manualLayout>
          </c:layout>
          <c:overlay val="0"/>
          <c:spPr>
            <a:noFill/>
            <a:ln>
              <a:noFill/>
            </a:ln>
            <a:effectLst/>
          </c:spPr>
          <c:txPr>
            <a:bodyPr rot="-5400000" spcFirstLastPara="1" vertOverflow="ellipsis" vert="horz" wrap="square" anchor="ctr" anchorCtr="1"/>
            <a:lstStyle/>
            <a:p>
              <a:pPr>
                <a:defRPr sz="1197" b="1" i="0" u="none" strike="noStrike" kern="1200" baseline="0">
                  <a:solidFill>
                    <a:schemeClr val="tx2"/>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crossAx val="189806303"/>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baseline="0">
                <a:solidFill>
                  <a:schemeClr val="tx2"/>
                </a:solidFill>
                <a:latin typeface="+mn-lt"/>
                <a:ea typeface="+mn-ea"/>
                <a:cs typeface="+mn-cs"/>
              </a:defRPr>
            </a:pPr>
            <a:r>
              <a:rPr lang="fr-FR"/>
              <a:t>Valeur moyenne du délai pour le Multimedia streaming avant et après la QoS</a:t>
            </a:r>
          </a:p>
        </c:rich>
      </c:tx>
      <c:layout>
        <c:manualLayout>
          <c:xMode val="edge"/>
          <c:yMode val="edge"/>
          <c:x val="0.11081072073868951"/>
          <c:y val="0"/>
        </c:manualLayout>
      </c:layout>
      <c:overlay val="0"/>
      <c:spPr>
        <a:noFill/>
        <a:ln>
          <a:noFill/>
        </a:ln>
        <a:effectLst/>
      </c:spPr>
      <c:txPr>
        <a:bodyPr rot="0" spcFirstLastPara="1" vertOverflow="ellipsis" vert="horz" wrap="square" anchor="ctr" anchorCtr="1"/>
        <a:lstStyle/>
        <a:p>
          <a:pPr>
            <a:defRPr sz="2128" b="1" i="0" u="none" strike="noStrike" kern="1200" baseline="0">
              <a:solidFill>
                <a:schemeClr val="tx2"/>
              </a:solidFill>
              <a:latin typeface="+mn-lt"/>
              <a:ea typeface="+mn-ea"/>
              <a:cs typeface="+mn-cs"/>
            </a:defRPr>
          </a:pPr>
          <a:endParaRPr lang="en-US"/>
        </a:p>
      </c:txPr>
    </c:title>
    <c:autoTitleDeleted val="0"/>
    <c:plotArea>
      <c:layout/>
      <c:barChart>
        <c:barDir val="col"/>
        <c:grouping val="clustered"/>
        <c:varyColors val="0"/>
        <c:ser>
          <c:idx val="0"/>
          <c:order val="0"/>
          <c:spPr>
            <a:gradFill rotWithShape="1">
              <a:gsLst>
                <a:gs pos="0">
                  <a:schemeClr val="accent1">
                    <a:shade val="51000"/>
                    <a:satMod val="130000"/>
                  </a:schemeClr>
                </a:gs>
                <a:gs pos="80000">
                  <a:schemeClr val="accent1">
                    <a:shade val="93000"/>
                    <a:satMod val="130000"/>
                  </a:schemeClr>
                </a:gs>
                <a:gs pos="100000">
                  <a:schemeClr val="accent1">
                    <a:shade val="94000"/>
                    <a:satMod val="135000"/>
                  </a:schemeClr>
                </a:gs>
              </a:gsLst>
              <a:lin ang="16200000" scaled="0"/>
            </a:gradFill>
            <a:ln>
              <a:noFill/>
            </a:ln>
            <a:effectLst>
              <a:outerShdw blurRad="40000" dist="23000" dir="5400000" rotWithShape="0">
                <a:srgbClr val="000000">
                  <a:alpha val="35000"/>
                </a:srgbClr>
              </a:outerShdw>
            </a:effectLst>
          </c:spPr>
          <c:invertIfNegative val="0"/>
          <c:dPt>
            <c:idx val="1"/>
            <c:invertIfNegative val="0"/>
            <c:bubble3D val="0"/>
            <c:spPr>
              <a:solidFill>
                <a:srgbClr val="FF6600"/>
              </a:solidFill>
              <a:ln>
                <a:solidFill>
                  <a:srgbClr val="FF6600"/>
                </a:solidFill>
              </a:ln>
              <a:effectLst>
                <a:outerShdw blurRad="40000" dist="23000" dir="5400000" rotWithShape="0">
                  <a:srgbClr val="000000">
                    <a:alpha val="35000"/>
                  </a:srgbClr>
                </a:outerShdw>
              </a:effectLst>
            </c:spPr>
            <c:extLst>
              <c:ext xmlns:c16="http://schemas.microsoft.com/office/drawing/2014/chart" uri="{C3380CC4-5D6E-409C-BE32-E72D297353CC}">
                <c16:uniqueId val="{00000001-E5C4-4CE4-9AA1-6B576AACBDB3}"/>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2"/>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2">
                          <a:lumMod val="35000"/>
                          <a:lumOff val="65000"/>
                        </a:schemeClr>
                      </a:solidFill>
                    </a:ln>
                    <a:effectLst/>
                  </c:spPr>
                </c15:leaderLines>
              </c:ext>
            </c:extLst>
          </c:dLbls>
          <c:cat>
            <c:strRef>
              <c:f>Sheet1!$D$52:$E$52</c:f>
              <c:strCache>
                <c:ptCount val="2"/>
                <c:pt idx="0">
                  <c:v>Avant QoS</c:v>
                </c:pt>
                <c:pt idx="1">
                  <c:v>
Après QoS</c:v>
                </c:pt>
              </c:strCache>
            </c:strRef>
          </c:cat>
          <c:val>
            <c:numRef>
              <c:f>Sheet1!$D$53:$E$53</c:f>
              <c:numCache>
                <c:formatCode>General</c:formatCode>
                <c:ptCount val="2"/>
                <c:pt idx="0">
                  <c:v>16.433</c:v>
                </c:pt>
                <c:pt idx="1">
                  <c:v>2.024</c:v>
                </c:pt>
              </c:numCache>
            </c:numRef>
          </c:val>
          <c:extLst>
            <c:ext xmlns:c16="http://schemas.microsoft.com/office/drawing/2014/chart" uri="{C3380CC4-5D6E-409C-BE32-E72D297353CC}">
              <c16:uniqueId val="{00000002-E5C4-4CE4-9AA1-6B576AACBDB3}"/>
            </c:ext>
          </c:extLst>
        </c:ser>
        <c:dLbls>
          <c:dLblPos val="inEnd"/>
          <c:showLegendKey val="0"/>
          <c:showVal val="1"/>
          <c:showCatName val="0"/>
          <c:showSerName val="0"/>
          <c:showPercent val="0"/>
          <c:showBubbleSize val="0"/>
        </c:dLbls>
        <c:gapWidth val="100"/>
        <c:overlap val="-24"/>
        <c:axId val="190255727"/>
        <c:axId val="190254479"/>
      </c:barChart>
      <c:catAx>
        <c:axId val="190255727"/>
        <c:scaling>
          <c:orientation val="minMax"/>
        </c:scaling>
        <c:delete val="0"/>
        <c:axPos val="b"/>
        <c:numFmt formatCode="General" sourceLinked="1"/>
        <c:majorTickMark val="none"/>
        <c:minorTickMark val="none"/>
        <c:tickLblPos val="nextTo"/>
        <c:spPr>
          <a:noFill/>
          <a:ln w="9525" cap="flat" cmpd="sng" algn="ctr">
            <a:solidFill>
              <a:schemeClr val="tx2">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crossAx val="190254479"/>
        <c:crosses val="autoZero"/>
        <c:auto val="1"/>
        <c:lblAlgn val="ctr"/>
        <c:lblOffset val="100"/>
        <c:noMultiLvlLbl val="0"/>
      </c:catAx>
      <c:valAx>
        <c:axId val="190254479"/>
        <c:scaling>
          <c:orientation val="minMax"/>
        </c:scaling>
        <c:delete val="0"/>
        <c:axPos val="l"/>
        <c:majorGridlines>
          <c:spPr>
            <a:ln w="9525" cap="flat" cmpd="sng" algn="ctr">
              <a:solidFill>
                <a:schemeClr val="tx2">
                  <a:lumMod val="15000"/>
                  <a:lumOff val="85000"/>
                </a:schemeClr>
              </a:solidFill>
              <a:round/>
            </a:ln>
            <a:effectLst/>
          </c:spPr>
        </c:majorGridlines>
        <c:title>
          <c:tx>
            <c:rich>
              <a:bodyPr rot="-5400000" spcFirstLastPara="1" vertOverflow="ellipsis" vert="horz" wrap="square" anchor="ctr" anchorCtr="1"/>
              <a:lstStyle/>
              <a:p>
                <a:pPr>
                  <a:defRPr sz="1197" b="1" i="0" u="none" strike="noStrike" kern="1200" baseline="0">
                    <a:solidFill>
                      <a:schemeClr val="tx2"/>
                    </a:solidFill>
                    <a:latin typeface="+mn-lt"/>
                    <a:ea typeface="+mn-ea"/>
                    <a:cs typeface="+mn-cs"/>
                  </a:defRPr>
                </a:pPr>
                <a:r>
                  <a:rPr lang="fr-FR"/>
                  <a:t>Délai (ms)</a:t>
                </a:r>
              </a:p>
            </c:rich>
          </c:tx>
          <c:layout>
            <c:manualLayout>
              <c:xMode val="edge"/>
              <c:yMode val="edge"/>
              <c:x val="0"/>
              <c:y val="0.45088649670144421"/>
            </c:manualLayout>
          </c:layout>
          <c:overlay val="0"/>
          <c:spPr>
            <a:noFill/>
            <a:ln>
              <a:noFill/>
            </a:ln>
            <a:effectLst/>
          </c:spPr>
          <c:txPr>
            <a:bodyPr rot="-5400000" spcFirstLastPara="1" vertOverflow="ellipsis" vert="horz" wrap="square" anchor="ctr" anchorCtr="1"/>
            <a:lstStyle/>
            <a:p>
              <a:pPr>
                <a:defRPr sz="1197" b="1" i="0" u="none" strike="noStrike" kern="1200" baseline="0">
                  <a:solidFill>
                    <a:schemeClr val="tx2"/>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crossAx val="190255727"/>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baseline="0">
                <a:solidFill>
                  <a:schemeClr val="tx2"/>
                </a:solidFill>
                <a:latin typeface="+mn-lt"/>
                <a:ea typeface="+mn-ea"/>
                <a:cs typeface="+mn-cs"/>
              </a:defRPr>
            </a:pPr>
            <a:r>
              <a:rPr lang="fr-FR"/>
              <a:t>Valeur des pertes de paquets pour le  Multimédia Streaming avant et après la QoS </a:t>
            </a:r>
          </a:p>
        </c:rich>
      </c:tx>
      <c:layout>
        <c:manualLayout>
          <c:xMode val="edge"/>
          <c:yMode val="edge"/>
          <c:x val="0.16781836130306022"/>
          <c:y val="0"/>
        </c:manualLayout>
      </c:layout>
      <c:overlay val="0"/>
      <c:spPr>
        <a:noFill/>
        <a:ln>
          <a:noFill/>
        </a:ln>
        <a:effectLst/>
      </c:spPr>
      <c:txPr>
        <a:bodyPr rot="0" spcFirstLastPara="1" vertOverflow="ellipsis" vert="horz" wrap="square" anchor="ctr" anchorCtr="1"/>
        <a:lstStyle/>
        <a:p>
          <a:pPr>
            <a:defRPr sz="2128" b="1" i="0" u="none" strike="noStrike" kern="1200" baseline="0">
              <a:solidFill>
                <a:schemeClr val="tx2"/>
              </a:solidFill>
              <a:latin typeface="+mn-lt"/>
              <a:ea typeface="+mn-ea"/>
              <a:cs typeface="+mn-cs"/>
            </a:defRPr>
          </a:pPr>
          <a:endParaRPr lang="en-US"/>
        </a:p>
      </c:txPr>
    </c:title>
    <c:autoTitleDeleted val="0"/>
    <c:plotArea>
      <c:layout/>
      <c:barChart>
        <c:barDir val="col"/>
        <c:grouping val="clustered"/>
        <c:varyColors val="0"/>
        <c:ser>
          <c:idx val="0"/>
          <c:order val="0"/>
          <c:spPr>
            <a:gradFill rotWithShape="1">
              <a:gsLst>
                <a:gs pos="0">
                  <a:schemeClr val="accent1">
                    <a:shade val="51000"/>
                    <a:satMod val="130000"/>
                  </a:schemeClr>
                </a:gs>
                <a:gs pos="80000">
                  <a:schemeClr val="accent1">
                    <a:shade val="93000"/>
                    <a:satMod val="130000"/>
                  </a:schemeClr>
                </a:gs>
                <a:gs pos="100000">
                  <a:schemeClr val="accent1">
                    <a:shade val="94000"/>
                    <a:satMod val="135000"/>
                  </a:schemeClr>
                </a:gs>
              </a:gsLst>
              <a:lin ang="16200000" scaled="0"/>
            </a:gradFill>
            <a:ln>
              <a:noFill/>
            </a:ln>
            <a:effectLst>
              <a:outerShdw blurRad="40000" dist="23000" dir="5400000" rotWithShape="0">
                <a:srgbClr val="000000">
                  <a:alpha val="35000"/>
                </a:srgb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2"/>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2">
                          <a:lumMod val="35000"/>
                          <a:lumOff val="65000"/>
                        </a:schemeClr>
                      </a:solidFill>
                    </a:ln>
                    <a:effectLst/>
                  </c:spPr>
                </c15:leaderLines>
              </c:ext>
            </c:extLst>
          </c:dLbls>
          <c:cat>
            <c:strRef>
              <c:f>Sheet1!$F$61:$G$61</c:f>
              <c:strCache>
                <c:ptCount val="2"/>
                <c:pt idx="0">
                  <c:v>Avant QoS</c:v>
                </c:pt>
                <c:pt idx="1">
                  <c:v>
Après QoS</c:v>
                </c:pt>
              </c:strCache>
            </c:strRef>
          </c:cat>
          <c:val>
            <c:numRef>
              <c:f>Sheet1!$F$62:$G$62</c:f>
              <c:numCache>
                <c:formatCode>General</c:formatCode>
                <c:ptCount val="2"/>
                <c:pt idx="0">
                  <c:v>11.2</c:v>
                </c:pt>
                <c:pt idx="1">
                  <c:v>0</c:v>
                </c:pt>
              </c:numCache>
            </c:numRef>
          </c:val>
          <c:extLst>
            <c:ext xmlns:c16="http://schemas.microsoft.com/office/drawing/2014/chart" uri="{C3380CC4-5D6E-409C-BE32-E72D297353CC}">
              <c16:uniqueId val="{00000000-D6BE-4FCD-835B-5CD5C9D214F5}"/>
            </c:ext>
          </c:extLst>
        </c:ser>
        <c:dLbls>
          <c:dLblPos val="inEnd"/>
          <c:showLegendKey val="0"/>
          <c:showVal val="1"/>
          <c:showCatName val="0"/>
          <c:showSerName val="0"/>
          <c:showPercent val="0"/>
          <c:showBubbleSize val="0"/>
        </c:dLbls>
        <c:gapWidth val="100"/>
        <c:overlap val="-24"/>
        <c:axId val="135305759"/>
        <c:axId val="135317823"/>
      </c:barChart>
      <c:catAx>
        <c:axId val="135305759"/>
        <c:scaling>
          <c:orientation val="minMax"/>
        </c:scaling>
        <c:delete val="0"/>
        <c:axPos val="b"/>
        <c:numFmt formatCode="General" sourceLinked="1"/>
        <c:majorTickMark val="none"/>
        <c:minorTickMark val="none"/>
        <c:tickLblPos val="nextTo"/>
        <c:spPr>
          <a:noFill/>
          <a:ln w="9525" cap="flat" cmpd="sng" algn="ctr">
            <a:solidFill>
              <a:schemeClr val="tx2">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crossAx val="135317823"/>
        <c:crosses val="autoZero"/>
        <c:auto val="1"/>
        <c:lblAlgn val="ctr"/>
        <c:lblOffset val="100"/>
        <c:noMultiLvlLbl val="0"/>
      </c:catAx>
      <c:valAx>
        <c:axId val="135317823"/>
        <c:scaling>
          <c:orientation val="minMax"/>
        </c:scaling>
        <c:delete val="0"/>
        <c:axPos val="l"/>
        <c:majorGridlines>
          <c:spPr>
            <a:ln w="9525" cap="flat" cmpd="sng" algn="ctr">
              <a:solidFill>
                <a:schemeClr val="tx2">
                  <a:lumMod val="15000"/>
                  <a:lumOff val="85000"/>
                </a:schemeClr>
              </a:solidFill>
              <a:round/>
            </a:ln>
            <a:effectLst/>
          </c:spPr>
        </c:majorGridlines>
        <c:title>
          <c:tx>
            <c:rich>
              <a:bodyPr rot="-5400000" spcFirstLastPara="1" vertOverflow="ellipsis" vert="horz" wrap="square" anchor="ctr" anchorCtr="1"/>
              <a:lstStyle/>
              <a:p>
                <a:pPr>
                  <a:defRPr sz="1197" b="1" i="0" u="none" strike="noStrike" kern="1200" baseline="0">
                    <a:solidFill>
                      <a:schemeClr val="tx2"/>
                    </a:solidFill>
                    <a:latin typeface="+mn-lt"/>
                    <a:ea typeface="+mn-ea"/>
                    <a:cs typeface="+mn-cs"/>
                  </a:defRPr>
                </a:pPr>
                <a:r>
                  <a:rPr lang="fr-FR"/>
                  <a:t>Pertes des paquets (pourcentage % )</a:t>
                </a:r>
              </a:p>
            </c:rich>
          </c:tx>
          <c:layout>
            <c:manualLayout>
              <c:xMode val="edge"/>
              <c:yMode val="edge"/>
              <c:x val="2.6324448831852583E-3"/>
              <c:y val="0.26251150165164716"/>
            </c:manualLayout>
          </c:layout>
          <c:overlay val="0"/>
          <c:spPr>
            <a:noFill/>
            <a:ln>
              <a:noFill/>
            </a:ln>
            <a:effectLst/>
          </c:spPr>
          <c:txPr>
            <a:bodyPr rot="-5400000" spcFirstLastPara="1" vertOverflow="ellipsis" vert="horz" wrap="square" anchor="ctr" anchorCtr="1"/>
            <a:lstStyle/>
            <a:p>
              <a:pPr>
                <a:defRPr sz="1197" b="1" i="0" u="none" strike="noStrike" kern="1200" baseline="0">
                  <a:solidFill>
                    <a:schemeClr val="tx2"/>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crossAx val="135305759"/>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7">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lumOff val="2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charts/style4.xml><?xml version="1.0" encoding="utf-8"?>
<cs:chartStyle xmlns:cs="http://schemas.microsoft.com/office/drawing/2012/chartStyle" xmlns:a="http://schemas.openxmlformats.org/drawingml/2006/main" id="207">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lumOff val="2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charts/style5.xml><?xml version="1.0" encoding="utf-8"?>
<cs:chartStyle xmlns:cs="http://schemas.microsoft.com/office/drawing/2012/chartStyle" xmlns:a="http://schemas.openxmlformats.org/drawingml/2006/main" id="207">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lumOff val="2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8049A8A-7085-4F1C-AEC2-ECE0624EC31D}" type="datetimeFigureOut">
              <a:rPr lang="en-US" smtClean="0"/>
              <a:t>9/20/2022</a:t>
            </a:fld>
            <a:endParaRPr lang="en-US" dirty="0"/>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3631349-C02C-4225-9329-B7EEA124C752}" type="slidenum">
              <a:rPr lang="en-US" smtClean="0"/>
              <a:t>‹N°›</a:t>
            </a:fld>
            <a:endParaRPr lang="en-US" dirty="0"/>
          </a:p>
        </p:txBody>
      </p:sp>
    </p:spTree>
    <p:extLst>
      <p:ext uri="{BB962C8B-B14F-4D97-AF65-F5344CB8AC3E}">
        <p14:creationId xmlns:p14="http://schemas.microsoft.com/office/powerpoint/2010/main" val="36773475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2A874C27-CA19-48EE-80CB-5202D2C42405}" type="slidenum">
              <a:rPr kumimoji="0" lang="fr-FR" sz="1200" b="0" i="0" u="none" strike="noStrike" kern="1200" cap="none" spc="0" normalizeH="0" baseline="0" noProof="0">
                <a:ln>
                  <a:noFill/>
                </a:ln>
                <a:solidFill>
                  <a:srgbClr val="000000"/>
                </a:solidFill>
                <a:effectLst/>
                <a:uLnTx/>
                <a:uFillTx/>
                <a:latin typeface="Times New Roman" pitchFamily="18"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1</a:t>
            </a:fld>
            <a:endParaRPr kumimoji="0" lang="fr-FR" sz="1200" b="0" i="0" u="none" strike="noStrike" kern="1200" cap="none" spc="0" normalizeH="0" baseline="0" noProof="0" dirty="0">
              <a:ln>
                <a:noFill/>
              </a:ln>
              <a:solidFill>
                <a:srgbClr val="000000"/>
              </a:solidFill>
              <a:effectLst/>
              <a:uLnTx/>
              <a:uFillTx/>
              <a:latin typeface="Times New Roman" pitchFamily="18" charset="0"/>
              <a:ea typeface="+mn-ea"/>
              <a:cs typeface="+mn-cs"/>
            </a:endParaRPr>
          </a:p>
        </p:txBody>
      </p:sp>
      <p:sp>
        <p:nvSpPr>
          <p:cNvPr id="38914" name="Rectangle 2"/>
          <p:cNvSpPr>
            <a:spLocks noGrp="1" noRot="1" noChangeAspect="1" noChangeArrowheads="1" noTextEdit="1"/>
          </p:cNvSpPr>
          <p:nvPr>
            <p:ph type="sldImg"/>
          </p:nvPr>
        </p:nvSpPr>
        <p:spPr>
          <a:xfrm>
            <a:off x="381000" y="685800"/>
            <a:ext cx="6096000" cy="3429000"/>
          </a:xfrm>
          <a:ln/>
        </p:spPr>
      </p:sp>
      <p:sp>
        <p:nvSpPr>
          <p:cNvPr id="38915" name="Rectangle 3"/>
          <p:cNvSpPr>
            <a:spLocks noGrp="1" noChangeArrowheads="1"/>
          </p:cNvSpPr>
          <p:nvPr>
            <p:ph type="body" idx="1"/>
          </p:nvPr>
        </p:nvSpPr>
        <p:spPr/>
        <p:txBody>
          <a:bodyPr/>
          <a:lstStyle/>
          <a:p>
            <a:endParaRPr lang="fr-FR" baseline="0" dirty="0"/>
          </a:p>
          <a:p>
            <a:endParaRPr lang="fr-FR" dirty="0"/>
          </a:p>
        </p:txBody>
      </p:sp>
      <p:sp>
        <p:nvSpPr>
          <p:cNvPr id="8" name="Espace réservé de l'en-tête 7"/>
          <p:cNvSpPr>
            <a:spLocks noGrp="1"/>
          </p:cNvSpPr>
          <p:nvPr>
            <p:ph type="hdr" sz="quarter"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fr-FR" sz="1200" b="0" i="0" u="none" strike="noStrike" kern="1200" cap="none" spc="0" normalizeH="0" baseline="0" noProof="0" dirty="0">
                <a:ln>
                  <a:noFill/>
                </a:ln>
                <a:solidFill>
                  <a:srgbClr val="000000"/>
                </a:solidFill>
                <a:effectLst/>
                <a:uLnTx/>
                <a:uFillTx/>
                <a:latin typeface="Times New Roman" pitchFamily="18" charset="0"/>
                <a:ea typeface="+mn-ea"/>
                <a:cs typeface="+mn-cs"/>
              </a:rPr>
              <a:t>Application du codage réseau pour le SDN</a:t>
            </a:r>
          </a:p>
        </p:txBody>
      </p:sp>
    </p:spTree>
    <p:extLst>
      <p:ext uri="{BB962C8B-B14F-4D97-AF65-F5344CB8AC3E}">
        <p14:creationId xmlns:p14="http://schemas.microsoft.com/office/powerpoint/2010/main" val="18245729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e l'en-tête 3"/>
          <p:cNvSpPr>
            <a:spLocks noGrp="1"/>
          </p:cNvSpPr>
          <p:nvPr>
            <p:ph type="hdr" sz="quarter"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fr-FR" sz="1200" b="0" i="0" u="none" strike="noStrike" kern="1200" cap="none" spc="0" normalizeH="0" baseline="0" noProof="0" dirty="0">
                <a:ln>
                  <a:noFill/>
                </a:ln>
                <a:solidFill>
                  <a:srgbClr val="000000"/>
                </a:solidFill>
                <a:effectLst/>
                <a:uLnTx/>
                <a:uFillTx/>
                <a:latin typeface="Times New Roman" pitchFamily="18" charset="0"/>
                <a:ea typeface="+mn-ea"/>
                <a:cs typeface="+mn-cs"/>
              </a:rPr>
              <a:t>Application du codage réseau pour le SDN</a:t>
            </a:r>
          </a:p>
        </p:txBody>
      </p:sp>
      <p:sp>
        <p:nvSpPr>
          <p:cNvPr id="5" name="Espace réservé du numéro de diapositive 4"/>
          <p:cNvSpPr>
            <a:spLocks noGrp="1"/>
          </p:cNvSpPr>
          <p:nvPr>
            <p:ph type="sldNum" sz="quarter" idx="11"/>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DA8BCDA0-58F0-4FF7-95F8-B731B66B938D}" type="slidenum">
              <a:rPr kumimoji="0" lang="fr-FR" sz="1200" b="0" i="0" u="none" strike="noStrike" kern="1200" cap="none" spc="0" normalizeH="0" baseline="0" noProof="0" smtClean="0">
                <a:ln>
                  <a:noFill/>
                </a:ln>
                <a:solidFill>
                  <a:srgbClr val="000000"/>
                </a:solidFill>
                <a:effectLst/>
                <a:uLnTx/>
                <a:uFillTx/>
                <a:latin typeface="Times New Roman" pitchFamily="18"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13</a:t>
            </a:fld>
            <a:endParaRPr kumimoji="0" lang="fr-FR" sz="1200" b="0" i="0" u="none" strike="noStrike" kern="1200" cap="none" spc="0" normalizeH="0" baseline="0" noProof="0" dirty="0">
              <a:ln>
                <a:noFill/>
              </a:ln>
              <a:solidFill>
                <a:srgbClr val="000000"/>
              </a:solidFill>
              <a:effectLst/>
              <a:uLnTx/>
              <a:uFillTx/>
              <a:latin typeface="Times New Roman" pitchFamily="18" charset="0"/>
              <a:ea typeface="+mn-ea"/>
              <a:cs typeface="+mn-cs"/>
            </a:endParaRPr>
          </a:p>
        </p:txBody>
      </p:sp>
    </p:spTree>
    <p:extLst>
      <p:ext uri="{BB962C8B-B14F-4D97-AF65-F5344CB8AC3E}">
        <p14:creationId xmlns:p14="http://schemas.microsoft.com/office/powerpoint/2010/main" val="23215303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e l'en-tête 3"/>
          <p:cNvSpPr>
            <a:spLocks noGrp="1"/>
          </p:cNvSpPr>
          <p:nvPr>
            <p:ph type="hdr" sz="quarter"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fr-FR" sz="1200" b="0" i="0" u="none" strike="noStrike" kern="1200" cap="none" spc="0" normalizeH="0" baseline="0" noProof="0" dirty="0">
                <a:ln>
                  <a:noFill/>
                </a:ln>
                <a:solidFill>
                  <a:srgbClr val="000000"/>
                </a:solidFill>
                <a:effectLst/>
                <a:uLnTx/>
                <a:uFillTx/>
                <a:latin typeface="Times New Roman" pitchFamily="18" charset="0"/>
                <a:ea typeface="+mn-ea"/>
                <a:cs typeface="+mn-cs"/>
              </a:rPr>
              <a:t>Application du codage réseau pour le SDN</a:t>
            </a:r>
          </a:p>
        </p:txBody>
      </p:sp>
      <p:sp>
        <p:nvSpPr>
          <p:cNvPr id="5" name="Espace réservé du numéro de diapositive 4"/>
          <p:cNvSpPr>
            <a:spLocks noGrp="1"/>
          </p:cNvSpPr>
          <p:nvPr>
            <p:ph type="sldNum" sz="quarter" idx="11"/>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DA8BCDA0-58F0-4FF7-95F8-B731B66B938D}" type="slidenum">
              <a:rPr kumimoji="0" lang="fr-FR" sz="1200" b="0" i="0" u="none" strike="noStrike" kern="1200" cap="none" spc="0" normalizeH="0" baseline="0" noProof="0" smtClean="0">
                <a:ln>
                  <a:noFill/>
                </a:ln>
                <a:solidFill>
                  <a:srgbClr val="000000"/>
                </a:solidFill>
                <a:effectLst/>
                <a:uLnTx/>
                <a:uFillTx/>
                <a:latin typeface="Times New Roman" pitchFamily="18"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14</a:t>
            </a:fld>
            <a:endParaRPr kumimoji="0" lang="fr-FR" sz="1200" b="0" i="0" u="none" strike="noStrike" kern="1200" cap="none" spc="0" normalizeH="0" baseline="0" noProof="0" dirty="0">
              <a:ln>
                <a:noFill/>
              </a:ln>
              <a:solidFill>
                <a:srgbClr val="000000"/>
              </a:solidFill>
              <a:effectLst/>
              <a:uLnTx/>
              <a:uFillTx/>
              <a:latin typeface="Times New Roman" pitchFamily="18" charset="0"/>
              <a:ea typeface="+mn-ea"/>
              <a:cs typeface="+mn-cs"/>
            </a:endParaRPr>
          </a:p>
        </p:txBody>
      </p:sp>
    </p:spTree>
    <p:extLst>
      <p:ext uri="{BB962C8B-B14F-4D97-AF65-F5344CB8AC3E}">
        <p14:creationId xmlns:p14="http://schemas.microsoft.com/office/powerpoint/2010/main" val="20943754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e l'en-tête 3"/>
          <p:cNvSpPr>
            <a:spLocks noGrp="1"/>
          </p:cNvSpPr>
          <p:nvPr>
            <p:ph type="hdr" sz="quarter"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fr-FR" sz="1200" b="0" i="0" u="none" strike="noStrike" kern="1200" cap="none" spc="0" normalizeH="0" baseline="0" noProof="0" dirty="0">
                <a:ln>
                  <a:noFill/>
                </a:ln>
                <a:solidFill>
                  <a:srgbClr val="000000"/>
                </a:solidFill>
                <a:effectLst/>
                <a:uLnTx/>
                <a:uFillTx/>
                <a:latin typeface="Times New Roman" pitchFamily="18" charset="0"/>
                <a:ea typeface="+mn-ea"/>
                <a:cs typeface="+mn-cs"/>
              </a:rPr>
              <a:t>Application du codage réseau pour le SDN</a:t>
            </a:r>
          </a:p>
        </p:txBody>
      </p:sp>
      <p:sp>
        <p:nvSpPr>
          <p:cNvPr id="5" name="Espace réservé du numéro de diapositive 4"/>
          <p:cNvSpPr>
            <a:spLocks noGrp="1"/>
          </p:cNvSpPr>
          <p:nvPr>
            <p:ph type="sldNum" sz="quarter" idx="11"/>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DA8BCDA0-58F0-4FF7-95F8-B731B66B938D}" type="slidenum">
              <a:rPr kumimoji="0" lang="fr-FR" sz="1200" b="0" i="0" u="none" strike="noStrike" kern="1200" cap="none" spc="0" normalizeH="0" baseline="0" noProof="0" smtClean="0">
                <a:ln>
                  <a:noFill/>
                </a:ln>
                <a:solidFill>
                  <a:srgbClr val="000000"/>
                </a:solidFill>
                <a:effectLst/>
                <a:uLnTx/>
                <a:uFillTx/>
                <a:latin typeface="Times New Roman" pitchFamily="18"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15</a:t>
            </a:fld>
            <a:endParaRPr kumimoji="0" lang="fr-FR" sz="1200" b="0" i="0" u="none" strike="noStrike" kern="1200" cap="none" spc="0" normalizeH="0" baseline="0" noProof="0" dirty="0">
              <a:ln>
                <a:noFill/>
              </a:ln>
              <a:solidFill>
                <a:srgbClr val="000000"/>
              </a:solidFill>
              <a:effectLst/>
              <a:uLnTx/>
              <a:uFillTx/>
              <a:latin typeface="Times New Roman" pitchFamily="18" charset="0"/>
              <a:ea typeface="+mn-ea"/>
              <a:cs typeface="+mn-cs"/>
            </a:endParaRPr>
          </a:p>
        </p:txBody>
      </p:sp>
    </p:spTree>
    <p:extLst>
      <p:ext uri="{BB962C8B-B14F-4D97-AF65-F5344CB8AC3E}">
        <p14:creationId xmlns:p14="http://schemas.microsoft.com/office/powerpoint/2010/main" val="1788794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e l'en-tête 3"/>
          <p:cNvSpPr>
            <a:spLocks noGrp="1"/>
          </p:cNvSpPr>
          <p:nvPr>
            <p:ph type="hdr" sz="quarter"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fr-FR" sz="1200" b="0" i="0" u="none" strike="noStrike" kern="1200" cap="none" spc="0" normalizeH="0" baseline="0" noProof="0" dirty="0">
                <a:ln>
                  <a:noFill/>
                </a:ln>
                <a:solidFill>
                  <a:srgbClr val="000000"/>
                </a:solidFill>
                <a:effectLst/>
                <a:uLnTx/>
                <a:uFillTx/>
                <a:latin typeface="Times New Roman" pitchFamily="18" charset="0"/>
                <a:ea typeface="+mn-ea"/>
                <a:cs typeface="+mn-cs"/>
              </a:rPr>
              <a:t>Application du codage réseau pour le SDN</a:t>
            </a:r>
          </a:p>
        </p:txBody>
      </p:sp>
      <p:sp>
        <p:nvSpPr>
          <p:cNvPr id="5" name="Espace réservé du numéro de diapositive 4"/>
          <p:cNvSpPr>
            <a:spLocks noGrp="1"/>
          </p:cNvSpPr>
          <p:nvPr>
            <p:ph type="sldNum" sz="quarter" idx="11"/>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DA8BCDA0-58F0-4FF7-95F8-B731B66B938D}" type="slidenum">
              <a:rPr kumimoji="0" lang="fr-FR" sz="1200" b="0" i="0" u="none" strike="noStrike" kern="1200" cap="none" spc="0" normalizeH="0" baseline="0" noProof="0" smtClean="0">
                <a:ln>
                  <a:noFill/>
                </a:ln>
                <a:solidFill>
                  <a:srgbClr val="000000"/>
                </a:solidFill>
                <a:effectLst/>
                <a:uLnTx/>
                <a:uFillTx/>
                <a:latin typeface="Times New Roman" pitchFamily="18"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16</a:t>
            </a:fld>
            <a:endParaRPr kumimoji="0" lang="fr-FR" sz="1200" b="0" i="0" u="none" strike="noStrike" kern="1200" cap="none" spc="0" normalizeH="0" baseline="0" noProof="0" dirty="0">
              <a:ln>
                <a:noFill/>
              </a:ln>
              <a:solidFill>
                <a:srgbClr val="000000"/>
              </a:solidFill>
              <a:effectLst/>
              <a:uLnTx/>
              <a:uFillTx/>
              <a:latin typeface="Times New Roman" pitchFamily="18" charset="0"/>
              <a:ea typeface="+mn-ea"/>
              <a:cs typeface="+mn-cs"/>
            </a:endParaRPr>
          </a:p>
        </p:txBody>
      </p:sp>
    </p:spTree>
    <p:extLst>
      <p:ext uri="{BB962C8B-B14F-4D97-AF65-F5344CB8AC3E}">
        <p14:creationId xmlns:p14="http://schemas.microsoft.com/office/powerpoint/2010/main" val="1630603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e l'en-tête 3"/>
          <p:cNvSpPr>
            <a:spLocks noGrp="1"/>
          </p:cNvSpPr>
          <p:nvPr>
            <p:ph type="hdr" sz="quarter"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fr-FR" sz="1200" b="0" i="0" u="none" strike="noStrike" kern="1200" cap="none" spc="0" normalizeH="0" baseline="0" noProof="0" dirty="0">
                <a:ln>
                  <a:noFill/>
                </a:ln>
                <a:solidFill>
                  <a:srgbClr val="000000"/>
                </a:solidFill>
                <a:effectLst/>
                <a:uLnTx/>
                <a:uFillTx/>
                <a:latin typeface="Times New Roman" pitchFamily="18" charset="0"/>
                <a:ea typeface="+mn-ea"/>
                <a:cs typeface="+mn-cs"/>
              </a:rPr>
              <a:t>Application du codage réseau pour le SDN</a:t>
            </a:r>
          </a:p>
        </p:txBody>
      </p:sp>
      <p:sp>
        <p:nvSpPr>
          <p:cNvPr id="5" name="Espace réservé du numéro de diapositive 4"/>
          <p:cNvSpPr>
            <a:spLocks noGrp="1"/>
          </p:cNvSpPr>
          <p:nvPr>
            <p:ph type="sldNum" sz="quarter" idx="11"/>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DA8BCDA0-58F0-4FF7-95F8-B731B66B938D}" type="slidenum">
              <a:rPr kumimoji="0" lang="fr-FR" sz="1200" b="0" i="0" u="none" strike="noStrike" kern="1200" cap="none" spc="0" normalizeH="0" baseline="0" noProof="0" smtClean="0">
                <a:ln>
                  <a:noFill/>
                </a:ln>
                <a:solidFill>
                  <a:srgbClr val="000000"/>
                </a:solidFill>
                <a:effectLst/>
                <a:uLnTx/>
                <a:uFillTx/>
                <a:latin typeface="Times New Roman" pitchFamily="18"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17</a:t>
            </a:fld>
            <a:endParaRPr kumimoji="0" lang="fr-FR" sz="1200" b="0" i="0" u="none" strike="noStrike" kern="1200" cap="none" spc="0" normalizeH="0" baseline="0" noProof="0" dirty="0">
              <a:ln>
                <a:noFill/>
              </a:ln>
              <a:solidFill>
                <a:srgbClr val="000000"/>
              </a:solidFill>
              <a:effectLst/>
              <a:uLnTx/>
              <a:uFillTx/>
              <a:latin typeface="Times New Roman" pitchFamily="18" charset="0"/>
              <a:ea typeface="+mn-ea"/>
              <a:cs typeface="+mn-cs"/>
            </a:endParaRPr>
          </a:p>
        </p:txBody>
      </p:sp>
    </p:spTree>
    <p:extLst>
      <p:ext uri="{BB962C8B-B14F-4D97-AF65-F5344CB8AC3E}">
        <p14:creationId xmlns:p14="http://schemas.microsoft.com/office/powerpoint/2010/main" val="9309685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Rot="1" noChangeAspect="1"/>
          </p:cNvSpPr>
          <p:nvPr>
            <p:ph type="sldImg"/>
          </p:nvPr>
        </p:nvSpPr>
        <p:spPr>
          <a:ln/>
        </p:spPr>
      </p:sp>
      <p:sp>
        <p:nvSpPr>
          <p:cNvPr id="39939" name="Rectangle 3"/>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b="0" dirty="0">
              <a:latin typeface="Arial" charset="0"/>
              <a:ea typeface="ＭＳ Ｐゴシック" charset="0"/>
              <a:cs typeface="ＭＳ Ｐゴシック" charset="0"/>
            </a:endParaRPr>
          </a:p>
        </p:txBody>
      </p:sp>
    </p:spTree>
    <p:extLst>
      <p:ext uri="{BB962C8B-B14F-4D97-AF65-F5344CB8AC3E}">
        <p14:creationId xmlns:p14="http://schemas.microsoft.com/office/powerpoint/2010/main" val="29527104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5CE79003-DBA5-46AE-975F-30B34FCFACD0}" type="slidenum">
              <a:rPr lang="fr-FR" smtClean="0"/>
              <a:pPr/>
              <a:t>20</a:t>
            </a:fld>
            <a:endParaRPr lang="fr-FR" dirty="0"/>
          </a:p>
        </p:txBody>
      </p:sp>
    </p:spTree>
    <p:extLst>
      <p:ext uri="{BB962C8B-B14F-4D97-AF65-F5344CB8AC3E}">
        <p14:creationId xmlns:p14="http://schemas.microsoft.com/office/powerpoint/2010/main" val="30893590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baseline="0" dirty="0"/>
          </a:p>
          <a:p>
            <a:endParaRPr lang="fr-FR" baseline="0" dirty="0"/>
          </a:p>
        </p:txBody>
      </p:sp>
      <p:sp>
        <p:nvSpPr>
          <p:cNvPr id="4" name="Espace réservé de l'en-tête 3"/>
          <p:cNvSpPr>
            <a:spLocks noGrp="1"/>
          </p:cNvSpPr>
          <p:nvPr>
            <p:ph type="hdr" sz="quarter" idx="10"/>
          </p:nvPr>
        </p:nvSpPr>
        <p:spPr/>
        <p:txBody>
          <a:bodyPr/>
          <a:lstStyle/>
          <a:p>
            <a:r>
              <a:rPr lang="fr-FR" dirty="0"/>
              <a:t>Application du codage réseau pour le SDN</a:t>
            </a:r>
          </a:p>
        </p:txBody>
      </p:sp>
      <p:sp>
        <p:nvSpPr>
          <p:cNvPr id="5" name="Espace réservé du numéro de diapositive 4"/>
          <p:cNvSpPr>
            <a:spLocks noGrp="1"/>
          </p:cNvSpPr>
          <p:nvPr>
            <p:ph type="sldNum" sz="quarter" idx="11"/>
          </p:nvPr>
        </p:nvSpPr>
        <p:spPr/>
        <p:txBody>
          <a:bodyPr/>
          <a:lstStyle/>
          <a:p>
            <a:fld id="{DA8BCDA0-58F0-4FF7-95F8-B731B66B938D}" type="slidenum">
              <a:rPr lang="fr-FR" smtClean="0"/>
              <a:pPr/>
              <a:t>21</a:t>
            </a:fld>
            <a:endParaRPr lang="fr-FR" dirty="0"/>
          </a:p>
        </p:txBody>
      </p:sp>
    </p:spTree>
    <p:extLst>
      <p:ext uri="{BB962C8B-B14F-4D97-AF65-F5344CB8AC3E}">
        <p14:creationId xmlns:p14="http://schemas.microsoft.com/office/powerpoint/2010/main" val="1235150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GB" dirty="0"/>
          </a:p>
        </p:txBody>
      </p:sp>
      <p:sp>
        <p:nvSpPr>
          <p:cNvPr id="4" name="Espace réservé de l'en-tête 3"/>
          <p:cNvSpPr>
            <a:spLocks noGrp="1"/>
          </p:cNvSpPr>
          <p:nvPr>
            <p:ph type="hdr" sz="quarter" idx="10"/>
          </p:nvPr>
        </p:nvSpPr>
        <p:spPr/>
        <p:txBody>
          <a:bodyPr/>
          <a:lstStyle/>
          <a:p>
            <a:r>
              <a:rPr lang="fr-FR" dirty="0"/>
              <a:t>Application du codage réseau pour le SDN</a:t>
            </a:r>
          </a:p>
        </p:txBody>
      </p:sp>
      <p:sp>
        <p:nvSpPr>
          <p:cNvPr id="5" name="Espace réservé du numéro de diapositive 4"/>
          <p:cNvSpPr>
            <a:spLocks noGrp="1"/>
          </p:cNvSpPr>
          <p:nvPr>
            <p:ph type="sldNum" sz="quarter" idx="11"/>
          </p:nvPr>
        </p:nvSpPr>
        <p:spPr/>
        <p:txBody>
          <a:bodyPr/>
          <a:lstStyle/>
          <a:p>
            <a:fld id="{DA8BCDA0-58F0-4FF7-95F8-B731B66B938D}" type="slidenum">
              <a:rPr lang="fr-FR" smtClean="0"/>
              <a:pPr/>
              <a:t>22</a:t>
            </a:fld>
            <a:endParaRPr lang="fr-FR" dirty="0"/>
          </a:p>
        </p:txBody>
      </p:sp>
    </p:spTree>
    <p:extLst>
      <p:ext uri="{BB962C8B-B14F-4D97-AF65-F5344CB8AC3E}">
        <p14:creationId xmlns:p14="http://schemas.microsoft.com/office/powerpoint/2010/main" val="16713057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GB" dirty="0"/>
          </a:p>
        </p:txBody>
      </p:sp>
      <p:sp>
        <p:nvSpPr>
          <p:cNvPr id="4" name="Espace réservé de l'en-tête 3"/>
          <p:cNvSpPr>
            <a:spLocks noGrp="1"/>
          </p:cNvSpPr>
          <p:nvPr>
            <p:ph type="hdr" sz="quarter" idx="10"/>
          </p:nvPr>
        </p:nvSpPr>
        <p:spPr/>
        <p:txBody>
          <a:bodyPr/>
          <a:lstStyle/>
          <a:p>
            <a:r>
              <a:rPr lang="fr-FR" dirty="0"/>
              <a:t>Application du codage réseau pour le SDN</a:t>
            </a:r>
          </a:p>
        </p:txBody>
      </p:sp>
      <p:sp>
        <p:nvSpPr>
          <p:cNvPr id="5" name="Espace réservé du numéro de diapositive 4"/>
          <p:cNvSpPr>
            <a:spLocks noGrp="1"/>
          </p:cNvSpPr>
          <p:nvPr>
            <p:ph type="sldNum" sz="quarter" idx="11"/>
          </p:nvPr>
        </p:nvSpPr>
        <p:spPr/>
        <p:txBody>
          <a:bodyPr/>
          <a:lstStyle/>
          <a:p>
            <a:fld id="{DA8BCDA0-58F0-4FF7-95F8-B731B66B938D}" type="slidenum">
              <a:rPr lang="fr-FR" smtClean="0"/>
              <a:pPr/>
              <a:t>23</a:t>
            </a:fld>
            <a:endParaRPr lang="fr-FR" dirty="0"/>
          </a:p>
        </p:txBody>
      </p:sp>
    </p:spTree>
    <p:extLst>
      <p:ext uri="{BB962C8B-B14F-4D97-AF65-F5344CB8AC3E}">
        <p14:creationId xmlns:p14="http://schemas.microsoft.com/office/powerpoint/2010/main" val="40829553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e l'en-tête 3"/>
          <p:cNvSpPr>
            <a:spLocks noGrp="1"/>
          </p:cNvSpPr>
          <p:nvPr>
            <p:ph type="hdr" sz="quarter"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fr-FR" sz="1200" b="0" i="0" u="none" strike="noStrike" kern="1200" cap="none" spc="0" normalizeH="0" baseline="0" noProof="0" dirty="0">
                <a:ln>
                  <a:noFill/>
                </a:ln>
                <a:solidFill>
                  <a:srgbClr val="000000"/>
                </a:solidFill>
                <a:effectLst/>
                <a:uLnTx/>
                <a:uFillTx/>
                <a:latin typeface="Times New Roman" pitchFamily="18" charset="0"/>
                <a:ea typeface="+mn-ea"/>
                <a:cs typeface="+mn-cs"/>
              </a:rPr>
              <a:t>Application du codage réseau pour le SDN</a:t>
            </a:r>
          </a:p>
        </p:txBody>
      </p:sp>
      <p:sp>
        <p:nvSpPr>
          <p:cNvPr id="5" name="Espace réservé du numéro de diapositive 4"/>
          <p:cNvSpPr>
            <a:spLocks noGrp="1"/>
          </p:cNvSpPr>
          <p:nvPr>
            <p:ph type="sldNum" sz="quarter" idx="11"/>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DA8BCDA0-58F0-4FF7-95F8-B731B66B938D}" type="slidenum">
              <a:rPr kumimoji="0" lang="fr-FR" sz="1200" b="0" i="0" u="none" strike="noStrike" kern="1200" cap="none" spc="0" normalizeH="0" baseline="0" noProof="0" smtClean="0">
                <a:ln>
                  <a:noFill/>
                </a:ln>
                <a:solidFill>
                  <a:srgbClr val="000000"/>
                </a:solidFill>
                <a:effectLst/>
                <a:uLnTx/>
                <a:uFillTx/>
                <a:latin typeface="Times New Roman" pitchFamily="18"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3</a:t>
            </a:fld>
            <a:endParaRPr kumimoji="0" lang="fr-FR" sz="1200" b="0" i="0" u="none" strike="noStrike" kern="1200" cap="none" spc="0" normalizeH="0" baseline="0" noProof="0" dirty="0">
              <a:ln>
                <a:noFill/>
              </a:ln>
              <a:solidFill>
                <a:srgbClr val="000000"/>
              </a:solidFill>
              <a:effectLst/>
              <a:uLnTx/>
              <a:uFillTx/>
              <a:latin typeface="Times New Roman" pitchFamily="18" charset="0"/>
              <a:ea typeface="+mn-ea"/>
              <a:cs typeface="+mn-cs"/>
            </a:endParaRPr>
          </a:p>
        </p:txBody>
      </p:sp>
    </p:spTree>
    <p:extLst>
      <p:ext uri="{BB962C8B-B14F-4D97-AF65-F5344CB8AC3E}">
        <p14:creationId xmlns:p14="http://schemas.microsoft.com/office/powerpoint/2010/main" val="2263876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e l'en-tête 3"/>
          <p:cNvSpPr>
            <a:spLocks noGrp="1"/>
          </p:cNvSpPr>
          <p:nvPr>
            <p:ph type="hdr" sz="quarter" idx="10"/>
          </p:nvPr>
        </p:nvSpPr>
        <p:spPr/>
        <p:txBody>
          <a:bodyPr/>
          <a:lstStyle/>
          <a:p>
            <a:r>
              <a:rPr lang="fr-FR" dirty="0"/>
              <a:t>Application du codage réseau pour le SDN</a:t>
            </a:r>
          </a:p>
        </p:txBody>
      </p:sp>
      <p:sp>
        <p:nvSpPr>
          <p:cNvPr id="5" name="Espace réservé du numéro de diapositive 4"/>
          <p:cNvSpPr>
            <a:spLocks noGrp="1"/>
          </p:cNvSpPr>
          <p:nvPr>
            <p:ph type="sldNum" sz="quarter" idx="11"/>
          </p:nvPr>
        </p:nvSpPr>
        <p:spPr/>
        <p:txBody>
          <a:bodyPr/>
          <a:lstStyle/>
          <a:p>
            <a:fld id="{DA8BCDA0-58F0-4FF7-95F8-B731B66B938D}" type="slidenum">
              <a:rPr lang="fr-FR" smtClean="0"/>
              <a:pPr/>
              <a:t>24</a:t>
            </a:fld>
            <a:endParaRPr lang="fr-FR" dirty="0"/>
          </a:p>
        </p:txBody>
      </p:sp>
    </p:spTree>
    <p:extLst>
      <p:ext uri="{BB962C8B-B14F-4D97-AF65-F5344CB8AC3E}">
        <p14:creationId xmlns:p14="http://schemas.microsoft.com/office/powerpoint/2010/main" val="14387386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e l'en-tête 3"/>
          <p:cNvSpPr>
            <a:spLocks noGrp="1"/>
          </p:cNvSpPr>
          <p:nvPr>
            <p:ph type="hdr" sz="quarter" idx="10"/>
          </p:nvPr>
        </p:nvSpPr>
        <p:spPr/>
        <p:txBody>
          <a:bodyPr/>
          <a:lstStyle/>
          <a:p>
            <a:r>
              <a:rPr lang="fr-FR" dirty="0"/>
              <a:t>Application du codage réseau pour le SDN</a:t>
            </a:r>
          </a:p>
        </p:txBody>
      </p:sp>
      <p:sp>
        <p:nvSpPr>
          <p:cNvPr id="5" name="Espace réservé du numéro de diapositive 4"/>
          <p:cNvSpPr>
            <a:spLocks noGrp="1"/>
          </p:cNvSpPr>
          <p:nvPr>
            <p:ph type="sldNum" sz="quarter" idx="11"/>
          </p:nvPr>
        </p:nvSpPr>
        <p:spPr/>
        <p:txBody>
          <a:bodyPr/>
          <a:lstStyle/>
          <a:p>
            <a:fld id="{DA8BCDA0-58F0-4FF7-95F8-B731B66B938D}" type="slidenum">
              <a:rPr lang="fr-FR" smtClean="0"/>
              <a:pPr/>
              <a:t>25</a:t>
            </a:fld>
            <a:endParaRPr lang="fr-FR" dirty="0"/>
          </a:p>
        </p:txBody>
      </p:sp>
    </p:spTree>
    <p:extLst>
      <p:ext uri="{BB962C8B-B14F-4D97-AF65-F5344CB8AC3E}">
        <p14:creationId xmlns:p14="http://schemas.microsoft.com/office/powerpoint/2010/main" val="4524851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e l'en-tête 3"/>
          <p:cNvSpPr>
            <a:spLocks noGrp="1"/>
          </p:cNvSpPr>
          <p:nvPr>
            <p:ph type="hdr" sz="quarter" idx="10"/>
          </p:nvPr>
        </p:nvSpPr>
        <p:spPr/>
        <p:txBody>
          <a:bodyPr/>
          <a:lstStyle/>
          <a:p>
            <a:r>
              <a:rPr lang="fr-FR" dirty="0"/>
              <a:t>Application du codage réseau pour le SDN</a:t>
            </a:r>
          </a:p>
        </p:txBody>
      </p:sp>
      <p:sp>
        <p:nvSpPr>
          <p:cNvPr id="5" name="Espace réservé du numéro de diapositive 4"/>
          <p:cNvSpPr>
            <a:spLocks noGrp="1"/>
          </p:cNvSpPr>
          <p:nvPr>
            <p:ph type="sldNum" sz="quarter" idx="11"/>
          </p:nvPr>
        </p:nvSpPr>
        <p:spPr/>
        <p:txBody>
          <a:bodyPr/>
          <a:lstStyle/>
          <a:p>
            <a:fld id="{DA8BCDA0-58F0-4FF7-95F8-B731B66B938D}" type="slidenum">
              <a:rPr lang="fr-FR" smtClean="0"/>
              <a:pPr/>
              <a:t>26</a:t>
            </a:fld>
            <a:endParaRPr lang="fr-FR" dirty="0"/>
          </a:p>
        </p:txBody>
      </p:sp>
    </p:spTree>
    <p:extLst>
      <p:ext uri="{BB962C8B-B14F-4D97-AF65-F5344CB8AC3E}">
        <p14:creationId xmlns:p14="http://schemas.microsoft.com/office/powerpoint/2010/main" val="323934564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e l'en-tête 3"/>
          <p:cNvSpPr>
            <a:spLocks noGrp="1"/>
          </p:cNvSpPr>
          <p:nvPr>
            <p:ph type="hdr" sz="quarter" idx="10"/>
          </p:nvPr>
        </p:nvSpPr>
        <p:spPr/>
        <p:txBody>
          <a:bodyPr/>
          <a:lstStyle/>
          <a:p>
            <a:r>
              <a:rPr lang="fr-FR" dirty="0"/>
              <a:t>Application du codage réseau pour le SDN</a:t>
            </a:r>
          </a:p>
        </p:txBody>
      </p:sp>
      <p:sp>
        <p:nvSpPr>
          <p:cNvPr id="5" name="Espace réservé du numéro de diapositive 4"/>
          <p:cNvSpPr>
            <a:spLocks noGrp="1"/>
          </p:cNvSpPr>
          <p:nvPr>
            <p:ph type="sldNum" sz="quarter" idx="11"/>
          </p:nvPr>
        </p:nvSpPr>
        <p:spPr/>
        <p:txBody>
          <a:bodyPr/>
          <a:lstStyle/>
          <a:p>
            <a:fld id="{DA8BCDA0-58F0-4FF7-95F8-B731B66B938D}" type="slidenum">
              <a:rPr lang="fr-FR" smtClean="0"/>
              <a:pPr/>
              <a:t>27</a:t>
            </a:fld>
            <a:endParaRPr lang="fr-FR" dirty="0"/>
          </a:p>
        </p:txBody>
      </p:sp>
    </p:spTree>
    <p:extLst>
      <p:ext uri="{BB962C8B-B14F-4D97-AF65-F5344CB8AC3E}">
        <p14:creationId xmlns:p14="http://schemas.microsoft.com/office/powerpoint/2010/main" val="103126466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e l'en-tête 3"/>
          <p:cNvSpPr>
            <a:spLocks noGrp="1"/>
          </p:cNvSpPr>
          <p:nvPr>
            <p:ph type="hdr" sz="quarter" idx="10"/>
          </p:nvPr>
        </p:nvSpPr>
        <p:spPr/>
        <p:txBody>
          <a:bodyPr/>
          <a:lstStyle/>
          <a:p>
            <a:r>
              <a:rPr lang="fr-FR" dirty="0"/>
              <a:t>Application du codage réseau pour le SDN</a:t>
            </a:r>
          </a:p>
        </p:txBody>
      </p:sp>
      <p:sp>
        <p:nvSpPr>
          <p:cNvPr id="5" name="Espace réservé du numéro de diapositive 4"/>
          <p:cNvSpPr>
            <a:spLocks noGrp="1"/>
          </p:cNvSpPr>
          <p:nvPr>
            <p:ph type="sldNum" sz="quarter" idx="11"/>
          </p:nvPr>
        </p:nvSpPr>
        <p:spPr/>
        <p:txBody>
          <a:bodyPr/>
          <a:lstStyle/>
          <a:p>
            <a:fld id="{DA8BCDA0-58F0-4FF7-95F8-B731B66B938D}" type="slidenum">
              <a:rPr lang="fr-FR" smtClean="0"/>
              <a:pPr/>
              <a:t>28</a:t>
            </a:fld>
            <a:endParaRPr lang="fr-FR" dirty="0"/>
          </a:p>
        </p:txBody>
      </p:sp>
    </p:spTree>
    <p:extLst>
      <p:ext uri="{BB962C8B-B14F-4D97-AF65-F5344CB8AC3E}">
        <p14:creationId xmlns:p14="http://schemas.microsoft.com/office/powerpoint/2010/main" val="377935050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e l'en-tête 3"/>
          <p:cNvSpPr>
            <a:spLocks noGrp="1"/>
          </p:cNvSpPr>
          <p:nvPr>
            <p:ph type="hdr" sz="quarter" idx="10"/>
          </p:nvPr>
        </p:nvSpPr>
        <p:spPr/>
        <p:txBody>
          <a:bodyPr/>
          <a:lstStyle/>
          <a:p>
            <a:r>
              <a:rPr lang="fr-FR" dirty="0"/>
              <a:t>Application du codage réseau pour le SDN</a:t>
            </a:r>
          </a:p>
        </p:txBody>
      </p:sp>
      <p:sp>
        <p:nvSpPr>
          <p:cNvPr id="5" name="Espace réservé du numéro de diapositive 4"/>
          <p:cNvSpPr>
            <a:spLocks noGrp="1"/>
          </p:cNvSpPr>
          <p:nvPr>
            <p:ph type="sldNum" sz="quarter" idx="11"/>
          </p:nvPr>
        </p:nvSpPr>
        <p:spPr/>
        <p:txBody>
          <a:bodyPr/>
          <a:lstStyle/>
          <a:p>
            <a:fld id="{DA8BCDA0-58F0-4FF7-95F8-B731B66B938D}" type="slidenum">
              <a:rPr lang="fr-FR" smtClean="0"/>
              <a:pPr/>
              <a:t>29</a:t>
            </a:fld>
            <a:endParaRPr lang="fr-FR" dirty="0"/>
          </a:p>
        </p:txBody>
      </p:sp>
    </p:spTree>
    <p:extLst>
      <p:ext uri="{BB962C8B-B14F-4D97-AF65-F5344CB8AC3E}">
        <p14:creationId xmlns:p14="http://schemas.microsoft.com/office/powerpoint/2010/main" val="42515724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e l'en-tête 3"/>
          <p:cNvSpPr>
            <a:spLocks noGrp="1"/>
          </p:cNvSpPr>
          <p:nvPr>
            <p:ph type="hdr" sz="quarter" idx="10"/>
          </p:nvPr>
        </p:nvSpPr>
        <p:spPr/>
        <p:txBody>
          <a:bodyPr/>
          <a:lstStyle/>
          <a:p>
            <a:r>
              <a:rPr lang="fr-FR" dirty="0"/>
              <a:t>Application du codage réseau pour le SDN</a:t>
            </a:r>
          </a:p>
        </p:txBody>
      </p:sp>
      <p:sp>
        <p:nvSpPr>
          <p:cNvPr id="5" name="Espace réservé du numéro de diapositive 4"/>
          <p:cNvSpPr>
            <a:spLocks noGrp="1"/>
          </p:cNvSpPr>
          <p:nvPr>
            <p:ph type="sldNum" sz="quarter" idx="11"/>
          </p:nvPr>
        </p:nvSpPr>
        <p:spPr/>
        <p:txBody>
          <a:bodyPr/>
          <a:lstStyle/>
          <a:p>
            <a:fld id="{DA8BCDA0-58F0-4FF7-95F8-B731B66B938D}" type="slidenum">
              <a:rPr lang="fr-FR" smtClean="0"/>
              <a:pPr/>
              <a:t>31</a:t>
            </a:fld>
            <a:endParaRPr lang="fr-FR" dirty="0"/>
          </a:p>
        </p:txBody>
      </p:sp>
    </p:spTree>
    <p:extLst>
      <p:ext uri="{BB962C8B-B14F-4D97-AF65-F5344CB8AC3E}">
        <p14:creationId xmlns:p14="http://schemas.microsoft.com/office/powerpoint/2010/main" val="123431671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e l'en-tête 3"/>
          <p:cNvSpPr>
            <a:spLocks noGrp="1"/>
          </p:cNvSpPr>
          <p:nvPr>
            <p:ph type="hdr" sz="quarter" idx="10"/>
          </p:nvPr>
        </p:nvSpPr>
        <p:spPr/>
        <p:txBody>
          <a:bodyPr/>
          <a:lstStyle/>
          <a:p>
            <a:r>
              <a:rPr lang="fr-FR" dirty="0"/>
              <a:t>Application du codage réseau pour le SDN</a:t>
            </a:r>
          </a:p>
        </p:txBody>
      </p:sp>
      <p:sp>
        <p:nvSpPr>
          <p:cNvPr id="5" name="Espace réservé du numéro de diapositive 4"/>
          <p:cNvSpPr>
            <a:spLocks noGrp="1"/>
          </p:cNvSpPr>
          <p:nvPr>
            <p:ph type="sldNum" sz="quarter" idx="11"/>
          </p:nvPr>
        </p:nvSpPr>
        <p:spPr/>
        <p:txBody>
          <a:bodyPr/>
          <a:lstStyle/>
          <a:p>
            <a:fld id="{DA8BCDA0-58F0-4FF7-95F8-B731B66B938D}" type="slidenum">
              <a:rPr lang="fr-FR" smtClean="0"/>
              <a:pPr/>
              <a:t>32</a:t>
            </a:fld>
            <a:endParaRPr lang="fr-FR" dirty="0"/>
          </a:p>
        </p:txBody>
      </p:sp>
    </p:spTree>
    <p:extLst>
      <p:ext uri="{BB962C8B-B14F-4D97-AF65-F5344CB8AC3E}">
        <p14:creationId xmlns:p14="http://schemas.microsoft.com/office/powerpoint/2010/main" val="13378931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endParaRPr kumimoji="1" lang="fr-FR" sz="1200" kern="1200" baseline="0" dirty="0">
              <a:solidFill>
                <a:schemeClr val="tx1"/>
              </a:solidFill>
              <a:latin typeface="Arial" charset="0"/>
              <a:ea typeface="+mn-ea"/>
              <a:cs typeface="+mn-cs"/>
            </a:endParaRPr>
          </a:p>
        </p:txBody>
      </p:sp>
      <p:sp>
        <p:nvSpPr>
          <p:cNvPr id="4" name="Espace réservé de l'en-tête 3"/>
          <p:cNvSpPr>
            <a:spLocks noGrp="1"/>
          </p:cNvSpPr>
          <p:nvPr>
            <p:ph type="hdr" sz="quarter" idx="10"/>
          </p:nvPr>
        </p:nvSpPr>
        <p:spPr/>
        <p:txBody>
          <a:bodyPr/>
          <a:lstStyle/>
          <a:p>
            <a:r>
              <a:rPr lang="fr-FR" dirty="0"/>
              <a:t>Application du codage réseau pour le SDN</a:t>
            </a:r>
          </a:p>
        </p:txBody>
      </p:sp>
      <p:sp>
        <p:nvSpPr>
          <p:cNvPr id="5" name="Espace réservé du numéro de diapositive 4"/>
          <p:cNvSpPr>
            <a:spLocks noGrp="1"/>
          </p:cNvSpPr>
          <p:nvPr>
            <p:ph type="sldNum" sz="quarter" idx="11"/>
          </p:nvPr>
        </p:nvSpPr>
        <p:spPr/>
        <p:txBody>
          <a:bodyPr/>
          <a:lstStyle/>
          <a:p>
            <a:fld id="{DA8BCDA0-58F0-4FF7-95F8-B731B66B938D}" type="slidenum">
              <a:rPr lang="fr-FR" smtClean="0"/>
              <a:pPr/>
              <a:t>4</a:t>
            </a:fld>
            <a:endParaRPr lang="fr-FR" dirty="0"/>
          </a:p>
        </p:txBody>
      </p:sp>
    </p:spTree>
    <p:extLst>
      <p:ext uri="{BB962C8B-B14F-4D97-AF65-F5344CB8AC3E}">
        <p14:creationId xmlns:p14="http://schemas.microsoft.com/office/powerpoint/2010/main" val="12367496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e l'en-tête 3"/>
          <p:cNvSpPr>
            <a:spLocks noGrp="1"/>
          </p:cNvSpPr>
          <p:nvPr>
            <p:ph type="hdr" sz="quarter"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fr-FR" sz="1200" b="0" i="0" u="none" strike="noStrike" kern="1200" cap="none" spc="0" normalizeH="0" baseline="0" noProof="0" dirty="0">
                <a:ln>
                  <a:noFill/>
                </a:ln>
                <a:solidFill>
                  <a:srgbClr val="000000"/>
                </a:solidFill>
                <a:effectLst/>
                <a:uLnTx/>
                <a:uFillTx/>
                <a:latin typeface="Times New Roman" pitchFamily="18" charset="0"/>
                <a:ea typeface="+mn-ea"/>
                <a:cs typeface="+mn-cs"/>
              </a:rPr>
              <a:t>Application du codage réseau pour le SDN</a:t>
            </a:r>
          </a:p>
        </p:txBody>
      </p:sp>
      <p:sp>
        <p:nvSpPr>
          <p:cNvPr id="5" name="Espace réservé du numéro de diapositive 4"/>
          <p:cNvSpPr>
            <a:spLocks noGrp="1"/>
          </p:cNvSpPr>
          <p:nvPr>
            <p:ph type="sldNum" sz="quarter" idx="11"/>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DA8BCDA0-58F0-4FF7-95F8-B731B66B938D}" type="slidenum">
              <a:rPr kumimoji="0" lang="fr-FR" sz="1200" b="0" i="0" u="none" strike="noStrike" kern="1200" cap="none" spc="0" normalizeH="0" baseline="0" noProof="0" smtClean="0">
                <a:ln>
                  <a:noFill/>
                </a:ln>
                <a:solidFill>
                  <a:srgbClr val="000000"/>
                </a:solidFill>
                <a:effectLst/>
                <a:uLnTx/>
                <a:uFillTx/>
                <a:latin typeface="Times New Roman" pitchFamily="18"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6</a:t>
            </a:fld>
            <a:endParaRPr kumimoji="0" lang="fr-FR" sz="1200" b="0" i="0" u="none" strike="noStrike" kern="1200" cap="none" spc="0" normalizeH="0" baseline="0" noProof="0" dirty="0">
              <a:ln>
                <a:noFill/>
              </a:ln>
              <a:solidFill>
                <a:srgbClr val="000000"/>
              </a:solidFill>
              <a:effectLst/>
              <a:uLnTx/>
              <a:uFillTx/>
              <a:latin typeface="Times New Roman" pitchFamily="18" charset="0"/>
              <a:ea typeface="+mn-ea"/>
              <a:cs typeface="+mn-cs"/>
            </a:endParaRPr>
          </a:p>
        </p:txBody>
      </p:sp>
    </p:spTree>
    <p:extLst>
      <p:ext uri="{BB962C8B-B14F-4D97-AF65-F5344CB8AC3E}">
        <p14:creationId xmlns:p14="http://schemas.microsoft.com/office/powerpoint/2010/main" val="33646367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e l'en-tête 3"/>
          <p:cNvSpPr>
            <a:spLocks noGrp="1"/>
          </p:cNvSpPr>
          <p:nvPr>
            <p:ph type="hdr" sz="quarter"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fr-FR" sz="1200" b="0" i="0" u="none" strike="noStrike" kern="1200" cap="none" spc="0" normalizeH="0" baseline="0" noProof="0" dirty="0">
                <a:ln>
                  <a:noFill/>
                </a:ln>
                <a:solidFill>
                  <a:srgbClr val="000000"/>
                </a:solidFill>
                <a:effectLst/>
                <a:uLnTx/>
                <a:uFillTx/>
                <a:latin typeface="Times New Roman" pitchFamily="18" charset="0"/>
                <a:ea typeface="+mn-ea"/>
                <a:cs typeface="+mn-cs"/>
              </a:rPr>
              <a:t>Application du codage réseau pour le SDN</a:t>
            </a:r>
          </a:p>
        </p:txBody>
      </p:sp>
      <p:sp>
        <p:nvSpPr>
          <p:cNvPr id="5" name="Espace réservé du numéro de diapositive 4"/>
          <p:cNvSpPr>
            <a:spLocks noGrp="1"/>
          </p:cNvSpPr>
          <p:nvPr>
            <p:ph type="sldNum" sz="quarter" idx="11"/>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DA8BCDA0-58F0-4FF7-95F8-B731B66B938D}" type="slidenum">
              <a:rPr kumimoji="0" lang="fr-FR" sz="1200" b="0" i="0" u="none" strike="noStrike" kern="1200" cap="none" spc="0" normalizeH="0" baseline="0" noProof="0" smtClean="0">
                <a:ln>
                  <a:noFill/>
                </a:ln>
                <a:solidFill>
                  <a:srgbClr val="000000"/>
                </a:solidFill>
                <a:effectLst/>
                <a:uLnTx/>
                <a:uFillTx/>
                <a:latin typeface="Times New Roman" pitchFamily="18"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7</a:t>
            </a:fld>
            <a:endParaRPr kumimoji="0" lang="fr-FR" sz="1200" b="0" i="0" u="none" strike="noStrike" kern="1200" cap="none" spc="0" normalizeH="0" baseline="0" noProof="0" dirty="0">
              <a:ln>
                <a:noFill/>
              </a:ln>
              <a:solidFill>
                <a:srgbClr val="000000"/>
              </a:solidFill>
              <a:effectLst/>
              <a:uLnTx/>
              <a:uFillTx/>
              <a:latin typeface="Times New Roman" pitchFamily="18" charset="0"/>
              <a:ea typeface="+mn-ea"/>
              <a:cs typeface="+mn-cs"/>
            </a:endParaRPr>
          </a:p>
        </p:txBody>
      </p:sp>
    </p:spTree>
    <p:extLst>
      <p:ext uri="{BB962C8B-B14F-4D97-AF65-F5344CB8AC3E}">
        <p14:creationId xmlns:p14="http://schemas.microsoft.com/office/powerpoint/2010/main" val="15239447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e l'en-tête 3"/>
          <p:cNvSpPr>
            <a:spLocks noGrp="1"/>
          </p:cNvSpPr>
          <p:nvPr>
            <p:ph type="hdr" sz="quarter"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fr-FR" sz="1200" b="0" i="0" u="none" strike="noStrike" kern="1200" cap="none" spc="0" normalizeH="0" baseline="0" noProof="0" dirty="0">
                <a:ln>
                  <a:noFill/>
                </a:ln>
                <a:solidFill>
                  <a:srgbClr val="000000"/>
                </a:solidFill>
                <a:effectLst/>
                <a:uLnTx/>
                <a:uFillTx/>
                <a:latin typeface="Times New Roman" pitchFamily="18" charset="0"/>
                <a:ea typeface="+mn-ea"/>
                <a:cs typeface="+mn-cs"/>
              </a:rPr>
              <a:t>Application du codage réseau pour le SDN</a:t>
            </a:r>
          </a:p>
        </p:txBody>
      </p:sp>
      <p:sp>
        <p:nvSpPr>
          <p:cNvPr id="5" name="Espace réservé du numéro de diapositive 4"/>
          <p:cNvSpPr>
            <a:spLocks noGrp="1"/>
          </p:cNvSpPr>
          <p:nvPr>
            <p:ph type="sldNum" sz="quarter" idx="11"/>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DA8BCDA0-58F0-4FF7-95F8-B731B66B938D}" type="slidenum">
              <a:rPr kumimoji="0" lang="fr-FR" sz="1200" b="0" i="0" u="none" strike="noStrike" kern="1200" cap="none" spc="0" normalizeH="0" baseline="0" noProof="0" smtClean="0">
                <a:ln>
                  <a:noFill/>
                </a:ln>
                <a:solidFill>
                  <a:srgbClr val="000000"/>
                </a:solidFill>
                <a:effectLst/>
                <a:uLnTx/>
                <a:uFillTx/>
                <a:latin typeface="Times New Roman" pitchFamily="18"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8</a:t>
            </a:fld>
            <a:endParaRPr kumimoji="0" lang="fr-FR" sz="1200" b="0" i="0" u="none" strike="noStrike" kern="1200" cap="none" spc="0" normalizeH="0" baseline="0" noProof="0" dirty="0">
              <a:ln>
                <a:noFill/>
              </a:ln>
              <a:solidFill>
                <a:srgbClr val="000000"/>
              </a:solidFill>
              <a:effectLst/>
              <a:uLnTx/>
              <a:uFillTx/>
              <a:latin typeface="Times New Roman" pitchFamily="18" charset="0"/>
              <a:ea typeface="+mn-ea"/>
              <a:cs typeface="+mn-cs"/>
            </a:endParaRPr>
          </a:p>
        </p:txBody>
      </p:sp>
    </p:spTree>
    <p:extLst>
      <p:ext uri="{BB962C8B-B14F-4D97-AF65-F5344CB8AC3E}">
        <p14:creationId xmlns:p14="http://schemas.microsoft.com/office/powerpoint/2010/main" val="2189198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solidFill>
                <a:srgbClr val="FF0000"/>
              </a:solidFill>
            </a:endParaRPr>
          </a:p>
        </p:txBody>
      </p:sp>
      <p:sp>
        <p:nvSpPr>
          <p:cNvPr id="4" name="Espace réservé de l'en-tête 3"/>
          <p:cNvSpPr>
            <a:spLocks noGrp="1"/>
          </p:cNvSpPr>
          <p:nvPr>
            <p:ph type="hdr" sz="quarter" idx="10"/>
          </p:nvPr>
        </p:nvSpPr>
        <p:spPr/>
        <p:txBody>
          <a:bodyPr/>
          <a:lstStyle/>
          <a:p>
            <a:r>
              <a:rPr lang="fr-FR" dirty="0"/>
              <a:t>Application du codage réseau pour le SDN</a:t>
            </a:r>
          </a:p>
        </p:txBody>
      </p:sp>
      <p:sp>
        <p:nvSpPr>
          <p:cNvPr id="5" name="Espace réservé du numéro de diapositive 4"/>
          <p:cNvSpPr>
            <a:spLocks noGrp="1"/>
          </p:cNvSpPr>
          <p:nvPr>
            <p:ph type="sldNum" sz="quarter" idx="11"/>
          </p:nvPr>
        </p:nvSpPr>
        <p:spPr/>
        <p:txBody>
          <a:bodyPr/>
          <a:lstStyle/>
          <a:p>
            <a:fld id="{DA8BCDA0-58F0-4FF7-95F8-B731B66B938D}" type="slidenum">
              <a:rPr lang="fr-FR" smtClean="0"/>
              <a:pPr/>
              <a:t>9</a:t>
            </a:fld>
            <a:endParaRPr lang="fr-FR" dirty="0"/>
          </a:p>
        </p:txBody>
      </p:sp>
    </p:spTree>
    <p:extLst>
      <p:ext uri="{BB962C8B-B14F-4D97-AF65-F5344CB8AC3E}">
        <p14:creationId xmlns:p14="http://schemas.microsoft.com/office/powerpoint/2010/main" val="26718821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e l'en-tête 3"/>
          <p:cNvSpPr>
            <a:spLocks noGrp="1"/>
          </p:cNvSpPr>
          <p:nvPr>
            <p:ph type="hdr" sz="quarter"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fr-FR" sz="1200" b="0" i="0" u="none" strike="noStrike" kern="1200" cap="none" spc="0" normalizeH="0" baseline="0" noProof="0" dirty="0">
                <a:ln>
                  <a:noFill/>
                </a:ln>
                <a:solidFill>
                  <a:srgbClr val="000000"/>
                </a:solidFill>
                <a:effectLst/>
                <a:uLnTx/>
                <a:uFillTx/>
                <a:latin typeface="Times New Roman" pitchFamily="18" charset="0"/>
                <a:ea typeface="+mn-ea"/>
                <a:cs typeface="+mn-cs"/>
              </a:rPr>
              <a:t>Application du codage réseau pour le SDN</a:t>
            </a:r>
          </a:p>
        </p:txBody>
      </p:sp>
      <p:sp>
        <p:nvSpPr>
          <p:cNvPr id="5" name="Espace réservé du numéro de diapositive 4"/>
          <p:cNvSpPr>
            <a:spLocks noGrp="1"/>
          </p:cNvSpPr>
          <p:nvPr>
            <p:ph type="sldNum" sz="quarter" idx="11"/>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DA8BCDA0-58F0-4FF7-95F8-B731B66B938D}" type="slidenum">
              <a:rPr kumimoji="0" lang="fr-FR" sz="1200" b="0" i="0" u="none" strike="noStrike" kern="1200" cap="none" spc="0" normalizeH="0" baseline="0" noProof="0" smtClean="0">
                <a:ln>
                  <a:noFill/>
                </a:ln>
                <a:solidFill>
                  <a:srgbClr val="000000"/>
                </a:solidFill>
                <a:effectLst/>
                <a:uLnTx/>
                <a:uFillTx/>
                <a:latin typeface="Times New Roman" pitchFamily="18"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10</a:t>
            </a:fld>
            <a:endParaRPr kumimoji="0" lang="fr-FR" sz="1200" b="0" i="0" u="none" strike="noStrike" kern="1200" cap="none" spc="0" normalizeH="0" baseline="0" noProof="0" dirty="0">
              <a:ln>
                <a:noFill/>
              </a:ln>
              <a:solidFill>
                <a:srgbClr val="000000"/>
              </a:solidFill>
              <a:effectLst/>
              <a:uLnTx/>
              <a:uFillTx/>
              <a:latin typeface="Times New Roman" pitchFamily="18" charset="0"/>
              <a:ea typeface="+mn-ea"/>
              <a:cs typeface="+mn-cs"/>
            </a:endParaRPr>
          </a:p>
        </p:txBody>
      </p:sp>
    </p:spTree>
    <p:extLst>
      <p:ext uri="{BB962C8B-B14F-4D97-AF65-F5344CB8AC3E}">
        <p14:creationId xmlns:p14="http://schemas.microsoft.com/office/powerpoint/2010/main" val="42562112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e l'en-tête 3"/>
          <p:cNvSpPr>
            <a:spLocks noGrp="1"/>
          </p:cNvSpPr>
          <p:nvPr>
            <p:ph type="hdr" sz="quarter"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fr-FR" sz="1200" b="0" i="0" u="none" strike="noStrike" kern="1200" cap="none" spc="0" normalizeH="0" baseline="0" noProof="0" dirty="0">
                <a:ln>
                  <a:noFill/>
                </a:ln>
                <a:solidFill>
                  <a:srgbClr val="000000"/>
                </a:solidFill>
                <a:effectLst/>
                <a:uLnTx/>
                <a:uFillTx/>
                <a:latin typeface="Times New Roman" pitchFamily="18" charset="0"/>
                <a:ea typeface="+mn-ea"/>
                <a:cs typeface="+mn-cs"/>
              </a:rPr>
              <a:t>Application du codage réseau pour le SDN</a:t>
            </a:r>
          </a:p>
        </p:txBody>
      </p:sp>
      <p:sp>
        <p:nvSpPr>
          <p:cNvPr id="5" name="Espace réservé du numéro de diapositive 4"/>
          <p:cNvSpPr>
            <a:spLocks noGrp="1"/>
          </p:cNvSpPr>
          <p:nvPr>
            <p:ph type="sldNum" sz="quarter" idx="11"/>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DA8BCDA0-58F0-4FF7-95F8-B731B66B938D}" type="slidenum">
              <a:rPr kumimoji="0" lang="fr-FR" sz="1200" b="0" i="0" u="none" strike="noStrike" kern="1200" cap="none" spc="0" normalizeH="0" baseline="0" noProof="0" smtClean="0">
                <a:ln>
                  <a:noFill/>
                </a:ln>
                <a:solidFill>
                  <a:srgbClr val="000000"/>
                </a:solidFill>
                <a:effectLst/>
                <a:uLnTx/>
                <a:uFillTx/>
                <a:latin typeface="Times New Roman" pitchFamily="18"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11</a:t>
            </a:fld>
            <a:endParaRPr kumimoji="0" lang="fr-FR" sz="1200" b="0" i="0" u="none" strike="noStrike" kern="1200" cap="none" spc="0" normalizeH="0" baseline="0" noProof="0" dirty="0">
              <a:ln>
                <a:noFill/>
              </a:ln>
              <a:solidFill>
                <a:srgbClr val="000000"/>
              </a:solidFill>
              <a:effectLst/>
              <a:uLnTx/>
              <a:uFillTx/>
              <a:latin typeface="Times New Roman" pitchFamily="18" charset="0"/>
              <a:ea typeface="+mn-ea"/>
              <a:cs typeface="+mn-cs"/>
            </a:endParaRPr>
          </a:p>
        </p:txBody>
      </p:sp>
    </p:spTree>
    <p:extLst>
      <p:ext uri="{BB962C8B-B14F-4D97-AF65-F5344CB8AC3E}">
        <p14:creationId xmlns:p14="http://schemas.microsoft.com/office/powerpoint/2010/main" val="18763125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grpSp>
        <p:nvGrpSpPr>
          <p:cNvPr id="49154" name="Group 2"/>
          <p:cNvGrpSpPr>
            <a:grpSpLocks/>
          </p:cNvGrpSpPr>
          <p:nvPr/>
        </p:nvGrpSpPr>
        <p:grpSpPr bwMode="auto">
          <a:xfrm>
            <a:off x="0" y="0"/>
            <a:ext cx="12192000" cy="6858000"/>
            <a:chOff x="0" y="0"/>
            <a:chExt cx="5760" cy="4320"/>
          </a:xfrm>
        </p:grpSpPr>
        <p:sp>
          <p:nvSpPr>
            <p:cNvPr id="49155" name="Rectangle 3"/>
            <p:cNvSpPr>
              <a:spLocks noChangeArrowheads="1"/>
            </p:cNvSpPr>
            <p:nvPr/>
          </p:nvSpPr>
          <p:spPr bwMode="hidden">
            <a:xfrm>
              <a:off x="0" y="0"/>
              <a:ext cx="2208" cy="4320"/>
            </a:xfrm>
            <a:prstGeom prst="rect">
              <a:avLst/>
            </a:prstGeom>
            <a:gradFill rotWithShape="0">
              <a:gsLst>
                <a:gs pos="0">
                  <a:schemeClr val="folHlink"/>
                </a:gs>
                <a:gs pos="100000">
                  <a:schemeClr val="bg1"/>
                </a:gs>
              </a:gsLst>
              <a:lin ang="0" scaled="1"/>
            </a:gradFill>
            <a:ln w="9525">
              <a:noFill/>
              <a:miter lim="800000"/>
              <a:headEnd/>
              <a:tailEnd/>
            </a:ln>
            <a:effectLst/>
          </p:spPr>
          <p:txBody>
            <a:bodyPr wrap="none" anchor="ctr"/>
            <a:lstStyle/>
            <a:p>
              <a:pPr algn="ctr" eaLnBrk="1" hangingPunct="1"/>
              <a:endParaRPr lang="fr-FR" sz="2400" dirty="0">
                <a:latin typeface="Times New Roman" pitchFamily="18" charset="0"/>
              </a:endParaRPr>
            </a:p>
          </p:txBody>
        </p:sp>
        <p:sp>
          <p:nvSpPr>
            <p:cNvPr id="49156" name="Rectangle 4"/>
            <p:cNvSpPr>
              <a:spLocks noChangeArrowheads="1"/>
            </p:cNvSpPr>
            <p:nvPr/>
          </p:nvSpPr>
          <p:spPr bwMode="hidden">
            <a:xfrm>
              <a:off x="1081" y="1065"/>
              <a:ext cx="4679" cy="1596"/>
            </a:xfrm>
            <a:prstGeom prst="rect">
              <a:avLst/>
            </a:prstGeom>
            <a:solidFill>
              <a:schemeClr val="bg2"/>
            </a:solidFill>
            <a:ln w="9525">
              <a:noFill/>
              <a:miter lim="800000"/>
              <a:headEnd/>
              <a:tailEnd/>
            </a:ln>
          </p:spPr>
          <p:txBody>
            <a:bodyPr/>
            <a:lstStyle/>
            <a:p>
              <a:pPr eaLnBrk="1" hangingPunct="1"/>
              <a:endParaRPr lang="fr-FR" sz="2400" dirty="0">
                <a:latin typeface="Times New Roman" pitchFamily="18" charset="0"/>
              </a:endParaRPr>
            </a:p>
          </p:txBody>
        </p:sp>
        <p:grpSp>
          <p:nvGrpSpPr>
            <p:cNvPr id="49157" name="Group 5"/>
            <p:cNvGrpSpPr>
              <a:grpSpLocks/>
            </p:cNvGrpSpPr>
            <p:nvPr/>
          </p:nvGrpSpPr>
          <p:grpSpPr bwMode="auto">
            <a:xfrm>
              <a:off x="0" y="672"/>
              <a:ext cx="1806" cy="1989"/>
              <a:chOff x="0" y="672"/>
              <a:chExt cx="1806" cy="1989"/>
            </a:xfrm>
          </p:grpSpPr>
          <p:sp>
            <p:nvSpPr>
              <p:cNvPr id="49158" name="Rectangle 6"/>
              <p:cNvSpPr>
                <a:spLocks noChangeArrowheads="1"/>
              </p:cNvSpPr>
              <p:nvPr userDrawn="1"/>
            </p:nvSpPr>
            <p:spPr bwMode="auto">
              <a:xfrm>
                <a:off x="361" y="2257"/>
                <a:ext cx="363" cy="404"/>
              </a:xfrm>
              <a:prstGeom prst="rect">
                <a:avLst/>
              </a:prstGeom>
              <a:solidFill>
                <a:schemeClr val="accent2"/>
              </a:solidFill>
              <a:ln w="9525">
                <a:noFill/>
                <a:miter lim="800000"/>
                <a:headEnd/>
                <a:tailEnd/>
              </a:ln>
            </p:spPr>
            <p:txBody>
              <a:bodyPr/>
              <a:lstStyle/>
              <a:p>
                <a:pPr eaLnBrk="1" hangingPunct="1"/>
                <a:endParaRPr lang="fr-FR" sz="2400" dirty="0">
                  <a:latin typeface="Times New Roman" pitchFamily="18" charset="0"/>
                </a:endParaRPr>
              </a:p>
            </p:txBody>
          </p:sp>
          <p:sp>
            <p:nvSpPr>
              <p:cNvPr id="49159" name="Rectangle 7"/>
              <p:cNvSpPr>
                <a:spLocks noChangeArrowheads="1"/>
              </p:cNvSpPr>
              <p:nvPr userDrawn="1"/>
            </p:nvSpPr>
            <p:spPr bwMode="auto">
              <a:xfrm>
                <a:off x="1081" y="1065"/>
                <a:ext cx="362" cy="405"/>
              </a:xfrm>
              <a:prstGeom prst="rect">
                <a:avLst/>
              </a:prstGeom>
              <a:solidFill>
                <a:schemeClr val="folHlink"/>
              </a:solidFill>
              <a:ln w="9525">
                <a:noFill/>
                <a:miter lim="800000"/>
                <a:headEnd/>
                <a:tailEnd/>
              </a:ln>
            </p:spPr>
            <p:txBody>
              <a:bodyPr/>
              <a:lstStyle/>
              <a:p>
                <a:pPr eaLnBrk="1" hangingPunct="1"/>
                <a:endParaRPr lang="fr-FR" sz="2400" dirty="0">
                  <a:latin typeface="Times New Roman" pitchFamily="18" charset="0"/>
                </a:endParaRPr>
              </a:p>
            </p:txBody>
          </p:sp>
          <p:sp>
            <p:nvSpPr>
              <p:cNvPr id="49160" name="Rectangle 8"/>
              <p:cNvSpPr>
                <a:spLocks noChangeArrowheads="1"/>
              </p:cNvSpPr>
              <p:nvPr userDrawn="1"/>
            </p:nvSpPr>
            <p:spPr bwMode="auto">
              <a:xfrm>
                <a:off x="1437" y="672"/>
                <a:ext cx="369" cy="400"/>
              </a:xfrm>
              <a:prstGeom prst="rect">
                <a:avLst/>
              </a:prstGeom>
              <a:solidFill>
                <a:schemeClr val="folHlink"/>
              </a:solidFill>
              <a:ln w="9525">
                <a:noFill/>
                <a:miter lim="800000"/>
                <a:headEnd/>
                <a:tailEnd/>
              </a:ln>
            </p:spPr>
            <p:txBody>
              <a:bodyPr/>
              <a:lstStyle/>
              <a:p>
                <a:pPr eaLnBrk="1" hangingPunct="1"/>
                <a:endParaRPr lang="fr-FR" sz="2400" dirty="0">
                  <a:latin typeface="Times New Roman" pitchFamily="18" charset="0"/>
                </a:endParaRPr>
              </a:p>
            </p:txBody>
          </p:sp>
          <p:sp>
            <p:nvSpPr>
              <p:cNvPr id="49161" name="Rectangle 9"/>
              <p:cNvSpPr>
                <a:spLocks noChangeArrowheads="1"/>
              </p:cNvSpPr>
              <p:nvPr userDrawn="1"/>
            </p:nvSpPr>
            <p:spPr bwMode="auto">
              <a:xfrm>
                <a:off x="719" y="2257"/>
                <a:ext cx="368" cy="404"/>
              </a:xfrm>
              <a:prstGeom prst="rect">
                <a:avLst/>
              </a:prstGeom>
              <a:solidFill>
                <a:schemeClr val="bg2"/>
              </a:solidFill>
              <a:ln w="9525">
                <a:noFill/>
                <a:miter lim="800000"/>
                <a:headEnd/>
                <a:tailEnd/>
              </a:ln>
            </p:spPr>
            <p:txBody>
              <a:bodyPr/>
              <a:lstStyle/>
              <a:p>
                <a:pPr eaLnBrk="1" hangingPunct="1"/>
                <a:endParaRPr lang="fr-FR" sz="2400" dirty="0">
                  <a:latin typeface="Times New Roman" pitchFamily="18" charset="0"/>
                </a:endParaRPr>
              </a:p>
            </p:txBody>
          </p:sp>
          <p:sp>
            <p:nvSpPr>
              <p:cNvPr id="49162" name="Rectangle 10"/>
              <p:cNvSpPr>
                <a:spLocks noChangeArrowheads="1"/>
              </p:cNvSpPr>
              <p:nvPr userDrawn="1"/>
            </p:nvSpPr>
            <p:spPr bwMode="auto">
              <a:xfrm>
                <a:off x="1437" y="1065"/>
                <a:ext cx="369" cy="405"/>
              </a:xfrm>
              <a:prstGeom prst="rect">
                <a:avLst/>
              </a:prstGeom>
              <a:solidFill>
                <a:schemeClr val="accent2"/>
              </a:solidFill>
              <a:ln w="9525">
                <a:noFill/>
                <a:miter lim="800000"/>
                <a:headEnd/>
                <a:tailEnd/>
              </a:ln>
            </p:spPr>
            <p:txBody>
              <a:bodyPr/>
              <a:lstStyle/>
              <a:p>
                <a:pPr eaLnBrk="1" hangingPunct="1"/>
                <a:endParaRPr lang="fr-FR" sz="2400" dirty="0">
                  <a:latin typeface="Times New Roman" pitchFamily="18" charset="0"/>
                </a:endParaRPr>
              </a:p>
            </p:txBody>
          </p:sp>
          <p:sp>
            <p:nvSpPr>
              <p:cNvPr id="49163" name="Rectangle 11"/>
              <p:cNvSpPr>
                <a:spLocks noChangeArrowheads="1"/>
              </p:cNvSpPr>
              <p:nvPr userDrawn="1"/>
            </p:nvSpPr>
            <p:spPr bwMode="auto">
              <a:xfrm>
                <a:off x="719" y="1464"/>
                <a:ext cx="368" cy="399"/>
              </a:xfrm>
              <a:prstGeom prst="rect">
                <a:avLst/>
              </a:prstGeom>
              <a:solidFill>
                <a:schemeClr val="folHlink"/>
              </a:solidFill>
              <a:ln w="9525">
                <a:noFill/>
                <a:miter lim="800000"/>
                <a:headEnd/>
                <a:tailEnd/>
              </a:ln>
            </p:spPr>
            <p:txBody>
              <a:bodyPr/>
              <a:lstStyle/>
              <a:p>
                <a:pPr eaLnBrk="1" hangingPunct="1"/>
                <a:endParaRPr lang="fr-FR" sz="2400" dirty="0">
                  <a:latin typeface="Times New Roman" pitchFamily="18" charset="0"/>
                </a:endParaRPr>
              </a:p>
            </p:txBody>
          </p:sp>
          <p:sp>
            <p:nvSpPr>
              <p:cNvPr id="49164" name="Rectangle 12"/>
              <p:cNvSpPr>
                <a:spLocks noChangeArrowheads="1"/>
              </p:cNvSpPr>
              <p:nvPr userDrawn="1"/>
            </p:nvSpPr>
            <p:spPr bwMode="auto">
              <a:xfrm>
                <a:off x="0" y="1464"/>
                <a:ext cx="367" cy="399"/>
              </a:xfrm>
              <a:prstGeom prst="rect">
                <a:avLst/>
              </a:prstGeom>
              <a:solidFill>
                <a:schemeClr val="bg2"/>
              </a:solidFill>
              <a:ln w="9525">
                <a:noFill/>
                <a:miter lim="800000"/>
                <a:headEnd/>
                <a:tailEnd/>
              </a:ln>
            </p:spPr>
            <p:txBody>
              <a:bodyPr/>
              <a:lstStyle/>
              <a:p>
                <a:pPr eaLnBrk="1" hangingPunct="1"/>
                <a:endParaRPr lang="fr-FR" sz="2400" dirty="0">
                  <a:latin typeface="Times New Roman" pitchFamily="18" charset="0"/>
                </a:endParaRPr>
              </a:p>
            </p:txBody>
          </p:sp>
          <p:sp>
            <p:nvSpPr>
              <p:cNvPr id="49165" name="Rectangle 13"/>
              <p:cNvSpPr>
                <a:spLocks noChangeArrowheads="1"/>
              </p:cNvSpPr>
              <p:nvPr userDrawn="1"/>
            </p:nvSpPr>
            <p:spPr bwMode="auto">
              <a:xfrm>
                <a:off x="1081" y="1464"/>
                <a:ext cx="362" cy="399"/>
              </a:xfrm>
              <a:prstGeom prst="rect">
                <a:avLst/>
              </a:prstGeom>
              <a:solidFill>
                <a:schemeClr val="accent2"/>
              </a:solidFill>
              <a:ln w="9525">
                <a:noFill/>
                <a:miter lim="800000"/>
                <a:headEnd/>
                <a:tailEnd/>
              </a:ln>
            </p:spPr>
            <p:txBody>
              <a:bodyPr/>
              <a:lstStyle/>
              <a:p>
                <a:pPr eaLnBrk="1" hangingPunct="1"/>
                <a:endParaRPr lang="fr-FR" sz="2400" dirty="0">
                  <a:latin typeface="Times New Roman" pitchFamily="18" charset="0"/>
                </a:endParaRPr>
              </a:p>
            </p:txBody>
          </p:sp>
          <p:sp>
            <p:nvSpPr>
              <p:cNvPr id="49166" name="Rectangle 14"/>
              <p:cNvSpPr>
                <a:spLocks noChangeArrowheads="1"/>
              </p:cNvSpPr>
              <p:nvPr userDrawn="1"/>
            </p:nvSpPr>
            <p:spPr bwMode="auto">
              <a:xfrm>
                <a:off x="361" y="1857"/>
                <a:ext cx="363" cy="406"/>
              </a:xfrm>
              <a:prstGeom prst="rect">
                <a:avLst/>
              </a:prstGeom>
              <a:solidFill>
                <a:schemeClr val="folHlink"/>
              </a:solidFill>
              <a:ln w="9525">
                <a:noFill/>
                <a:miter lim="800000"/>
                <a:headEnd/>
                <a:tailEnd/>
              </a:ln>
            </p:spPr>
            <p:txBody>
              <a:bodyPr/>
              <a:lstStyle/>
              <a:p>
                <a:pPr eaLnBrk="1" hangingPunct="1"/>
                <a:endParaRPr lang="fr-FR" sz="2400" dirty="0">
                  <a:latin typeface="Times New Roman" pitchFamily="18" charset="0"/>
                </a:endParaRPr>
              </a:p>
            </p:txBody>
          </p:sp>
          <p:sp>
            <p:nvSpPr>
              <p:cNvPr id="49167" name="Rectangle 15"/>
              <p:cNvSpPr>
                <a:spLocks noChangeArrowheads="1"/>
              </p:cNvSpPr>
              <p:nvPr userDrawn="1"/>
            </p:nvSpPr>
            <p:spPr bwMode="auto">
              <a:xfrm>
                <a:off x="719" y="1857"/>
                <a:ext cx="368" cy="406"/>
              </a:xfrm>
              <a:prstGeom prst="rect">
                <a:avLst/>
              </a:prstGeom>
              <a:solidFill>
                <a:schemeClr val="accent2"/>
              </a:solidFill>
              <a:ln w="9525">
                <a:noFill/>
                <a:miter lim="800000"/>
                <a:headEnd/>
                <a:tailEnd/>
              </a:ln>
            </p:spPr>
            <p:txBody>
              <a:bodyPr/>
              <a:lstStyle/>
              <a:p>
                <a:pPr eaLnBrk="1" hangingPunct="1"/>
                <a:endParaRPr lang="fr-FR" sz="2400" dirty="0">
                  <a:latin typeface="Times New Roman" pitchFamily="18" charset="0"/>
                </a:endParaRPr>
              </a:p>
            </p:txBody>
          </p:sp>
        </p:grpSp>
      </p:grpSp>
      <p:sp>
        <p:nvSpPr>
          <p:cNvPr id="49168" name="Rectangle 16"/>
          <p:cNvSpPr>
            <a:spLocks noGrp="1" noChangeArrowheads="1"/>
          </p:cNvSpPr>
          <p:nvPr>
            <p:ph type="dt" sz="half" idx="2"/>
          </p:nvPr>
        </p:nvSpPr>
        <p:spPr>
          <a:xfrm>
            <a:off x="609600" y="6248400"/>
            <a:ext cx="2844800" cy="457200"/>
          </a:xfrm>
        </p:spPr>
        <p:txBody>
          <a:bodyPr/>
          <a:lstStyle>
            <a:lvl1pPr>
              <a:defRPr/>
            </a:lvl1pPr>
          </a:lstStyle>
          <a:p>
            <a:endParaRPr lang="fr-FR" dirty="0"/>
          </a:p>
        </p:txBody>
      </p:sp>
      <p:sp>
        <p:nvSpPr>
          <p:cNvPr id="49169" name="Rectangle 17"/>
          <p:cNvSpPr>
            <a:spLocks noGrp="1" noChangeArrowheads="1"/>
          </p:cNvSpPr>
          <p:nvPr>
            <p:ph type="ftr" sz="quarter" idx="3"/>
          </p:nvPr>
        </p:nvSpPr>
        <p:spPr/>
        <p:txBody>
          <a:bodyPr/>
          <a:lstStyle>
            <a:lvl1pPr>
              <a:defRPr/>
            </a:lvl1pPr>
          </a:lstStyle>
          <a:p>
            <a:endParaRPr lang="fr-FR" dirty="0"/>
          </a:p>
        </p:txBody>
      </p:sp>
      <p:sp>
        <p:nvSpPr>
          <p:cNvPr id="49170" name="Rectangle 18"/>
          <p:cNvSpPr>
            <a:spLocks noGrp="1" noChangeArrowheads="1"/>
          </p:cNvSpPr>
          <p:nvPr>
            <p:ph type="sldNum" sz="quarter" idx="4"/>
          </p:nvPr>
        </p:nvSpPr>
        <p:spPr/>
        <p:txBody>
          <a:bodyPr/>
          <a:lstStyle>
            <a:lvl1pPr>
              <a:defRPr/>
            </a:lvl1pPr>
          </a:lstStyle>
          <a:p>
            <a:fld id="{C2281093-A609-4FAD-A31A-33E54A3EED30}" type="slidenum">
              <a:rPr lang="fr-FR"/>
              <a:pPr/>
              <a:t>‹N°›</a:t>
            </a:fld>
            <a:endParaRPr lang="fr-FR" dirty="0"/>
          </a:p>
        </p:txBody>
      </p:sp>
      <p:sp>
        <p:nvSpPr>
          <p:cNvPr id="49171" name="Rectangle 19"/>
          <p:cNvSpPr>
            <a:spLocks noGrp="1" noChangeArrowheads="1"/>
          </p:cNvSpPr>
          <p:nvPr>
            <p:ph type="ctrTitle"/>
          </p:nvPr>
        </p:nvSpPr>
        <p:spPr>
          <a:xfrm>
            <a:off x="3962400" y="1828800"/>
            <a:ext cx="8026400" cy="2209800"/>
          </a:xfrm>
        </p:spPr>
        <p:txBody>
          <a:bodyPr/>
          <a:lstStyle>
            <a:lvl1pPr>
              <a:defRPr sz="5000">
                <a:solidFill>
                  <a:srgbClr val="FFFFFF"/>
                </a:solidFill>
              </a:defRPr>
            </a:lvl1pPr>
          </a:lstStyle>
          <a:p>
            <a:r>
              <a:rPr lang="fr-FR"/>
              <a:t>Cliquez pour modifier le style du titre</a:t>
            </a:r>
          </a:p>
        </p:txBody>
      </p:sp>
      <p:sp>
        <p:nvSpPr>
          <p:cNvPr id="49172" name="Rectangle 20"/>
          <p:cNvSpPr>
            <a:spLocks noGrp="1" noChangeArrowheads="1"/>
          </p:cNvSpPr>
          <p:nvPr>
            <p:ph type="subTitle" idx="1"/>
          </p:nvPr>
        </p:nvSpPr>
        <p:spPr>
          <a:xfrm>
            <a:off x="3962400" y="4267200"/>
            <a:ext cx="8026400" cy="1752600"/>
          </a:xfrm>
        </p:spPr>
        <p:txBody>
          <a:bodyPr/>
          <a:lstStyle>
            <a:lvl1pPr marL="0" indent="0">
              <a:buFont typeface="Wingdings" pitchFamily="2" charset="2"/>
              <a:buNone/>
              <a:defRPr sz="3400"/>
            </a:lvl1pPr>
          </a:lstStyle>
          <a:p>
            <a:r>
              <a:rPr lang="fr-FR"/>
              <a:t>Cliquez pour modifier le style des sous-titres du masque</a:t>
            </a:r>
          </a:p>
        </p:txBody>
      </p:sp>
    </p:spTree>
    <p:extLst>
      <p:ext uri="{BB962C8B-B14F-4D97-AF65-F5344CB8AC3E}">
        <p14:creationId xmlns:p14="http://schemas.microsoft.com/office/powerpoint/2010/main" val="1438897286"/>
      </p:ext>
    </p:extLst>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
        <p:nvSpPr>
          <p:cNvPr id="3" name="Espace réservé du texte vertical 2"/>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pied de page 3"/>
          <p:cNvSpPr>
            <a:spLocks noGrp="1"/>
          </p:cNvSpPr>
          <p:nvPr>
            <p:ph type="ftr" sz="quarter" idx="10"/>
          </p:nvPr>
        </p:nvSpPr>
        <p:spPr/>
        <p:txBody>
          <a:bodyPr/>
          <a:lstStyle>
            <a:lvl1pPr>
              <a:defRPr/>
            </a:lvl1pPr>
          </a:lstStyle>
          <a:p>
            <a:endParaRPr lang="fr-FR" dirty="0"/>
          </a:p>
        </p:txBody>
      </p:sp>
      <p:sp>
        <p:nvSpPr>
          <p:cNvPr id="5" name="Espace réservé du numéro de diapositive 4"/>
          <p:cNvSpPr>
            <a:spLocks noGrp="1"/>
          </p:cNvSpPr>
          <p:nvPr>
            <p:ph type="sldNum" sz="quarter" idx="11"/>
          </p:nvPr>
        </p:nvSpPr>
        <p:spPr/>
        <p:txBody>
          <a:bodyPr/>
          <a:lstStyle>
            <a:lvl1pPr>
              <a:defRPr/>
            </a:lvl1pPr>
          </a:lstStyle>
          <a:p>
            <a:fld id="{CC550249-646A-499D-8ED7-FE9A14AD7FB7}" type="slidenum">
              <a:rPr lang="fr-FR"/>
              <a:pPr/>
              <a:t>‹N°›</a:t>
            </a:fld>
            <a:endParaRPr lang="fr-FR" dirty="0"/>
          </a:p>
        </p:txBody>
      </p:sp>
      <p:sp>
        <p:nvSpPr>
          <p:cNvPr id="6" name="Espace réservé de la date 5"/>
          <p:cNvSpPr>
            <a:spLocks noGrp="1"/>
          </p:cNvSpPr>
          <p:nvPr>
            <p:ph type="dt" sz="half" idx="12"/>
          </p:nvPr>
        </p:nvSpPr>
        <p:spPr/>
        <p:txBody>
          <a:bodyPr/>
          <a:lstStyle>
            <a:lvl1pPr>
              <a:defRPr/>
            </a:lvl1pPr>
          </a:lstStyle>
          <a:p>
            <a:endParaRPr lang="fr-FR" dirty="0"/>
          </a:p>
        </p:txBody>
      </p:sp>
    </p:spTree>
    <p:extLst>
      <p:ext uri="{BB962C8B-B14F-4D97-AF65-F5344CB8AC3E}">
        <p14:creationId xmlns:p14="http://schemas.microsoft.com/office/powerpoint/2010/main" val="4083398717"/>
      </p:ext>
    </p:extLst>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8839200" y="457200"/>
            <a:ext cx="2743200" cy="5410200"/>
          </a:xfrm>
        </p:spPr>
        <p:txBody>
          <a:bodyPr vert="eaVert"/>
          <a:lstStyle/>
          <a:p>
            <a:r>
              <a:rPr lang="fr-FR"/>
              <a:t>Cliquez pour modifier le style du titre</a:t>
            </a:r>
          </a:p>
        </p:txBody>
      </p:sp>
      <p:sp>
        <p:nvSpPr>
          <p:cNvPr id="3" name="Espace réservé du texte vertical 2"/>
          <p:cNvSpPr>
            <a:spLocks noGrp="1"/>
          </p:cNvSpPr>
          <p:nvPr>
            <p:ph type="body" orient="vert" idx="1"/>
          </p:nvPr>
        </p:nvSpPr>
        <p:spPr>
          <a:xfrm>
            <a:off x="609600" y="457200"/>
            <a:ext cx="8026400" cy="5410200"/>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pied de page 3"/>
          <p:cNvSpPr>
            <a:spLocks noGrp="1"/>
          </p:cNvSpPr>
          <p:nvPr>
            <p:ph type="ftr" sz="quarter" idx="10"/>
          </p:nvPr>
        </p:nvSpPr>
        <p:spPr/>
        <p:txBody>
          <a:bodyPr/>
          <a:lstStyle>
            <a:lvl1pPr>
              <a:defRPr/>
            </a:lvl1pPr>
          </a:lstStyle>
          <a:p>
            <a:endParaRPr lang="fr-FR" dirty="0"/>
          </a:p>
        </p:txBody>
      </p:sp>
      <p:sp>
        <p:nvSpPr>
          <p:cNvPr id="5" name="Espace réservé du numéro de diapositive 4"/>
          <p:cNvSpPr>
            <a:spLocks noGrp="1"/>
          </p:cNvSpPr>
          <p:nvPr>
            <p:ph type="sldNum" sz="quarter" idx="11"/>
          </p:nvPr>
        </p:nvSpPr>
        <p:spPr/>
        <p:txBody>
          <a:bodyPr/>
          <a:lstStyle>
            <a:lvl1pPr>
              <a:defRPr/>
            </a:lvl1pPr>
          </a:lstStyle>
          <a:p>
            <a:fld id="{679DE7B0-F031-4AB2-86C2-8CDC20BE8F03}" type="slidenum">
              <a:rPr lang="fr-FR"/>
              <a:pPr/>
              <a:t>‹N°›</a:t>
            </a:fld>
            <a:endParaRPr lang="fr-FR" dirty="0"/>
          </a:p>
        </p:txBody>
      </p:sp>
      <p:sp>
        <p:nvSpPr>
          <p:cNvPr id="6" name="Espace réservé de la date 5"/>
          <p:cNvSpPr>
            <a:spLocks noGrp="1"/>
          </p:cNvSpPr>
          <p:nvPr>
            <p:ph type="dt" sz="half" idx="12"/>
          </p:nvPr>
        </p:nvSpPr>
        <p:spPr/>
        <p:txBody>
          <a:bodyPr/>
          <a:lstStyle>
            <a:lvl1pPr>
              <a:defRPr/>
            </a:lvl1pPr>
          </a:lstStyle>
          <a:p>
            <a:endParaRPr lang="fr-FR" dirty="0"/>
          </a:p>
        </p:txBody>
      </p:sp>
    </p:spTree>
    <p:extLst>
      <p:ext uri="{BB962C8B-B14F-4D97-AF65-F5344CB8AC3E}">
        <p14:creationId xmlns:p14="http://schemas.microsoft.com/office/powerpoint/2010/main" val="4166752903"/>
      </p:ext>
    </p:extLst>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Titre. Texte et contenu">
    <p:spTree>
      <p:nvGrpSpPr>
        <p:cNvPr id="1" name=""/>
        <p:cNvGrpSpPr/>
        <p:nvPr/>
      </p:nvGrpSpPr>
      <p:grpSpPr>
        <a:xfrm>
          <a:off x="0" y="0"/>
          <a:ext cx="0" cy="0"/>
          <a:chOff x="0" y="0"/>
          <a:chExt cx="0" cy="0"/>
        </a:xfrm>
      </p:grpSpPr>
      <p:sp>
        <p:nvSpPr>
          <p:cNvPr id="2" name="Titre 1"/>
          <p:cNvSpPr>
            <a:spLocks noGrp="1"/>
          </p:cNvSpPr>
          <p:nvPr>
            <p:ph type="title"/>
          </p:nvPr>
        </p:nvSpPr>
        <p:spPr>
          <a:xfrm>
            <a:off x="609600" y="457200"/>
            <a:ext cx="10972800" cy="1371600"/>
          </a:xfrm>
        </p:spPr>
        <p:txBody>
          <a:bodyPr/>
          <a:lstStyle/>
          <a:p>
            <a:r>
              <a:rPr lang="fr-FR"/>
              <a:t>Cliquez pour modifier le style du titre</a:t>
            </a:r>
          </a:p>
        </p:txBody>
      </p:sp>
      <p:sp>
        <p:nvSpPr>
          <p:cNvPr id="3" name="Espace réservé du texte 2"/>
          <p:cNvSpPr>
            <a:spLocks noGrp="1"/>
          </p:cNvSpPr>
          <p:nvPr>
            <p:ph type="body" sz="half" idx="1"/>
          </p:nvPr>
        </p:nvSpPr>
        <p:spPr>
          <a:xfrm>
            <a:off x="609600" y="1981200"/>
            <a:ext cx="5384800" cy="3886200"/>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p:cNvSpPr>
            <a:spLocks noGrp="1"/>
          </p:cNvSpPr>
          <p:nvPr>
            <p:ph sz="half" idx="2"/>
          </p:nvPr>
        </p:nvSpPr>
        <p:spPr>
          <a:xfrm>
            <a:off x="6197600" y="1981200"/>
            <a:ext cx="5384800" cy="3886200"/>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pied de page 4"/>
          <p:cNvSpPr>
            <a:spLocks noGrp="1"/>
          </p:cNvSpPr>
          <p:nvPr>
            <p:ph type="ftr" sz="quarter" idx="10"/>
          </p:nvPr>
        </p:nvSpPr>
        <p:spPr>
          <a:xfrm>
            <a:off x="4165600" y="6248400"/>
            <a:ext cx="3860800" cy="457200"/>
          </a:xfrm>
        </p:spPr>
        <p:txBody>
          <a:bodyPr/>
          <a:lstStyle>
            <a:lvl1pPr>
              <a:defRPr/>
            </a:lvl1pPr>
          </a:lstStyle>
          <a:p>
            <a:endParaRPr lang="fr-FR" dirty="0"/>
          </a:p>
        </p:txBody>
      </p:sp>
      <p:sp>
        <p:nvSpPr>
          <p:cNvPr id="6" name="Espace réservé du numéro de diapositive 5"/>
          <p:cNvSpPr>
            <a:spLocks noGrp="1"/>
          </p:cNvSpPr>
          <p:nvPr>
            <p:ph type="sldNum" sz="quarter" idx="11"/>
          </p:nvPr>
        </p:nvSpPr>
        <p:spPr>
          <a:xfrm>
            <a:off x="8737600" y="6248400"/>
            <a:ext cx="2844800" cy="457200"/>
          </a:xfrm>
        </p:spPr>
        <p:txBody>
          <a:bodyPr/>
          <a:lstStyle>
            <a:lvl1pPr>
              <a:defRPr/>
            </a:lvl1pPr>
          </a:lstStyle>
          <a:p>
            <a:fld id="{814B173C-C38F-47F8-A167-A2D8236D5D0E}" type="slidenum">
              <a:rPr lang="fr-FR"/>
              <a:pPr/>
              <a:t>‹N°›</a:t>
            </a:fld>
            <a:endParaRPr lang="fr-FR" dirty="0"/>
          </a:p>
        </p:txBody>
      </p:sp>
      <p:sp>
        <p:nvSpPr>
          <p:cNvPr id="7" name="Espace réservé de la date 6"/>
          <p:cNvSpPr>
            <a:spLocks noGrp="1"/>
          </p:cNvSpPr>
          <p:nvPr>
            <p:ph type="dt" sz="half" idx="12"/>
          </p:nvPr>
        </p:nvSpPr>
        <p:spPr>
          <a:xfrm>
            <a:off x="609600" y="6245226"/>
            <a:ext cx="2844800" cy="476251"/>
          </a:xfrm>
        </p:spPr>
        <p:txBody>
          <a:bodyPr/>
          <a:lstStyle>
            <a:lvl1pPr>
              <a:defRPr/>
            </a:lvl1pPr>
          </a:lstStyle>
          <a:p>
            <a:endParaRPr lang="fr-FR" dirty="0"/>
          </a:p>
        </p:txBody>
      </p:sp>
    </p:spTree>
    <p:extLst>
      <p:ext uri="{BB962C8B-B14F-4D97-AF65-F5344CB8AC3E}">
        <p14:creationId xmlns:p14="http://schemas.microsoft.com/office/powerpoint/2010/main" val="1342088297"/>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AndClipArt" preserve="1">
  <p:cSld name="Titre. Texte et image de la bibliothèque">
    <p:spTree>
      <p:nvGrpSpPr>
        <p:cNvPr id="1" name=""/>
        <p:cNvGrpSpPr/>
        <p:nvPr/>
      </p:nvGrpSpPr>
      <p:grpSpPr>
        <a:xfrm>
          <a:off x="0" y="0"/>
          <a:ext cx="0" cy="0"/>
          <a:chOff x="0" y="0"/>
          <a:chExt cx="0" cy="0"/>
        </a:xfrm>
      </p:grpSpPr>
      <p:sp>
        <p:nvSpPr>
          <p:cNvPr id="2" name="Titre 1"/>
          <p:cNvSpPr>
            <a:spLocks noGrp="1"/>
          </p:cNvSpPr>
          <p:nvPr>
            <p:ph type="title"/>
          </p:nvPr>
        </p:nvSpPr>
        <p:spPr>
          <a:xfrm>
            <a:off x="609600" y="457200"/>
            <a:ext cx="10972800" cy="1371600"/>
          </a:xfrm>
        </p:spPr>
        <p:txBody>
          <a:bodyPr/>
          <a:lstStyle/>
          <a:p>
            <a:r>
              <a:rPr lang="fr-FR"/>
              <a:t>Cliquez pour modifier le style du titre</a:t>
            </a:r>
          </a:p>
        </p:txBody>
      </p:sp>
      <p:sp>
        <p:nvSpPr>
          <p:cNvPr id="3" name="Espace réservé du texte 2"/>
          <p:cNvSpPr>
            <a:spLocks noGrp="1"/>
          </p:cNvSpPr>
          <p:nvPr>
            <p:ph type="body" sz="half" idx="1"/>
          </p:nvPr>
        </p:nvSpPr>
        <p:spPr>
          <a:xfrm>
            <a:off x="609600" y="1981200"/>
            <a:ext cx="5384800" cy="3886200"/>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image de la bibliothèque 3"/>
          <p:cNvSpPr>
            <a:spLocks noGrp="1"/>
          </p:cNvSpPr>
          <p:nvPr>
            <p:ph type="clipArt" sz="half" idx="2"/>
          </p:nvPr>
        </p:nvSpPr>
        <p:spPr>
          <a:xfrm>
            <a:off x="6197600" y="1981200"/>
            <a:ext cx="5384800" cy="3886200"/>
          </a:xfrm>
        </p:spPr>
        <p:txBody>
          <a:bodyPr/>
          <a:lstStyle/>
          <a:p>
            <a:r>
              <a:rPr lang="fr-FR" dirty="0"/>
              <a:t>Cliquez sur l'icône pour ajouter une image de la bibliothèque</a:t>
            </a:r>
          </a:p>
        </p:txBody>
      </p:sp>
      <p:sp>
        <p:nvSpPr>
          <p:cNvPr id="5" name="Espace réservé du pied de page 4"/>
          <p:cNvSpPr>
            <a:spLocks noGrp="1"/>
          </p:cNvSpPr>
          <p:nvPr>
            <p:ph type="ftr" sz="quarter" idx="10"/>
          </p:nvPr>
        </p:nvSpPr>
        <p:spPr>
          <a:xfrm>
            <a:off x="4165600" y="6248400"/>
            <a:ext cx="3860800" cy="457200"/>
          </a:xfrm>
        </p:spPr>
        <p:txBody>
          <a:bodyPr/>
          <a:lstStyle>
            <a:lvl1pPr>
              <a:defRPr/>
            </a:lvl1pPr>
          </a:lstStyle>
          <a:p>
            <a:endParaRPr lang="fr-FR" dirty="0"/>
          </a:p>
        </p:txBody>
      </p:sp>
      <p:sp>
        <p:nvSpPr>
          <p:cNvPr id="6" name="Espace réservé du numéro de diapositive 5"/>
          <p:cNvSpPr>
            <a:spLocks noGrp="1"/>
          </p:cNvSpPr>
          <p:nvPr>
            <p:ph type="sldNum" sz="quarter" idx="11"/>
          </p:nvPr>
        </p:nvSpPr>
        <p:spPr>
          <a:xfrm>
            <a:off x="8737600" y="6248400"/>
            <a:ext cx="2844800" cy="457200"/>
          </a:xfrm>
        </p:spPr>
        <p:txBody>
          <a:bodyPr/>
          <a:lstStyle>
            <a:lvl1pPr>
              <a:defRPr/>
            </a:lvl1pPr>
          </a:lstStyle>
          <a:p>
            <a:fld id="{CF8FDCFE-4786-414F-8A08-FD93FAB31676}" type="slidenum">
              <a:rPr lang="fr-FR"/>
              <a:pPr/>
              <a:t>‹N°›</a:t>
            </a:fld>
            <a:endParaRPr lang="fr-FR" dirty="0"/>
          </a:p>
        </p:txBody>
      </p:sp>
      <p:sp>
        <p:nvSpPr>
          <p:cNvPr id="7" name="Espace réservé de la date 6"/>
          <p:cNvSpPr>
            <a:spLocks noGrp="1"/>
          </p:cNvSpPr>
          <p:nvPr>
            <p:ph type="dt" sz="half" idx="12"/>
          </p:nvPr>
        </p:nvSpPr>
        <p:spPr>
          <a:xfrm>
            <a:off x="609600" y="6245226"/>
            <a:ext cx="2844800" cy="476251"/>
          </a:xfrm>
        </p:spPr>
        <p:txBody>
          <a:bodyPr/>
          <a:lstStyle>
            <a:lvl1pPr>
              <a:defRPr/>
            </a:lvl1pPr>
          </a:lstStyle>
          <a:p>
            <a:endParaRPr lang="fr-FR" dirty="0"/>
          </a:p>
        </p:txBody>
      </p:sp>
    </p:spTree>
    <p:extLst>
      <p:ext uri="{BB962C8B-B14F-4D97-AF65-F5344CB8AC3E}">
        <p14:creationId xmlns:p14="http://schemas.microsoft.com/office/powerpoint/2010/main" val="3364950627"/>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clipArtAndTx" preserve="1">
  <p:cSld name="Titre. Image de la bibliothèque et texte">
    <p:spTree>
      <p:nvGrpSpPr>
        <p:cNvPr id="1" name=""/>
        <p:cNvGrpSpPr/>
        <p:nvPr/>
      </p:nvGrpSpPr>
      <p:grpSpPr>
        <a:xfrm>
          <a:off x="0" y="0"/>
          <a:ext cx="0" cy="0"/>
          <a:chOff x="0" y="0"/>
          <a:chExt cx="0" cy="0"/>
        </a:xfrm>
      </p:grpSpPr>
      <p:sp>
        <p:nvSpPr>
          <p:cNvPr id="2" name="Titre 1"/>
          <p:cNvSpPr>
            <a:spLocks noGrp="1"/>
          </p:cNvSpPr>
          <p:nvPr>
            <p:ph type="title"/>
          </p:nvPr>
        </p:nvSpPr>
        <p:spPr>
          <a:xfrm>
            <a:off x="609600" y="457200"/>
            <a:ext cx="10972800" cy="1371600"/>
          </a:xfrm>
        </p:spPr>
        <p:txBody>
          <a:bodyPr/>
          <a:lstStyle/>
          <a:p>
            <a:r>
              <a:rPr lang="fr-FR"/>
              <a:t>Cliquez pour modifier le style du titre</a:t>
            </a:r>
          </a:p>
        </p:txBody>
      </p:sp>
      <p:sp>
        <p:nvSpPr>
          <p:cNvPr id="3" name="Espace réservé de l'image de la bibliothèque 2"/>
          <p:cNvSpPr>
            <a:spLocks noGrp="1"/>
          </p:cNvSpPr>
          <p:nvPr>
            <p:ph type="clipArt" sz="half" idx="1"/>
          </p:nvPr>
        </p:nvSpPr>
        <p:spPr>
          <a:xfrm>
            <a:off x="609600" y="1981200"/>
            <a:ext cx="5384800" cy="3886200"/>
          </a:xfrm>
        </p:spPr>
        <p:txBody>
          <a:bodyPr/>
          <a:lstStyle/>
          <a:p>
            <a:r>
              <a:rPr lang="fr-FR" dirty="0"/>
              <a:t>Cliquez sur l'icône pour ajouter une image de la bibliothèque</a:t>
            </a:r>
          </a:p>
        </p:txBody>
      </p:sp>
      <p:sp>
        <p:nvSpPr>
          <p:cNvPr id="4" name="Espace réservé du texte 3"/>
          <p:cNvSpPr>
            <a:spLocks noGrp="1"/>
          </p:cNvSpPr>
          <p:nvPr>
            <p:ph type="body" sz="half" idx="2"/>
          </p:nvPr>
        </p:nvSpPr>
        <p:spPr>
          <a:xfrm>
            <a:off x="6197600" y="1981200"/>
            <a:ext cx="5384800" cy="3886200"/>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pied de page 4"/>
          <p:cNvSpPr>
            <a:spLocks noGrp="1"/>
          </p:cNvSpPr>
          <p:nvPr>
            <p:ph type="ftr" sz="quarter" idx="10"/>
          </p:nvPr>
        </p:nvSpPr>
        <p:spPr>
          <a:xfrm>
            <a:off x="4165600" y="6248400"/>
            <a:ext cx="3860800" cy="457200"/>
          </a:xfrm>
        </p:spPr>
        <p:txBody>
          <a:bodyPr/>
          <a:lstStyle>
            <a:lvl1pPr>
              <a:defRPr/>
            </a:lvl1pPr>
          </a:lstStyle>
          <a:p>
            <a:endParaRPr lang="fr-FR" dirty="0"/>
          </a:p>
        </p:txBody>
      </p:sp>
      <p:sp>
        <p:nvSpPr>
          <p:cNvPr id="6" name="Espace réservé du numéro de diapositive 5"/>
          <p:cNvSpPr>
            <a:spLocks noGrp="1"/>
          </p:cNvSpPr>
          <p:nvPr>
            <p:ph type="sldNum" sz="quarter" idx="11"/>
          </p:nvPr>
        </p:nvSpPr>
        <p:spPr>
          <a:xfrm>
            <a:off x="8737600" y="6248400"/>
            <a:ext cx="2844800" cy="457200"/>
          </a:xfrm>
        </p:spPr>
        <p:txBody>
          <a:bodyPr/>
          <a:lstStyle>
            <a:lvl1pPr>
              <a:defRPr/>
            </a:lvl1pPr>
          </a:lstStyle>
          <a:p>
            <a:fld id="{A0B6730E-A255-4314-B0FE-3060DE2D6B59}" type="slidenum">
              <a:rPr lang="fr-FR"/>
              <a:pPr/>
              <a:t>‹N°›</a:t>
            </a:fld>
            <a:endParaRPr lang="fr-FR" dirty="0"/>
          </a:p>
        </p:txBody>
      </p:sp>
      <p:sp>
        <p:nvSpPr>
          <p:cNvPr id="7" name="Espace réservé de la date 6"/>
          <p:cNvSpPr>
            <a:spLocks noGrp="1"/>
          </p:cNvSpPr>
          <p:nvPr>
            <p:ph type="dt" sz="half" idx="12"/>
          </p:nvPr>
        </p:nvSpPr>
        <p:spPr>
          <a:xfrm>
            <a:off x="609600" y="6245226"/>
            <a:ext cx="2844800" cy="476251"/>
          </a:xfrm>
        </p:spPr>
        <p:txBody>
          <a:bodyPr/>
          <a:lstStyle>
            <a:lvl1pPr>
              <a:defRPr/>
            </a:lvl1pPr>
          </a:lstStyle>
          <a:p>
            <a:endParaRPr lang="fr-FR" dirty="0"/>
          </a:p>
        </p:txBody>
      </p:sp>
    </p:spTree>
    <p:extLst>
      <p:ext uri="{BB962C8B-B14F-4D97-AF65-F5344CB8AC3E}">
        <p14:creationId xmlns:p14="http://schemas.microsoft.com/office/powerpoint/2010/main" val="2163142684"/>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
        <p:nvSpPr>
          <p:cNvPr id="3" name="Espace réservé du contenu 2"/>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pied de page 3"/>
          <p:cNvSpPr>
            <a:spLocks noGrp="1"/>
          </p:cNvSpPr>
          <p:nvPr>
            <p:ph type="ftr" sz="quarter" idx="10"/>
          </p:nvPr>
        </p:nvSpPr>
        <p:spPr/>
        <p:txBody>
          <a:bodyPr/>
          <a:lstStyle>
            <a:lvl1pPr>
              <a:defRPr/>
            </a:lvl1pPr>
          </a:lstStyle>
          <a:p>
            <a:endParaRPr lang="fr-FR" dirty="0"/>
          </a:p>
        </p:txBody>
      </p:sp>
      <p:sp>
        <p:nvSpPr>
          <p:cNvPr id="5" name="Espace réservé du numéro de diapositive 4"/>
          <p:cNvSpPr>
            <a:spLocks noGrp="1"/>
          </p:cNvSpPr>
          <p:nvPr>
            <p:ph type="sldNum" sz="quarter" idx="11"/>
          </p:nvPr>
        </p:nvSpPr>
        <p:spPr/>
        <p:txBody>
          <a:bodyPr/>
          <a:lstStyle>
            <a:lvl1pPr>
              <a:defRPr/>
            </a:lvl1pPr>
          </a:lstStyle>
          <a:p>
            <a:fld id="{CCE2552C-B124-47D8-ADBF-B5C924035382}" type="slidenum">
              <a:rPr lang="fr-FR"/>
              <a:pPr/>
              <a:t>‹N°›</a:t>
            </a:fld>
            <a:endParaRPr lang="fr-FR" dirty="0"/>
          </a:p>
        </p:txBody>
      </p:sp>
      <p:sp>
        <p:nvSpPr>
          <p:cNvPr id="6" name="Espace réservé de la date 5"/>
          <p:cNvSpPr>
            <a:spLocks noGrp="1"/>
          </p:cNvSpPr>
          <p:nvPr>
            <p:ph type="dt" sz="half" idx="12"/>
          </p:nvPr>
        </p:nvSpPr>
        <p:spPr/>
        <p:txBody>
          <a:bodyPr/>
          <a:lstStyle>
            <a:lvl1pPr>
              <a:defRPr/>
            </a:lvl1pPr>
          </a:lstStyle>
          <a:p>
            <a:endParaRPr lang="fr-FR" dirty="0"/>
          </a:p>
        </p:txBody>
      </p:sp>
    </p:spTree>
    <p:extLst>
      <p:ext uri="{BB962C8B-B14F-4D97-AF65-F5344CB8AC3E}">
        <p14:creationId xmlns:p14="http://schemas.microsoft.com/office/powerpoint/2010/main" val="488317655"/>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963084" y="4406902"/>
            <a:ext cx="10363200" cy="1362076"/>
          </a:xfrm>
        </p:spPr>
        <p:txBody>
          <a:bodyPr anchor="t"/>
          <a:lstStyle>
            <a:lvl1pPr algn="l">
              <a:defRPr sz="4000" b="1" cap="all"/>
            </a:lvl1pPr>
          </a:lstStyle>
          <a:p>
            <a:r>
              <a:rPr lang="fr-FR"/>
              <a:t>Cliquez pour modifier le style du titre</a:t>
            </a:r>
          </a:p>
        </p:txBody>
      </p:sp>
      <p:sp>
        <p:nvSpPr>
          <p:cNvPr id="3" name="Espace réservé du texte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fr-FR"/>
              <a:t>Cliquez pour modifier les styles du texte du masque</a:t>
            </a:r>
          </a:p>
        </p:txBody>
      </p:sp>
      <p:sp>
        <p:nvSpPr>
          <p:cNvPr id="4" name="Espace réservé du pied de page 3"/>
          <p:cNvSpPr>
            <a:spLocks noGrp="1"/>
          </p:cNvSpPr>
          <p:nvPr>
            <p:ph type="ftr" sz="quarter" idx="10"/>
          </p:nvPr>
        </p:nvSpPr>
        <p:spPr/>
        <p:txBody>
          <a:bodyPr/>
          <a:lstStyle>
            <a:lvl1pPr>
              <a:defRPr/>
            </a:lvl1pPr>
          </a:lstStyle>
          <a:p>
            <a:endParaRPr lang="fr-FR" dirty="0"/>
          </a:p>
        </p:txBody>
      </p:sp>
      <p:sp>
        <p:nvSpPr>
          <p:cNvPr id="5" name="Espace réservé du numéro de diapositive 4"/>
          <p:cNvSpPr>
            <a:spLocks noGrp="1"/>
          </p:cNvSpPr>
          <p:nvPr>
            <p:ph type="sldNum" sz="quarter" idx="11"/>
          </p:nvPr>
        </p:nvSpPr>
        <p:spPr/>
        <p:txBody>
          <a:bodyPr/>
          <a:lstStyle>
            <a:lvl1pPr>
              <a:defRPr/>
            </a:lvl1pPr>
          </a:lstStyle>
          <a:p>
            <a:fld id="{E2FA593C-5F3A-47B1-B8B1-AC533F577847}" type="slidenum">
              <a:rPr lang="fr-FR"/>
              <a:pPr/>
              <a:t>‹N°›</a:t>
            </a:fld>
            <a:endParaRPr lang="fr-FR" dirty="0"/>
          </a:p>
        </p:txBody>
      </p:sp>
      <p:sp>
        <p:nvSpPr>
          <p:cNvPr id="6" name="Espace réservé de la date 5"/>
          <p:cNvSpPr>
            <a:spLocks noGrp="1"/>
          </p:cNvSpPr>
          <p:nvPr>
            <p:ph type="dt" sz="half" idx="12"/>
          </p:nvPr>
        </p:nvSpPr>
        <p:spPr/>
        <p:txBody>
          <a:bodyPr/>
          <a:lstStyle>
            <a:lvl1pPr>
              <a:defRPr/>
            </a:lvl1pPr>
          </a:lstStyle>
          <a:p>
            <a:endParaRPr lang="fr-FR" dirty="0"/>
          </a:p>
        </p:txBody>
      </p:sp>
    </p:spTree>
    <p:extLst>
      <p:ext uri="{BB962C8B-B14F-4D97-AF65-F5344CB8AC3E}">
        <p14:creationId xmlns:p14="http://schemas.microsoft.com/office/powerpoint/2010/main" val="2678465020"/>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
        <p:nvSpPr>
          <p:cNvPr id="3" name="Espace réservé du contenu 2"/>
          <p:cNvSpPr>
            <a:spLocks noGrp="1"/>
          </p:cNvSpPr>
          <p:nvPr>
            <p:ph sz="half" idx="1"/>
          </p:nvPr>
        </p:nvSpPr>
        <p:spPr>
          <a:xfrm>
            <a:off x="609600" y="1981200"/>
            <a:ext cx="5384800" cy="3886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p:cNvSpPr>
            <a:spLocks noGrp="1"/>
          </p:cNvSpPr>
          <p:nvPr>
            <p:ph sz="half" idx="2"/>
          </p:nvPr>
        </p:nvSpPr>
        <p:spPr>
          <a:xfrm>
            <a:off x="6197600" y="1981200"/>
            <a:ext cx="5384800" cy="3886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pied de page 4"/>
          <p:cNvSpPr>
            <a:spLocks noGrp="1"/>
          </p:cNvSpPr>
          <p:nvPr>
            <p:ph type="ftr" sz="quarter" idx="10"/>
          </p:nvPr>
        </p:nvSpPr>
        <p:spPr/>
        <p:txBody>
          <a:bodyPr/>
          <a:lstStyle>
            <a:lvl1pPr>
              <a:defRPr/>
            </a:lvl1pPr>
          </a:lstStyle>
          <a:p>
            <a:endParaRPr lang="fr-FR" dirty="0"/>
          </a:p>
        </p:txBody>
      </p:sp>
      <p:sp>
        <p:nvSpPr>
          <p:cNvPr id="6" name="Espace réservé du numéro de diapositive 5"/>
          <p:cNvSpPr>
            <a:spLocks noGrp="1"/>
          </p:cNvSpPr>
          <p:nvPr>
            <p:ph type="sldNum" sz="quarter" idx="11"/>
          </p:nvPr>
        </p:nvSpPr>
        <p:spPr/>
        <p:txBody>
          <a:bodyPr/>
          <a:lstStyle>
            <a:lvl1pPr>
              <a:defRPr/>
            </a:lvl1pPr>
          </a:lstStyle>
          <a:p>
            <a:fld id="{4147C977-2571-4A7C-AE1A-5A90F7124C1A}" type="slidenum">
              <a:rPr lang="fr-FR"/>
              <a:pPr/>
              <a:t>‹N°›</a:t>
            </a:fld>
            <a:endParaRPr lang="fr-FR" dirty="0"/>
          </a:p>
        </p:txBody>
      </p:sp>
      <p:sp>
        <p:nvSpPr>
          <p:cNvPr id="7" name="Espace réservé de la date 6"/>
          <p:cNvSpPr>
            <a:spLocks noGrp="1"/>
          </p:cNvSpPr>
          <p:nvPr>
            <p:ph type="dt" sz="half" idx="12"/>
          </p:nvPr>
        </p:nvSpPr>
        <p:spPr/>
        <p:txBody>
          <a:bodyPr/>
          <a:lstStyle>
            <a:lvl1pPr>
              <a:defRPr/>
            </a:lvl1pPr>
          </a:lstStyle>
          <a:p>
            <a:endParaRPr lang="fr-FR" dirty="0"/>
          </a:p>
        </p:txBody>
      </p:sp>
    </p:spTree>
    <p:extLst>
      <p:ext uri="{BB962C8B-B14F-4D97-AF65-F5344CB8AC3E}">
        <p14:creationId xmlns:p14="http://schemas.microsoft.com/office/powerpoint/2010/main" val="672531862"/>
      </p:ext>
    </p:extLst>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609600" y="274637"/>
            <a:ext cx="10972800" cy="1143000"/>
          </a:xfrm>
        </p:spPr>
        <p:txBody>
          <a:bodyPr/>
          <a:lstStyle>
            <a:lvl1pPr>
              <a:defRPr/>
            </a:lvl1pPr>
          </a:lstStyle>
          <a:p>
            <a:r>
              <a:rPr lang="fr-FR"/>
              <a:t>Cliquez pour modifier le style du titre</a:t>
            </a:r>
          </a:p>
        </p:txBody>
      </p:sp>
      <p:sp>
        <p:nvSpPr>
          <p:cNvPr id="3" name="Espace réservé du texte 2"/>
          <p:cNvSpPr>
            <a:spLocks noGrp="1"/>
          </p:cNvSpPr>
          <p:nvPr>
            <p:ph type="body" idx="1"/>
          </p:nvPr>
        </p:nvSpPr>
        <p:spPr>
          <a:xfrm>
            <a:off x="609600" y="1535114"/>
            <a:ext cx="5386917"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p:cNvSpPr>
            <a:spLocks noGrp="1"/>
          </p:cNvSpPr>
          <p:nvPr>
            <p:ph type="body" sz="quarter" idx="3"/>
          </p:nvPr>
        </p:nvSpPr>
        <p:spPr>
          <a:xfrm>
            <a:off x="6193373" y="1535114"/>
            <a:ext cx="5389033"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p:cNvSpPr>
            <a:spLocks noGrp="1"/>
          </p:cNvSpPr>
          <p:nvPr>
            <p:ph sz="quarter" idx="4"/>
          </p:nvPr>
        </p:nvSpPr>
        <p:spPr>
          <a:xfrm>
            <a:off x="6193373"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u pied de page 6"/>
          <p:cNvSpPr>
            <a:spLocks noGrp="1"/>
          </p:cNvSpPr>
          <p:nvPr>
            <p:ph type="ftr" sz="quarter" idx="10"/>
          </p:nvPr>
        </p:nvSpPr>
        <p:spPr/>
        <p:txBody>
          <a:bodyPr/>
          <a:lstStyle>
            <a:lvl1pPr>
              <a:defRPr/>
            </a:lvl1pPr>
          </a:lstStyle>
          <a:p>
            <a:endParaRPr lang="fr-FR" dirty="0"/>
          </a:p>
        </p:txBody>
      </p:sp>
      <p:sp>
        <p:nvSpPr>
          <p:cNvPr id="8" name="Espace réservé du numéro de diapositive 7"/>
          <p:cNvSpPr>
            <a:spLocks noGrp="1"/>
          </p:cNvSpPr>
          <p:nvPr>
            <p:ph type="sldNum" sz="quarter" idx="11"/>
          </p:nvPr>
        </p:nvSpPr>
        <p:spPr/>
        <p:txBody>
          <a:bodyPr/>
          <a:lstStyle>
            <a:lvl1pPr>
              <a:defRPr/>
            </a:lvl1pPr>
          </a:lstStyle>
          <a:p>
            <a:fld id="{A93DD75C-7288-4227-B8A4-AEC5ECD4CF8D}" type="slidenum">
              <a:rPr lang="fr-FR"/>
              <a:pPr/>
              <a:t>‹N°›</a:t>
            </a:fld>
            <a:endParaRPr lang="fr-FR" dirty="0"/>
          </a:p>
        </p:txBody>
      </p:sp>
      <p:sp>
        <p:nvSpPr>
          <p:cNvPr id="9" name="Espace réservé de la date 8"/>
          <p:cNvSpPr>
            <a:spLocks noGrp="1"/>
          </p:cNvSpPr>
          <p:nvPr>
            <p:ph type="dt" sz="half" idx="12"/>
          </p:nvPr>
        </p:nvSpPr>
        <p:spPr/>
        <p:txBody>
          <a:bodyPr/>
          <a:lstStyle>
            <a:lvl1pPr>
              <a:defRPr/>
            </a:lvl1pPr>
          </a:lstStyle>
          <a:p>
            <a:endParaRPr lang="fr-FR" dirty="0"/>
          </a:p>
        </p:txBody>
      </p:sp>
    </p:spTree>
    <p:extLst>
      <p:ext uri="{BB962C8B-B14F-4D97-AF65-F5344CB8AC3E}">
        <p14:creationId xmlns:p14="http://schemas.microsoft.com/office/powerpoint/2010/main" val="281215601"/>
      </p:ext>
    </p:extLst>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
        <p:nvSpPr>
          <p:cNvPr id="3" name="Espace réservé du pied de page 2"/>
          <p:cNvSpPr>
            <a:spLocks noGrp="1"/>
          </p:cNvSpPr>
          <p:nvPr>
            <p:ph type="ftr" sz="quarter" idx="10"/>
          </p:nvPr>
        </p:nvSpPr>
        <p:spPr/>
        <p:txBody>
          <a:bodyPr/>
          <a:lstStyle>
            <a:lvl1pPr>
              <a:defRPr/>
            </a:lvl1pPr>
          </a:lstStyle>
          <a:p>
            <a:endParaRPr lang="fr-FR" dirty="0"/>
          </a:p>
        </p:txBody>
      </p:sp>
      <p:sp>
        <p:nvSpPr>
          <p:cNvPr id="4" name="Espace réservé du numéro de diapositive 3"/>
          <p:cNvSpPr>
            <a:spLocks noGrp="1"/>
          </p:cNvSpPr>
          <p:nvPr>
            <p:ph type="sldNum" sz="quarter" idx="11"/>
          </p:nvPr>
        </p:nvSpPr>
        <p:spPr/>
        <p:txBody>
          <a:bodyPr/>
          <a:lstStyle>
            <a:lvl1pPr>
              <a:defRPr/>
            </a:lvl1pPr>
          </a:lstStyle>
          <a:p>
            <a:fld id="{0F9EE869-6273-4835-BFD6-C3E99F819631}" type="slidenum">
              <a:rPr lang="fr-FR"/>
              <a:pPr/>
              <a:t>‹N°›</a:t>
            </a:fld>
            <a:endParaRPr lang="fr-FR" dirty="0"/>
          </a:p>
        </p:txBody>
      </p:sp>
      <p:sp>
        <p:nvSpPr>
          <p:cNvPr id="5" name="Espace réservé de la date 4"/>
          <p:cNvSpPr>
            <a:spLocks noGrp="1"/>
          </p:cNvSpPr>
          <p:nvPr>
            <p:ph type="dt" sz="half" idx="12"/>
          </p:nvPr>
        </p:nvSpPr>
        <p:spPr/>
        <p:txBody>
          <a:bodyPr/>
          <a:lstStyle>
            <a:lvl1pPr>
              <a:defRPr/>
            </a:lvl1pPr>
          </a:lstStyle>
          <a:p>
            <a:endParaRPr lang="fr-FR" dirty="0"/>
          </a:p>
        </p:txBody>
      </p:sp>
    </p:spTree>
    <p:extLst>
      <p:ext uri="{BB962C8B-B14F-4D97-AF65-F5344CB8AC3E}">
        <p14:creationId xmlns:p14="http://schemas.microsoft.com/office/powerpoint/2010/main" val="885247608"/>
      </p:ext>
    </p:extLst>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u pied de page 1"/>
          <p:cNvSpPr>
            <a:spLocks noGrp="1"/>
          </p:cNvSpPr>
          <p:nvPr>
            <p:ph type="ftr" sz="quarter" idx="10"/>
          </p:nvPr>
        </p:nvSpPr>
        <p:spPr/>
        <p:txBody>
          <a:bodyPr/>
          <a:lstStyle>
            <a:lvl1pPr>
              <a:defRPr/>
            </a:lvl1pPr>
          </a:lstStyle>
          <a:p>
            <a:endParaRPr lang="fr-FR" dirty="0"/>
          </a:p>
        </p:txBody>
      </p:sp>
      <p:sp>
        <p:nvSpPr>
          <p:cNvPr id="3" name="Espace réservé du numéro de diapositive 2"/>
          <p:cNvSpPr>
            <a:spLocks noGrp="1"/>
          </p:cNvSpPr>
          <p:nvPr>
            <p:ph type="sldNum" sz="quarter" idx="11"/>
          </p:nvPr>
        </p:nvSpPr>
        <p:spPr/>
        <p:txBody>
          <a:bodyPr/>
          <a:lstStyle>
            <a:lvl1pPr>
              <a:defRPr/>
            </a:lvl1pPr>
          </a:lstStyle>
          <a:p>
            <a:fld id="{A5D265E6-9435-4D07-9836-DEF949C49274}" type="slidenum">
              <a:rPr lang="fr-FR"/>
              <a:pPr/>
              <a:t>‹N°›</a:t>
            </a:fld>
            <a:endParaRPr lang="fr-FR" dirty="0"/>
          </a:p>
        </p:txBody>
      </p:sp>
      <p:sp>
        <p:nvSpPr>
          <p:cNvPr id="4" name="Espace réservé de la date 3"/>
          <p:cNvSpPr>
            <a:spLocks noGrp="1"/>
          </p:cNvSpPr>
          <p:nvPr>
            <p:ph type="dt" sz="half" idx="12"/>
          </p:nvPr>
        </p:nvSpPr>
        <p:spPr/>
        <p:txBody>
          <a:bodyPr/>
          <a:lstStyle>
            <a:lvl1pPr>
              <a:defRPr/>
            </a:lvl1pPr>
          </a:lstStyle>
          <a:p>
            <a:endParaRPr lang="fr-FR" dirty="0"/>
          </a:p>
        </p:txBody>
      </p:sp>
    </p:spTree>
    <p:extLst>
      <p:ext uri="{BB962C8B-B14F-4D97-AF65-F5344CB8AC3E}">
        <p14:creationId xmlns:p14="http://schemas.microsoft.com/office/powerpoint/2010/main" val="3797925876"/>
      </p:ext>
    </p:extLst>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609603" y="273051"/>
            <a:ext cx="4011084" cy="1162051"/>
          </a:xfrm>
        </p:spPr>
        <p:txBody>
          <a:bodyPr anchor="b"/>
          <a:lstStyle>
            <a:lvl1pPr algn="l">
              <a:defRPr sz="2000" b="1"/>
            </a:lvl1pPr>
          </a:lstStyle>
          <a:p>
            <a:r>
              <a:rPr lang="fr-FR"/>
              <a:t>Cliquez pour modifier le style du titre</a:t>
            </a:r>
          </a:p>
        </p:txBody>
      </p:sp>
      <p:sp>
        <p:nvSpPr>
          <p:cNvPr id="3" name="Espace réservé du contenu 2"/>
          <p:cNvSpPr>
            <a:spLocks noGrp="1"/>
          </p:cNvSpPr>
          <p:nvPr>
            <p:ph idx="1"/>
          </p:nvPr>
        </p:nvSpPr>
        <p:spPr>
          <a:xfrm>
            <a:off x="4766733" y="273053"/>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p:cNvSpPr>
            <a:spLocks noGrp="1"/>
          </p:cNvSpPr>
          <p:nvPr>
            <p:ph type="body" sz="half" idx="2"/>
          </p:nvPr>
        </p:nvSpPr>
        <p:spPr>
          <a:xfrm>
            <a:off x="609603" y="1435103"/>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Espace réservé du pied de page 4"/>
          <p:cNvSpPr>
            <a:spLocks noGrp="1"/>
          </p:cNvSpPr>
          <p:nvPr>
            <p:ph type="ftr" sz="quarter" idx="10"/>
          </p:nvPr>
        </p:nvSpPr>
        <p:spPr/>
        <p:txBody>
          <a:bodyPr/>
          <a:lstStyle>
            <a:lvl1pPr>
              <a:defRPr/>
            </a:lvl1pPr>
          </a:lstStyle>
          <a:p>
            <a:endParaRPr lang="fr-FR" dirty="0"/>
          </a:p>
        </p:txBody>
      </p:sp>
      <p:sp>
        <p:nvSpPr>
          <p:cNvPr id="6" name="Espace réservé du numéro de diapositive 5"/>
          <p:cNvSpPr>
            <a:spLocks noGrp="1"/>
          </p:cNvSpPr>
          <p:nvPr>
            <p:ph type="sldNum" sz="quarter" idx="11"/>
          </p:nvPr>
        </p:nvSpPr>
        <p:spPr/>
        <p:txBody>
          <a:bodyPr/>
          <a:lstStyle>
            <a:lvl1pPr>
              <a:defRPr/>
            </a:lvl1pPr>
          </a:lstStyle>
          <a:p>
            <a:fld id="{F3ECFBD2-306F-4207-8753-A488626CA59E}" type="slidenum">
              <a:rPr lang="fr-FR"/>
              <a:pPr/>
              <a:t>‹N°›</a:t>
            </a:fld>
            <a:endParaRPr lang="fr-FR" dirty="0"/>
          </a:p>
        </p:txBody>
      </p:sp>
      <p:sp>
        <p:nvSpPr>
          <p:cNvPr id="7" name="Espace réservé de la date 6"/>
          <p:cNvSpPr>
            <a:spLocks noGrp="1"/>
          </p:cNvSpPr>
          <p:nvPr>
            <p:ph type="dt" sz="half" idx="12"/>
          </p:nvPr>
        </p:nvSpPr>
        <p:spPr/>
        <p:txBody>
          <a:bodyPr/>
          <a:lstStyle>
            <a:lvl1pPr>
              <a:defRPr/>
            </a:lvl1pPr>
          </a:lstStyle>
          <a:p>
            <a:endParaRPr lang="fr-FR" dirty="0"/>
          </a:p>
        </p:txBody>
      </p:sp>
    </p:spTree>
    <p:extLst>
      <p:ext uri="{BB962C8B-B14F-4D97-AF65-F5344CB8AC3E}">
        <p14:creationId xmlns:p14="http://schemas.microsoft.com/office/powerpoint/2010/main" val="2553384719"/>
      </p:ext>
    </p:extLst>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2389717" y="4800601"/>
            <a:ext cx="7315200" cy="566739"/>
          </a:xfrm>
        </p:spPr>
        <p:txBody>
          <a:bodyPr anchor="b"/>
          <a:lstStyle>
            <a:lvl1pPr algn="l">
              <a:defRPr sz="2000" b="1"/>
            </a:lvl1pPr>
          </a:lstStyle>
          <a:p>
            <a:r>
              <a:rPr lang="fr-FR"/>
              <a:t>Cliquez pour modifier le style du titre</a:t>
            </a:r>
          </a:p>
        </p:txBody>
      </p:sp>
      <p:sp>
        <p:nvSpPr>
          <p:cNvPr id="3" name="Espace réservé pour une image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dirty="0"/>
              <a:t>Cliquez sur l'icône pour ajouter une image</a:t>
            </a:r>
          </a:p>
        </p:txBody>
      </p:sp>
      <p:sp>
        <p:nvSpPr>
          <p:cNvPr id="4" name="Espace réservé du texte 3"/>
          <p:cNvSpPr>
            <a:spLocks noGrp="1"/>
          </p:cNvSpPr>
          <p:nvPr>
            <p:ph type="body" sz="half" idx="2"/>
          </p:nvPr>
        </p:nvSpPr>
        <p:spPr>
          <a:xfrm>
            <a:off x="2389717" y="5367339"/>
            <a:ext cx="7315200" cy="8048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Espace réservé du pied de page 4"/>
          <p:cNvSpPr>
            <a:spLocks noGrp="1"/>
          </p:cNvSpPr>
          <p:nvPr>
            <p:ph type="ftr" sz="quarter" idx="10"/>
          </p:nvPr>
        </p:nvSpPr>
        <p:spPr/>
        <p:txBody>
          <a:bodyPr/>
          <a:lstStyle>
            <a:lvl1pPr>
              <a:defRPr/>
            </a:lvl1pPr>
          </a:lstStyle>
          <a:p>
            <a:endParaRPr lang="fr-FR" dirty="0"/>
          </a:p>
        </p:txBody>
      </p:sp>
      <p:sp>
        <p:nvSpPr>
          <p:cNvPr id="6" name="Espace réservé du numéro de diapositive 5"/>
          <p:cNvSpPr>
            <a:spLocks noGrp="1"/>
          </p:cNvSpPr>
          <p:nvPr>
            <p:ph type="sldNum" sz="quarter" idx="11"/>
          </p:nvPr>
        </p:nvSpPr>
        <p:spPr/>
        <p:txBody>
          <a:bodyPr/>
          <a:lstStyle>
            <a:lvl1pPr>
              <a:defRPr/>
            </a:lvl1pPr>
          </a:lstStyle>
          <a:p>
            <a:fld id="{7D4A7A27-589D-4B64-932D-72B120701F1B}" type="slidenum">
              <a:rPr lang="fr-FR"/>
              <a:pPr/>
              <a:t>‹N°›</a:t>
            </a:fld>
            <a:endParaRPr lang="fr-FR" dirty="0"/>
          </a:p>
        </p:txBody>
      </p:sp>
      <p:sp>
        <p:nvSpPr>
          <p:cNvPr id="7" name="Espace réservé de la date 6"/>
          <p:cNvSpPr>
            <a:spLocks noGrp="1"/>
          </p:cNvSpPr>
          <p:nvPr>
            <p:ph type="dt" sz="half" idx="12"/>
          </p:nvPr>
        </p:nvSpPr>
        <p:spPr/>
        <p:txBody>
          <a:bodyPr/>
          <a:lstStyle>
            <a:lvl1pPr>
              <a:defRPr/>
            </a:lvl1pPr>
          </a:lstStyle>
          <a:p>
            <a:endParaRPr lang="fr-FR" dirty="0"/>
          </a:p>
        </p:txBody>
      </p:sp>
    </p:spTree>
    <p:extLst>
      <p:ext uri="{BB962C8B-B14F-4D97-AF65-F5344CB8AC3E}">
        <p14:creationId xmlns:p14="http://schemas.microsoft.com/office/powerpoint/2010/main" val="2305416724"/>
      </p:ext>
    </p:extLst>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8130" name="Rectangle 2"/>
          <p:cNvSpPr>
            <a:spLocks noGrp="1" noChangeArrowheads="1"/>
          </p:cNvSpPr>
          <p:nvPr>
            <p:ph type="ftr" sz="quarter" idx="3"/>
          </p:nvPr>
        </p:nvSpPr>
        <p:spPr bwMode="auto">
          <a:xfrm>
            <a:off x="4165600" y="6248400"/>
            <a:ext cx="3860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eaLnBrk="1" hangingPunct="1">
              <a:defRPr sz="1200"/>
            </a:lvl1pPr>
          </a:lstStyle>
          <a:p>
            <a:endParaRPr lang="fr-FR" dirty="0"/>
          </a:p>
        </p:txBody>
      </p:sp>
      <p:sp>
        <p:nvSpPr>
          <p:cNvPr id="48131" name="Rectangle 3"/>
          <p:cNvSpPr>
            <a:spLocks noGrp="1" noChangeArrowheads="1"/>
          </p:cNvSpPr>
          <p:nvPr>
            <p:ph type="sldNum" sz="quarter" idx="4"/>
          </p:nvPr>
        </p:nvSpPr>
        <p:spPr bwMode="auto">
          <a:xfrm>
            <a:off x="8737600" y="6248400"/>
            <a:ext cx="2844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atin typeface="Arial Black" pitchFamily="34" charset="0"/>
              </a:defRPr>
            </a:lvl1pPr>
          </a:lstStyle>
          <a:p>
            <a:fld id="{E37F6E32-95D9-40B0-8C22-248A37FEE7E0}" type="slidenum">
              <a:rPr lang="fr-FR"/>
              <a:pPr/>
              <a:t>‹N°›</a:t>
            </a:fld>
            <a:endParaRPr lang="fr-FR" dirty="0"/>
          </a:p>
        </p:txBody>
      </p:sp>
      <p:grpSp>
        <p:nvGrpSpPr>
          <p:cNvPr id="48132" name="Group 4"/>
          <p:cNvGrpSpPr>
            <a:grpSpLocks/>
          </p:cNvGrpSpPr>
          <p:nvPr/>
        </p:nvGrpSpPr>
        <p:grpSpPr bwMode="auto">
          <a:xfrm>
            <a:off x="0" y="1"/>
            <a:ext cx="12192000" cy="546100"/>
            <a:chOff x="0" y="0"/>
            <a:chExt cx="5760" cy="344"/>
          </a:xfrm>
        </p:grpSpPr>
        <p:sp>
          <p:nvSpPr>
            <p:cNvPr id="48133" name="Rectangle 5"/>
            <p:cNvSpPr>
              <a:spLocks noChangeArrowheads="1"/>
            </p:cNvSpPr>
            <p:nvPr/>
          </p:nvSpPr>
          <p:spPr bwMode="auto">
            <a:xfrm>
              <a:off x="0" y="0"/>
              <a:ext cx="180" cy="336"/>
            </a:xfrm>
            <a:prstGeom prst="rect">
              <a:avLst/>
            </a:prstGeom>
            <a:gradFill rotWithShape="0">
              <a:gsLst>
                <a:gs pos="0">
                  <a:schemeClr val="folHlink"/>
                </a:gs>
                <a:gs pos="100000">
                  <a:schemeClr val="bg1"/>
                </a:gs>
              </a:gsLst>
              <a:lin ang="0" scaled="1"/>
            </a:gradFill>
            <a:ln w="9525">
              <a:noFill/>
              <a:miter lim="800000"/>
              <a:headEnd/>
              <a:tailEnd/>
            </a:ln>
            <a:effectLst/>
          </p:spPr>
          <p:txBody>
            <a:bodyPr wrap="none" anchor="ctr"/>
            <a:lstStyle/>
            <a:p>
              <a:pPr algn="ctr" eaLnBrk="1" hangingPunct="1"/>
              <a:endParaRPr lang="fr-FR" sz="2400" dirty="0">
                <a:latin typeface="Times New Roman" pitchFamily="18" charset="0"/>
              </a:endParaRPr>
            </a:p>
          </p:txBody>
        </p:sp>
        <p:sp>
          <p:nvSpPr>
            <p:cNvPr id="48134" name="Rectangle 6"/>
            <p:cNvSpPr>
              <a:spLocks noChangeArrowheads="1"/>
            </p:cNvSpPr>
            <p:nvPr/>
          </p:nvSpPr>
          <p:spPr bwMode="auto">
            <a:xfrm>
              <a:off x="260" y="85"/>
              <a:ext cx="5500" cy="173"/>
            </a:xfrm>
            <a:prstGeom prst="rect">
              <a:avLst/>
            </a:prstGeom>
            <a:gradFill rotWithShape="0">
              <a:gsLst>
                <a:gs pos="0">
                  <a:schemeClr val="bg2"/>
                </a:gs>
                <a:gs pos="100000">
                  <a:schemeClr val="bg1"/>
                </a:gs>
              </a:gsLst>
              <a:lin ang="0" scaled="1"/>
            </a:gradFill>
            <a:ln w="9525">
              <a:noFill/>
              <a:miter lim="800000"/>
              <a:headEnd/>
              <a:tailEnd/>
            </a:ln>
          </p:spPr>
          <p:txBody>
            <a:bodyPr/>
            <a:lstStyle/>
            <a:p>
              <a:pPr eaLnBrk="1" hangingPunct="1"/>
              <a:endParaRPr lang="fr-FR" sz="2400" dirty="0">
                <a:latin typeface="Times New Roman" pitchFamily="18" charset="0"/>
              </a:endParaRPr>
            </a:p>
          </p:txBody>
        </p:sp>
        <p:sp>
          <p:nvSpPr>
            <p:cNvPr id="48135" name="Rectangle 7"/>
            <p:cNvSpPr>
              <a:spLocks noChangeArrowheads="1"/>
            </p:cNvSpPr>
            <p:nvPr/>
          </p:nvSpPr>
          <p:spPr bwMode="auto">
            <a:xfrm>
              <a:off x="258" y="85"/>
              <a:ext cx="87" cy="89"/>
            </a:xfrm>
            <a:prstGeom prst="rect">
              <a:avLst/>
            </a:prstGeom>
            <a:solidFill>
              <a:schemeClr val="folHlink"/>
            </a:solidFill>
            <a:ln w="9525">
              <a:noFill/>
              <a:miter lim="800000"/>
              <a:headEnd/>
              <a:tailEnd/>
            </a:ln>
          </p:spPr>
          <p:txBody>
            <a:bodyPr/>
            <a:lstStyle/>
            <a:p>
              <a:pPr eaLnBrk="1" hangingPunct="1"/>
              <a:endParaRPr lang="fr-FR" sz="1800" dirty="0">
                <a:solidFill>
                  <a:schemeClr val="hlink"/>
                </a:solidFill>
              </a:endParaRPr>
            </a:p>
          </p:txBody>
        </p:sp>
        <p:sp>
          <p:nvSpPr>
            <p:cNvPr id="48136" name="Rectangle 8"/>
            <p:cNvSpPr>
              <a:spLocks noChangeArrowheads="1"/>
            </p:cNvSpPr>
            <p:nvPr/>
          </p:nvSpPr>
          <p:spPr bwMode="auto">
            <a:xfrm>
              <a:off x="345" y="0"/>
              <a:ext cx="88" cy="87"/>
            </a:xfrm>
            <a:prstGeom prst="rect">
              <a:avLst/>
            </a:prstGeom>
            <a:solidFill>
              <a:schemeClr val="folHlink"/>
            </a:solidFill>
            <a:ln w="9525">
              <a:noFill/>
              <a:miter lim="800000"/>
              <a:headEnd/>
              <a:tailEnd/>
            </a:ln>
          </p:spPr>
          <p:txBody>
            <a:bodyPr/>
            <a:lstStyle/>
            <a:p>
              <a:pPr eaLnBrk="1" hangingPunct="1"/>
              <a:endParaRPr lang="fr-FR" sz="1800" dirty="0">
                <a:solidFill>
                  <a:schemeClr val="hlink"/>
                </a:solidFill>
              </a:endParaRPr>
            </a:p>
          </p:txBody>
        </p:sp>
        <p:sp>
          <p:nvSpPr>
            <p:cNvPr id="48137" name="Rectangle 9"/>
            <p:cNvSpPr>
              <a:spLocks noChangeArrowheads="1"/>
            </p:cNvSpPr>
            <p:nvPr/>
          </p:nvSpPr>
          <p:spPr bwMode="auto">
            <a:xfrm>
              <a:off x="345" y="85"/>
              <a:ext cx="88" cy="89"/>
            </a:xfrm>
            <a:prstGeom prst="rect">
              <a:avLst/>
            </a:prstGeom>
            <a:solidFill>
              <a:schemeClr val="accent2"/>
            </a:solidFill>
            <a:ln w="9525">
              <a:noFill/>
              <a:miter lim="800000"/>
              <a:headEnd/>
              <a:tailEnd/>
            </a:ln>
          </p:spPr>
          <p:txBody>
            <a:bodyPr/>
            <a:lstStyle/>
            <a:p>
              <a:pPr eaLnBrk="1" hangingPunct="1"/>
              <a:endParaRPr lang="fr-FR" sz="1800" dirty="0">
                <a:solidFill>
                  <a:schemeClr val="accent2"/>
                </a:solidFill>
              </a:endParaRPr>
            </a:p>
          </p:txBody>
        </p:sp>
        <p:sp>
          <p:nvSpPr>
            <p:cNvPr id="48138" name="Rectangle 10"/>
            <p:cNvSpPr>
              <a:spLocks noChangeArrowheads="1"/>
            </p:cNvSpPr>
            <p:nvPr/>
          </p:nvSpPr>
          <p:spPr bwMode="auto">
            <a:xfrm>
              <a:off x="173" y="173"/>
              <a:ext cx="86" cy="87"/>
            </a:xfrm>
            <a:prstGeom prst="rect">
              <a:avLst/>
            </a:prstGeom>
            <a:solidFill>
              <a:schemeClr val="folHlink"/>
            </a:solidFill>
            <a:ln w="9525">
              <a:noFill/>
              <a:miter lim="800000"/>
              <a:headEnd/>
              <a:tailEnd/>
            </a:ln>
          </p:spPr>
          <p:txBody>
            <a:bodyPr/>
            <a:lstStyle/>
            <a:p>
              <a:pPr eaLnBrk="1" hangingPunct="1"/>
              <a:endParaRPr lang="fr-FR" sz="1800" dirty="0">
                <a:solidFill>
                  <a:schemeClr val="hlink"/>
                </a:solidFill>
              </a:endParaRPr>
            </a:p>
          </p:txBody>
        </p:sp>
        <p:sp>
          <p:nvSpPr>
            <p:cNvPr id="48139" name="Rectangle 11"/>
            <p:cNvSpPr>
              <a:spLocks noChangeArrowheads="1"/>
            </p:cNvSpPr>
            <p:nvPr/>
          </p:nvSpPr>
          <p:spPr bwMode="auto">
            <a:xfrm>
              <a:off x="83" y="86"/>
              <a:ext cx="89" cy="87"/>
            </a:xfrm>
            <a:prstGeom prst="rect">
              <a:avLst/>
            </a:prstGeom>
            <a:solidFill>
              <a:schemeClr val="bg2"/>
            </a:solidFill>
            <a:ln w="9525">
              <a:noFill/>
              <a:miter lim="800000"/>
              <a:headEnd/>
              <a:tailEnd/>
            </a:ln>
          </p:spPr>
          <p:txBody>
            <a:bodyPr/>
            <a:lstStyle/>
            <a:p>
              <a:pPr eaLnBrk="1" hangingPunct="1"/>
              <a:endParaRPr lang="fr-FR" sz="2400" dirty="0">
                <a:latin typeface="Times New Roman" pitchFamily="18" charset="0"/>
              </a:endParaRPr>
            </a:p>
          </p:txBody>
        </p:sp>
        <p:sp>
          <p:nvSpPr>
            <p:cNvPr id="48140" name="Rectangle 12"/>
            <p:cNvSpPr>
              <a:spLocks noChangeArrowheads="1"/>
            </p:cNvSpPr>
            <p:nvPr/>
          </p:nvSpPr>
          <p:spPr bwMode="auto">
            <a:xfrm>
              <a:off x="258" y="171"/>
              <a:ext cx="87" cy="87"/>
            </a:xfrm>
            <a:prstGeom prst="rect">
              <a:avLst/>
            </a:prstGeom>
            <a:solidFill>
              <a:schemeClr val="accent2"/>
            </a:solidFill>
            <a:ln w="9525">
              <a:noFill/>
              <a:miter lim="800000"/>
              <a:headEnd/>
              <a:tailEnd/>
            </a:ln>
          </p:spPr>
          <p:txBody>
            <a:bodyPr/>
            <a:lstStyle/>
            <a:p>
              <a:pPr eaLnBrk="1" hangingPunct="1"/>
              <a:endParaRPr lang="fr-FR" sz="1800" dirty="0">
                <a:solidFill>
                  <a:schemeClr val="accent2"/>
                </a:solidFill>
              </a:endParaRPr>
            </a:p>
          </p:txBody>
        </p:sp>
        <p:sp>
          <p:nvSpPr>
            <p:cNvPr id="48141" name="Rectangle 13"/>
            <p:cNvSpPr>
              <a:spLocks noChangeArrowheads="1"/>
            </p:cNvSpPr>
            <p:nvPr/>
          </p:nvSpPr>
          <p:spPr bwMode="auto">
            <a:xfrm>
              <a:off x="173" y="258"/>
              <a:ext cx="86" cy="86"/>
            </a:xfrm>
            <a:prstGeom prst="rect">
              <a:avLst/>
            </a:prstGeom>
            <a:solidFill>
              <a:schemeClr val="accent2"/>
            </a:solidFill>
            <a:ln w="9525">
              <a:noFill/>
              <a:miter lim="800000"/>
              <a:headEnd/>
              <a:tailEnd/>
            </a:ln>
          </p:spPr>
          <p:txBody>
            <a:bodyPr/>
            <a:lstStyle/>
            <a:p>
              <a:pPr eaLnBrk="1" hangingPunct="1"/>
              <a:endParaRPr lang="fr-FR" sz="1800" dirty="0">
                <a:solidFill>
                  <a:schemeClr val="accent2"/>
                </a:solidFill>
              </a:endParaRPr>
            </a:p>
          </p:txBody>
        </p:sp>
      </p:grpSp>
      <p:sp>
        <p:nvSpPr>
          <p:cNvPr id="48142" name="Rectangle 14"/>
          <p:cNvSpPr>
            <a:spLocks noGrp="1" noChangeArrowheads="1"/>
          </p:cNvSpPr>
          <p:nvPr>
            <p:ph type="title"/>
          </p:nvPr>
        </p:nvSpPr>
        <p:spPr bwMode="auto">
          <a:xfrm>
            <a:off x="609600" y="457200"/>
            <a:ext cx="10972800" cy="13716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fr-FR"/>
              <a:t>Cliquez pour modifier le style du titre du masque</a:t>
            </a:r>
          </a:p>
        </p:txBody>
      </p:sp>
      <p:sp>
        <p:nvSpPr>
          <p:cNvPr id="48143" name="Rectangle 15"/>
          <p:cNvSpPr>
            <a:spLocks noGrp="1" noChangeArrowheads="1"/>
          </p:cNvSpPr>
          <p:nvPr>
            <p:ph type="body" idx="1"/>
          </p:nvPr>
        </p:nvSpPr>
        <p:spPr bwMode="auto">
          <a:xfrm>
            <a:off x="609600" y="1981200"/>
            <a:ext cx="10972800" cy="3886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fr-FR"/>
              <a:t>Cliquez pour modifier les styles de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8144" name="Rectangle 16"/>
          <p:cNvSpPr>
            <a:spLocks noGrp="1" noChangeArrowheads="1"/>
          </p:cNvSpPr>
          <p:nvPr>
            <p:ph type="dt" sz="half" idx="2"/>
          </p:nvPr>
        </p:nvSpPr>
        <p:spPr bwMode="auto">
          <a:xfrm>
            <a:off x="609600" y="6245226"/>
            <a:ext cx="2844800" cy="476251"/>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vl1pPr>
          </a:lstStyle>
          <a:p>
            <a:endParaRPr lang="fr-FR" dirty="0"/>
          </a:p>
        </p:txBody>
      </p:sp>
    </p:spTree>
    <p:extLst>
      <p:ext uri="{BB962C8B-B14F-4D97-AF65-F5344CB8AC3E}">
        <p14:creationId xmlns:p14="http://schemas.microsoft.com/office/powerpoint/2010/main" val="2493274143"/>
      </p:ext>
    </p:extLst>
  </p:cSld>
  <p:clrMap bg1="lt1" tx1="dk1" bg2="lt2" tx2="dk2" accent1="accent1" accent2="accent2" accent3="accent3" accent4="accent4" accent5="accent5" accent6="accent6" hlink="hlink" folHlink="folHlink"/>
  <p:sldLayoutIdLst>
    <p:sldLayoutId id="2147483756" r:id="rId1"/>
    <p:sldLayoutId id="2147483757" r:id="rId2"/>
    <p:sldLayoutId id="2147483758" r:id="rId3"/>
    <p:sldLayoutId id="2147483759" r:id="rId4"/>
    <p:sldLayoutId id="2147483760" r:id="rId5"/>
    <p:sldLayoutId id="2147483761" r:id="rId6"/>
    <p:sldLayoutId id="2147483762" r:id="rId7"/>
    <p:sldLayoutId id="2147483763" r:id="rId8"/>
    <p:sldLayoutId id="2147483764" r:id="rId9"/>
    <p:sldLayoutId id="2147483765" r:id="rId10"/>
    <p:sldLayoutId id="2147483766" r:id="rId11"/>
    <p:sldLayoutId id="2147483767" r:id="rId12"/>
    <p:sldLayoutId id="2147483768" r:id="rId13"/>
    <p:sldLayoutId id="2147483769" r:id="rId14"/>
  </p:sldLayoutIdLst>
  <p:transition spd="med"/>
  <p:hf hdr="0" ftr="0" dt="0"/>
  <p:txStyles>
    <p:titleStyle>
      <a:lvl1pPr algn="l" rtl="0" eaLnBrk="1" fontAlgn="base" hangingPunct="1">
        <a:spcBef>
          <a:spcPct val="0"/>
        </a:spcBef>
        <a:spcAft>
          <a:spcPct val="0"/>
        </a:spcAft>
        <a:defRPr sz="4400">
          <a:solidFill>
            <a:schemeClr val="tx1"/>
          </a:solidFill>
          <a:latin typeface="+mj-lt"/>
          <a:ea typeface="+mj-ea"/>
          <a:cs typeface="+mj-cs"/>
        </a:defRPr>
      </a:lvl1pPr>
      <a:lvl2pPr algn="l" rtl="0" eaLnBrk="1" fontAlgn="base" hangingPunct="1">
        <a:spcBef>
          <a:spcPct val="0"/>
        </a:spcBef>
        <a:spcAft>
          <a:spcPct val="0"/>
        </a:spcAft>
        <a:defRPr sz="4400">
          <a:solidFill>
            <a:schemeClr val="tx1"/>
          </a:solidFill>
          <a:latin typeface="Arial" charset="0"/>
        </a:defRPr>
      </a:lvl2pPr>
      <a:lvl3pPr algn="l" rtl="0" eaLnBrk="1" fontAlgn="base" hangingPunct="1">
        <a:spcBef>
          <a:spcPct val="0"/>
        </a:spcBef>
        <a:spcAft>
          <a:spcPct val="0"/>
        </a:spcAft>
        <a:defRPr sz="4400">
          <a:solidFill>
            <a:schemeClr val="tx1"/>
          </a:solidFill>
          <a:latin typeface="Arial" charset="0"/>
        </a:defRPr>
      </a:lvl3pPr>
      <a:lvl4pPr algn="l" rtl="0" eaLnBrk="1" fontAlgn="base" hangingPunct="1">
        <a:spcBef>
          <a:spcPct val="0"/>
        </a:spcBef>
        <a:spcAft>
          <a:spcPct val="0"/>
        </a:spcAft>
        <a:defRPr sz="4400">
          <a:solidFill>
            <a:schemeClr val="tx1"/>
          </a:solidFill>
          <a:latin typeface="Arial" charset="0"/>
        </a:defRPr>
      </a:lvl4pPr>
      <a:lvl5pPr algn="l" rtl="0" eaLnBrk="1" fontAlgn="base" hangingPunct="1">
        <a:spcBef>
          <a:spcPct val="0"/>
        </a:spcBef>
        <a:spcAft>
          <a:spcPct val="0"/>
        </a:spcAft>
        <a:defRPr sz="4400">
          <a:solidFill>
            <a:schemeClr val="tx1"/>
          </a:solidFill>
          <a:latin typeface="Arial" charset="0"/>
        </a:defRPr>
      </a:lvl5pPr>
      <a:lvl6pPr marL="457200" algn="l" rtl="0" eaLnBrk="1" fontAlgn="base" hangingPunct="1">
        <a:spcBef>
          <a:spcPct val="0"/>
        </a:spcBef>
        <a:spcAft>
          <a:spcPct val="0"/>
        </a:spcAft>
        <a:defRPr sz="4400">
          <a:solidFill>
            <a:schemeClr val="tx1"/>
          </a:solidFill>
          <a:latin typeface="Arial" charset="0"/>
        </a:defRPr>
      </a:lvl6pPr>
      <a:lvl7pPr marL="914400" algn="l" rtl="0" eaLnBrk="1" fontAlgn="base" hangingPunct="1">
        <a:spcBef>
          <a:spcPct val="0"/>
        </a:spcBef>
        <a:spcAft>
          <a:spcPct val="0"/>
        </a:spcAft>
        <a:defRPr sz="4400">
          <a:solidFill>
            <a:schemeClr val="tx1"/>
          </a:solidFill>
          <a:latin typeface="Arial" charset="0"/>
        </a:defRPr>
      </a:lvl7pPr>
      <a:lvl8pPr marL="1371600" algn="l" rtl="0" eaLnBrk="1" fontAlgn="base" hangingPunct="1">
        <a:spcBef>
          <a:spcPct val="0"/>
        </a:spcBef>
        <a:spcAft>
          <a:spcPct val="0"/>
        </a:spcAft>
        <a:defRPr sz="4400">
          <a:solidFill>
            <a:schemeClr val="tx1"/>
          </a:solidFill>
          <a:latin typeface="Arial" charset="0"/>
        </a:defRPr>
      </a:lvl8pPr>
      <a:lvl9pPr marL="1828800" algn="l" rtl="0" eaLnBrk="1" fontAlgn="base" hangingPunct="1">
        <a:spcBef>
          <a:spcPct val="0"/>
        </a:spcBef>
        <a:spcAft>
          <a:spcPct val="0"/>
        </a:spcAft>
        <a:defRPr sz="4400">
          <a:solidFill>
            <a:schemeClr val="tx1"/>
          </a:solidFill>
          <a:latin typeface="Arial" charset="0"/>
        </a:defRPr>
      </a:lvl9pPr>
    </p:titleStyle>
    <p:bodyStyle>
      <a:lvl1pPr marL="342900" indent="-342900" algn="l" rtl="0" eaLnBrk="1" fontAlgn="base" hangingPunct="1">
        <a:spcBef>
          <a:spcPct val="20000"/>
        </a:spcBef>
        <a:spcAft>
          <a:spcPct val="0"/>
        </a:spcAft>
        <a:buClr>
          <a:schemeClr val="bg2"/>
        </a:buClr>
        <a:buSzPct val="75000"/>
        <a:buFont typeface="Wingdings" pitchFamily="2" charset="2"/>
        <a:buChar char="n"/>
        <a:defRPr sz="3200">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2"/>
        </a:buClr>
        <a:buSzPct val="80000"/>
        <a:buFont typeface="Wingdings" pitchFamily="2" charset="2"/>
        <a:buChar char="¨"/>
        <a:defRPr sz="2800">
          <a:solidFill>
            <a:schemeClr val="tx1"/>
          </a:solidFill>
          <a:latin typeface="+mn-lt"/>
        </a:defRPr>
      </a:lvl2pPr>
      <a:lvl3pPr marL="1143000" indent="-228600" algn="l" rtl="0" eaLnBrk="1" fontAlgn="base" hangingPunct="1">
        <a:spcBef>
          <a:spcPct val="20000"/>
        </a:spcBef>
        <a:spcAft>
          <a:spcPct val="0"/>
        </a:spcAft>
        <a:buClr>
          <a:schemeClr val="bg2"/>
        </a:buClr>
        <a:buSzPct val="65000"/>
        <a:buFont typeface="Wingdings" pitchFamily="2" charset="2"/>
        <a:buChar char="n"/>
        <a:defRPr sz="2400">
          <a:solidFill>
            <a:schemeClr val="tx1"/>
          </a:solidFill>
          <a:latin typeface="+mn-lt"/>
        </a:defRPr>
      </a:lvl3pPr>
      <a:lvl4pPr marL="1600200" indent="-228600" algn="l" rtl="0" eaLnBrk="1" fontAlgn="base" hangingPunct="1">
        <a:spcBef>
          <a:spcPct val="20000"/>
        </a:spcBef>
        <a:spcAft>
          <a:spcPct val="0"/>
        </a:spcAft>
        <a:buClr>
          <a:schemeClr val="accent2"/>
        </a:buClr>
        <a:buSzPct val="70000"/>
        <a:buFont typeface="Wingdings" pitchFamily="2" charset="2"/>
        <a:buChar char="¨"/>
        <a:defRPr sz="2000">
          <a:solidFill>
            <a:schemeClr val="tx1"/>
          </a:solidFill>
          <a:latin typeface="+mn-lt"/>
        </a:defRPr>
      </a:lvl4pPr>
      <a:lvl5pPr marL="2057400" indent="-228600" algn="l" rtl="0" eaLnBrk="1" fontAlgn="base" hangingPunct="1">
        <a:spcBef>
          <a:spcPct val="20000"/>
        </a:spcBef>
        <a:spcAft>
          <a:spcPct val="0"/>
        </a:spcAft>
        <a:buClr>
          <a:schemeClr val="bg2"/>
        </a:buClr>
        <a:buFont typeface="Wingdings" pitchFamily="2" charset="2"/>
        <a:buChar char="§"/>
        <a:defRPr sz="2000">
          <a:solidFill>
            <a:schemeClr val="tx1"/>
          </a:solidFill>
          <a:latin typeface="+mn-lt"/>
        </a:defRPr>
      </a:lvl5pPr>
      <a:lvl6pPr marL="2514600" indent="-228600" algn="l" rtl="0" eaLnBrk="1" fontAlgn="base" hangingPunct="1">
        <a:spcBef>
          <a:spcPct val="20000"/>
        </a:spcBef>
        <a:spcAft>
          <a:spcPct val="0"/>
        </a:spcAft>
        <a:buClr>
          <a:schemeClr val="bg2"/>
        </a:buClr>
        <a:buFont typeface="Wingdings" pitchFamily="2" charset="2"/>
        <a:buChar char="§"/>
        <a:defRPr sz="2000">
          <a:solidFill>
            <a:schemeClr val="tx1"/>
          </a:solidFill>
          <a:latin typeface="+mn-lt"/>
        </a:defRPr>
      </a:lvl6pPr>
      <a:lvl7pPr marL="2971800" indent="-228600" algn="l" rtl="0" eaLnBrk="1" fontAlgn="base" hangingPunct="1">
        <a:spcBef>
          <a:spcPct val="20000"/>
        </a:spcBef>
        <a:spcAft>
          <a:spcPct val="0"/>
        </a:spcAft>
        <a:buClr>
          <a:schemeClr val="bg2"/>
        </a:buClr>
        <a:buFont typeface="Wingdings" pitchFamily="2" charset="2"/>
        <a:buChar char="§"/>
        <a:defRPr sz="2000">
          <a:solidFill>
            <a:schemeClr val="tx1"/>
          </a:solidFill>
          <a:latin typeface="+mn-lt"/>
        </a:defRPr>
      </a:lvl7pPr>
      <a:lvl8pPr marL="3429000" indent="-228600" algn="l" rtl="0" eaLnBrk="1" fontAlgn="base" hangingPunct="1">
        <a:spcBef>
          <a:spcPct val="20000"/>
        </a:spcBef>
        <a:spcAft>
          <a:spcPct val="0"/>
        </a:spcAft>
        <a:buClr>
          <a:schemeClr val="bg2"/>
        </a:buClr>
        <a:buFont typeface="Wingdings" pitchFamily="2" charset="2"/>
        <a:buChar char="§"/>
        <a:defRPr sz="2000">
          <a:solidFill>
            <a:schemeClr val="tx1"/>
          </a:solidFill>
          <a:latin typeface="+mn-lt"/>
        </a:defRPr>
      </a:lvl8pPr>
      <a:lvl9pPr marL="3886200" indent="-228600" algn="l" rtl="0" eaLnBrk="1" fontAlgn="base" hangingPunct="1">
        <a:spcBef>
          <a:spcPct val="20000"/>
        </a:spcBef>
        <a:spcAft>
          <a:spcPct val="0"/>
        </a:spcAft>
        <a:buClr>
          <a:schemeClr val="bg2"/>
        </a:buClr>
        <a:buFont typeface="Wingdings" pitchFamily="2" charset="2"/>
        <a:buChar char="§"/>
        <a:defRPr sz="2000">
          <a:solidFill>
            <a:schemeClr val="tx1"/>
          </a:solidFill>
          <a:latin typeface="+mn-lt"/>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ctrTitle"/>
          </p:nvPr>
        </p:nvSpPr>
        <p:spPr>
          <a:xfrm>
            <a:off x="4595802" y="2245332"/>
            <a:ext cx="6705472" cy="1384995"/>
          </a:xfrm>
          <a:noFill/>
          <a:ln/>
        </p:spPr>
        <p:txBody>
          <a:bodyPr wrap="square">
            <a:spAutoFit/>
          </a:bodyPr>
          <a:lstStyle/>
          <a:p>
            <a:pPr algn="ctr"/>
            <a:r>
              <a:rPr lang="fr-FR" sz="2800" dirty="0"/>
              <a:t>L’évaluation de la QoS pour le Multimédia Streaming dans l’environnement SDN</a:t>
            </a:r>
          </a:p>
        </p:txBody>
      </p:sp>
      <p:pic>
        <p:nvPicPr>
          <p:cNvPr id="6" name="Picture 14" descr="http://upload.wikimedia.org/wikipedia/commons/3/34/USTHB_Logo.png"/>
          <p:cNvPicPr>
            <a:picLocks noChangeAspect="1" noChangeArrowheads="1"/>
          </p:cNvPicPr>
          <p:nvPr/>
        </p:nvPicPr>
        <p:blipFill>
          <a:blip r:embed="rId3" cstate="print"/>
          <a:srcRect/>
          <a:stretch>
            <a:fillRect/>
          </a:stretch>
        </p:blipFill>
        <p:spPr bwMode="auto">
          <a:xfrm>
            <a:off x="9382153" y="285730"/>
            <a:ext cx="1069957" cy="107157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7" name="ZoneTexte 6"/>
          <p:cNvSpPr txBox="1"/>
          <p:nvPr/>
        </p:nvSpPr>
        <p:spPr>
          <a:xfrm>
            <a:off x="1738282" y="285727"/>
            <a:ext cx="7572428" cy="1311128"/>
          </a:xfrm>
          <a:prstGeom prst="rect">
            <a:avLst/>
          </a:prstGeom>
          <a:noFill/>
        </p:spPr>
        <p:txBody>
          <a:bodyPr wrap="square" rtlCol="0">
            <a:spAutoFit/>
          </a:bodyPr>
          <a:lstStyle/>
          <a:p>
            <a:pPr algn="ctr" defTabSz="914400" eaLnBrk="0" fontAlgn="base" latinLnBrk="1" hangingPunct="0">
              <a:spcBef>
                <a:spcPct val="20000"/>
              </a:spcBef>
              <a:spcAft>
                <a:spcPct val="0"/>
              </a:spcAft>
              <a:defRPr/>
            </a:pPr>
            <a:r>
              <a:rPr lang="fr-FR" kern="0" dirty="0">
                <a:solidFill>
                  <a:srgbClr val="000000"/>
                </a:solidFill>
                <a:latin typeface="-탈윤체B" pitchFamily="18" charset="-127"/>
                <a:ea typeface="-탈윤체B" pitchFamily="18" charset="-127"/>
              </a:rPr>
              <a:t>Université des Sciences et de la Technologie Houari Boumediene</a:t>
            </a:r>
          </a:p>
          <a:p>
            <a:pPr algn="ctr" defTabSz="914400" eaLnBrk="0" fontAlgn="base" latinLnBrk="1" hangingPunct="0">
              <a:spcBef>
                <a:spcPct val="20000"/>
              </a:spcBef>
              <a:spcAft>
                <a:spcPct val="0"/>
              </a:spcAft>
              <a:defRPr/>
            </a:pPr>
            <a:r>
              <a:rPr lang="fr-FR" kern="0" dirty="0">
                <a:solidFill>
                  <a:srgbClr val="000000"/>
                </a:solidFill>
                <a:latin typeface="-탈윤체B" pitchFamily="18" charset="-127"/>
                <a:ea typeface="-탈윤체B" pitchFamily="18" charset="-127"/>
              </a:rPr>
              <a:t>Faculté d’Electronique et d’Informatique </a:t>
            </a:r>
          </a:p>
          <a:p>
            <a:pPr algn="ctr" defTabSz="914400" eaLnBrk="0" fontAlgn="base" latinLnBrk="1" hangingPunct="0">
              <a:spcBef>
                <a:spcPct val="20000"/>
              </a:spcBef>
              <a:spcAft>
                <a:spcPct val="0"/>
              </a:spcAft>
              <a:defRPr/>
            </a:pPr>
            <a:r>
              <a:rPr lang="fr-FR" kern="0" dirty="0">
                <a:solidFill>
                  <a:srgbClr val="000000"/>
                </a:solidFill>
                <a:latin typeface="-탈윤체B" pitchFamily="18" charset="-127"/>
                <a:ea typeface="-탈윤체B" pitchFamily="18" charset="-127"/>
              </a:rPr>
              <a:t>Département Informatique</a:t>
            </a:r>
          </a:p>
          <a:p>
            <a:pPr defTabSz="914400" eaLnBrk="0" fontAlgn="base" hangingPunct="0">
              <a:spcBef>
                <a:spcPct val="0"/>
              </a:spcBef>
              <a:spcAft>
                <a:spcPct val="0"/>
              </a:spcAft>
            </a:pPr>
            <a:endParaRPr lang="fr-FR" dirty="0">
              <a:solidFill>
                <a:srgbClr val="000000"/>
              </a:solidFill>
              <a:latin typeface="Arial" charset="0"/>
            </a:endParaRPr>
          </a:p>
        </p:txBody>
      </p:sp>
      <p:sp>
        <p:nvSpPr>
          <p:cNvPr id="8" name="ZoneTexte 7"/>
          <p:cNvSpPr txBox="1"/>
          <p:nvPr/>
        </p:nvSpPr>
        <p:spPr>
          <a:xfrm>
            <a:off x="1524000" y="4500574"/>
            <a:ext cx="5072066" cy="667875"/>
          </a:xfrm>
          <a:prstGeom prst="rect">
            <a:avLst/>
          </a:prstGeom>
          <a:noFill/>
        </p:spPr>
        <p:txBody>
          <a:bodyPr wrap="square" rtlCol="0">
            <a:spAutoFit/>
          </a:bodyPr>
          <a:lstStyle/>
          <a:p>
            <a:pPr defTabSz="914400" fontAlgn="base" latinLnBrk="1">
              <a:spcBef>
                <a:spcPct val="20000"/>
              </a:spcBef>
              <a:spcAft>
                <a:spcPct val="0"/>
              </a:spcAft>
              <a:buClr>
                <a:srgbClr val="9999FF"/>
              </a:buClr>
              <a:buSzPct val="70000"/>
            </a:pPr>
            <a:r>
              <a:rPr lang="fr-FR" sz="1700" dirty="0">
                <a:solidFill>
                  <a:srgbClr val="000000"/>
                </a:solidFill>
                <a:latin typeface="-탈윤체B" pitchFamily="18" charset="-128"/>
                <a:ea typeface="-탈윤체B" pitchFamily="18" charset="-128"/>
              </a:rPr>
              <a:t>Mémoire de Master</a:t>
            </a:r>
          </a:p>
          <a:p>
            <a:pPr defTabSz="914400" fontAlgn="base" latinLnBrk="1">
              <a:spcBef>
                <a:spcPct val="20000"/>
              </a:spcBef>
              <a:spcAft>
                <a:spcPct val="0"/>
              </a:spcAft>
              <a:buClr>
                <a:srgbClr val="9999FF"/>
              </a:buClr>
              <a:buSzPct val="70000"/>
            </a:pPr>
            <a:r>
              <a:rPr lang="fr-FR" sz="1700" i="1" u="sng" dirty="0">
                <a:solidFill>
                  <a:srgbClr val="000000"/>
                </a:solidFill>
                <a:latin typeface="-탈윤체B" pitchFamily="18" charset="-128"/>
                <a:ea typeface="-탈윤체B" pitchFamily="18" charset="-128"/>
              </a:rPr>
              <a:t>Option :</a:t>
            </a:r>
            <a:r>
              <a:rPr lang="fr-FR" sz="1700" dirty="0">
                <a:solidFill>
                  <a:srgbClr val="000000"/>
                </a:solidFill>
                <a:latin typeface="-탈윤체B" pitchFamily="18" charset="-128"/>
                <a:ea typeface="-탈윤체B" pitchFamily="18" charset="-128"/>
              </a:rPr>
              <a:t> Réseaux et Télécommunication</a:t>
            </a:r>
          </a:p>
        </p:txBody>
      </p:sp>
      <p:sp>
        <p:nvSpPr>
          <p:cNvPr id="9" name="ZoneTexte 8"/>
          <p:cNvSpPr txBox="1"/>
          <p:nvPr/>
        </p:nvSpPr>
        <p:spPr>
          <a:xfrm>
            <a:off x="6596066" y="4786323"/>
            <a:ext cx="4071934" cy="1477328"/>
          </a:xfrm>
          <a:prstGeom prst="rect">
            <a:avLst/>
          </a:prstGeom>
          <a:noFill/>
        </p:spPr>
        <p:txBody>
          <a:bodyPr wrap="square" rtlCol="0">
            <a:spAutoFit/>
          </a:bodyPr>
          <a:lstStyle/>
          <a:p>
            <a:pPr defTabSz="914400" fontAlgn="base">
              <a:spcBef>
                <a:spcPct val="0"/>
              </a:spcBef>
              <a:spcAft>
                <a:spcPct val="0"/>
              </a:spcAft>
            </a:pPr>
            <a:r>
              <a:rPr lang="fr-FR" dirty="0">
                <a:solidFill>
                  <a:srgbClr val="000000"/>
                </a:solidFill>
                <a:latin typeface="-탈윤체B" pitchFamily="18" charset="-128"/>
                <a:ea typeface="-탈윤체B" pitchFamily="18" charset="-128"/>
              </a:rPr>
              <a:t>Réalisé par : </a:t>
            </a:r>
          </a:p>
          <a:p>
            <a:pPr defTabSz="914400" fontAlgn="base">
              <a:spcBef>
                <a:spcPct val="0"/>
              </a:spcBef>
              <a:spcAft>
                <a:spcPct val="0"/>
              </a:spcAft>
            </a:pPr>
            <a:r>
              <a:rPr lang="fr-FR" dirty="0">
                <a:solidFill>
                  <a:srgbClr val="000000"/>
                </a:solidFill>
                <a:latin typeface="-탈윤체B" pitchFamily="18" charset="-128"/>
                <a:ea typeface="-탈윤체B" pitchFamily="18" charset="-128"/>
              </a:rPr>
              <a:t>HANOU Rimy </a:t>
            </a:r>
          </a:p>
          <a:p>
            <a:pPr defTabSz="914400" fontAlgn="base">
              <a:spcBef>
                <a:spcPct val="0"/>
              </a:spcBef>
              <a:spcAft>
                <a:spcPct val="0"/>
              </a:spcAft>
            </a:pPr>
            <a:r>
              <a:rPr lang="fr-FR" dirty="0">
                <a:solidFill>
                  <a:srgbClr val="000000"/>
                </a:solidFill>
                <a:latin typeface="-탈윤체B" pitchFamily="18" charset="-128"/>
                <a:ea typeface="-탈윤체B" pitchFamily="18" charset="-128"/>
              </a:rPr>
              <a:t>BOUHALISSA Ayoub</a:t>
            </a:r>
          </a:p>
          <a:p>
            <a:pPr defTabSz="914400" fontAlgn="base">
              <a:spcBef>
                <a:spcPct val="0"/>
              </a:spcBef>
              <a:spcAft>
                <a:spcPct val="0"/>
              </a:spcAft>
            </a:pPr>
            <a:endParaRPr lang="fr-FR" dirty="0">
              <a:solidFill>
                <a:srgbClr val="000000"/>
              </a:solidFill>
              <a:latin typeface="-탈윤체B" pitchFamily="18" charset="-128"/>
              <a:ea typeface="-탈윤체B" pitchFamily="18" charset="-128"/>
            </a:endParaRPr>
          </a:p>
          <a:p>
            <a:pPr defTabSz="914400" eaLnBrk="0" fontAlgn="base" hangingPunct="0">
              <a:spcBef>
                <a:spcPct val="0"/>
              </a:spcBef>
              <a:spcAft>
                <a:spcPct val="0"/>
              </a:spcAft>
            </a:pPr>
            <a:endParaRPr lang="fr-FR" dirty="0">
              <a:solidFill>
                <a:srgbClr val="000000"/>
              </a:solidFill>
              <a:latin typeface="Arial" charset="0"/>
            </a:endParaRPr>
          </a:p>
        </p:txBody>
      </p:sp>
      <p:sp>
        <p:nvSpPr>
          <p:cNvPr id="10" name="ZoneTexte 9"/>
          <p:cNvSpPr txBox="1"/>
          <p:nvPr/>
        </p:nvSpPr>
        <p:spPr>
          <a:xfrm>
            <a:off x="3952860" y="6365557"/>
            <a:ext cx="3857652" cy="369332"/>
          </a:xfrm>
          <a:prstGeom prst="rect">
            <a:avLst/>
          </a:prstGeom>
          <a:noFill/>
        </p:spPr>
        <p:txBody>
          <a:bodyPr wrap="square" rtlCol="0">
            <a:spAutoFit/>
          </a:bodyPr>
          <a:lstStyle/>
          <a:p>
            <a:pPr defTabSz="914400" fontAlgn="base" latinLnBrk="1">
              <a:spcBef>
                <a:spcPct val="0"/>
              </a:spcBef>
              <a:spcAft>
                <a:spcPct val="0"/>
              </a:spcAft>
            </a:pPr>
            <a:r>
              <a:rPr lang="fr-FR" dirty="0">
                <a:solidFill>
                  <a:srgbClr val="000000"/>
                </a:solidFill>
                <a:latin typeface="-탈윤체B" pitchFamily="18" charset="-128"/>
                <a:ea typeface="-탈윤체B" pitchFamily="18" charset="-128"/>
              </a:rPr>
              <a:t>Année Universitaire 2021/2022</a:t>
            </a:r>
          </a:p>
        </p:txBody>
      </p:sp>
      <p:sp>
        <p:nvSpPr>
          <p:cNvPr id="11" name="ZoneTexte 10"/>
          <p:cNvSpPr txBox="1"/>
          <p:nvPr/>
        </p:nvSpPr>
        <p:spPr>
          <a:xfrm>
            <a:off x="1952596" y="5429267"/>
            <a:ext cx="3143272" cy="1200329"/>
          </a:xfrm>
          <a:prstGeom prst="rect">
            <a:avLst/>
          </a:prstGeom>
          <a:noFill/>
        </p:spPr>
        <p:txBody>
          <a:bodyPr wrap="square" rtlCol="0">
            <a:spAutoFit/>
          </a:bodyPr>
          <a:lstStyle/>
          <a:p>
            <a:pPr defTabSz="914400" fontAlgn="base">
              <a:spcBef>
                <a:spcPct val="0"/>
              </a:spcBef>
              <a:spcAft>
                <a:spcPct val="0"/>
              </a:spcAft>
            </a:pPr>
            <a:r>
              <a:rPr lang="fr-FR" dirty="0">
                <a:solidFill>
                  <a:srgbClr val="000000"/>
                </a:solidFill>
                <a:latin typeface="-탈윤체B" pitchFamily="18" charset="-128"/>
                <a:ea typeface="-탈윤체B" pitchFamily="18" charset="-128"/>
              </a:rPr>
              <a:t>Encadré par : </a:t>
            </a:r>
          </a:p>
          <a:p>
            <a:pPr defTabSz="914400" eaLnBrk="0" fontAlgn="base" hangingPunct="0">
              <a:spcBef>
                <a:spcPct val="0"/>
              </a:spcBef>
              <a:spcAft>
                <a:spcPct val="0"/>
              </a:spcAft>
            </a:pPr>
            <a:r>
              <a:rPr lang="fr-FR" dirty="0">
                <a:solidFill>
                  <a:srgbClr val="000000"/>
                </a:solidFill>
                <a:latin typeface="-탈윤체B" pitchFamily="18" charset="-128"/>
                <a:ea typeface="-탈윤체B" pitchFamily="18" charset="-128"/>
              </a:rPr>
              <a:t>    Pr MERAZKA Fatiha</a:t>
            </a:r>
            <a:endParaRPr lang="fr-FR" dirty="0">
              <a:solidFill>
                <a:srgbClr val="000000"/>
              </a:solidFill>
              <a:latin typeface="Times New Roman" panose="02020603050405020304" pitchFamily="18" charset="0"/>
              <a:cs typeface="Times New Roman" panose="02020603050405020304" pitchFamily="18" charset="0"/>
            </a:endParaRPr>
          </a:p>
          <a:p>
            <a:pPr defTabSz="914400" eaLnBrk="0" fontAlgn="base" hangingPunct="0">
              <a:spcBef>
                <a:spcPct val="0"/>
              </a:spcBef>
              <a:spcAft>
                <a:spcPct val="0"/>
              </a:spcAft>
            </a:pPr>
            <a:r>
              <a:rPr lang="fr-FR" b="1" dirty="0">
                <a:solidFill>
                  <a:srgbClr val="000000"/>
                </a:solidFill>
                <a:latin typeface="Times New Roman" panose="02020603050405020304" pitchFamily="18" charset="0"/>
                <a:cs typeface="Times New Roman" panose="02020603050405020304" pitchFamily="18" charset="0"/>
              </a:rPr>
              <a:t>    </a:t>
            </a:r>
            <a:r>
              <a:rPr lang="fr-FR" dirty="0">
                <a:solidFill>
                  <a:srgbClr val="000000"/>
                </a:solidFill>
                <a:latin typeface="-탈윤체B" pitchFamily="18" charset="-128"/>
                <a:ea typeface="-탈윤체B" pitchFamily="18" charset="-128"/>
              </a:rPr>
              <a:t> </a:t>
            </a:r>
            <a:endParaRPr lang="fr-FR" dirty="0">
              <a:solidFill>
                <a:srgbClr val="000000"/>
              </a:solidFill>
              <a:latin typeface="Times New Roman" panose="02020603050405020304" pitchFamily="18" charset="0"/>
              <a:cs typeface="Times New Roman" panose="02020603050405020304" pitchFamily="18" charset="0"/>
            </a:endParaRPr>
          </a:p>
          <a:p>
            <a:pPr defTabSz="914400" fontAlgn="base">
              <a:spcBef>
                <a:spcPct val="0"/>
              </a:spcBef>
              <a:spcAft>
                <a:spcPct val="0"/>
              </a:spcAft>
            </a:pPr>
            <a:endParaRPr lang="fr-FR" dirty="0">
              <a:solidFill>
                <a:srgbClr val="000000"/>
              </a:solidFill>
              <a:latin typeface="Arial" charset="0"/>
            </a:endParaRP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CE2552C-B124-47D8-ADBF-B5C924035382}" type="slidenum">
              <a:rPr kumimoji="0" lang="fr-FR" sz="1200" b="0" i="0" u="none" strike="noStrike" kern="1200" cap="none" spc="0" normalizeH="0" baseline="0" noProof="0">
                <a:ln>
                  <a:noFill/>
                </a:ln>
                <a:solidFill>
                  <a:srgbClr val="000000"/>
                </a:solidFill>
                <a:effectLst/>
                <a:uLnTx/>
                <a:uFillTx/>
                <a:latin typeface="Arial Black"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10</a:t>
            </a:fld>
            <a:endParaRPr kumimoji="0" lang="fr-FR" sz="1200" b="0" i="0" u="none" strike="noStrike" kern="1200" cap="none" spc="0" normalizeH="0" baseline="0" noProof="0" dirty="0">
              <a:ln>
                <a:noFill/>
              </a:ln>
              <a:solidFill>
                <a:srgbClr val="000000"/>
              </a:solidFill>
              <a:effectLst/>
              <a:uLnTx/>
              <a:uFillTx/>
              <a:latin typeface="Arial Black" pitchFamily="34" charset="0"/>
              <a:ea typeface="+mn-ea"/>
              <a:cs typeface="+mn-cs"/>
            </a:endParaRPr>
          </a:p>
        </p:txBody>
      </p:sp>
      <p:sp>
        <p:nvSpPr>
          <p:cNvPr id="39" name="Freeform 44"/>
          <p:cNvSpPr/>
          <p:nvPr/>
        </p:nvSpPr>
        <p:spPr>
          <a:xfrm>
            <a:off x="381740" y="623365"/>
            <a:ext cx="3373513" cy="939105"/>
          </a:xfrm>
          <a:custGeom>
            <a:avLst/>
            <a:gdLst>
              <a:gd name="connsiteX0" fmla="*/ 0 w 6254806"/>
              <a:gd name="connsiteY0" fmla="*/ 0 h 987552"/>
              <a:gd name="connsiteX1" fmla="*/ 5761030 w 6254806"/>
              <a:gd name="connsiteY1" fmla="*/ 0 h 987552"/>
              <a:gd name="connsiteX2" fmla="*/ 6254806 w 6254806"/>
              <a:gd name="connsiteY2" fmla="*/ 493776 h 987552"/>
              <a:gd name="connsiteX3" fmla="*/ 5761030 w 6254806"/>
              <a:gd name="connsiteY3" fmla="*/ 987552 h 987552"/>
              <a:gd name="connsiteX4" fmla="*/ 0 w 6254806"/>
              <a:gd name="connsiteY4" fmla="*/ 987552 h 9875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54806" h="987552">
                <a:moveTo>
                  <a:pt x="0" y="0"/>
                </a:moveTo>
                <a:lnTo>
                  <a:pt x="5761030" y="0"/>
                </a:lnTo>
                <a:lnTo>
                  <a:pt x="6254806" y="493776"/>
                </a:lnTo>
                <a:lnTo>
                  <a:pt x="5761030" y="987552"/>
                </a:lnTo>
                <a:lnTo>
                  <a:pt x="0" y="987552"/>
                </a:lnTo>
                <a:close/>
              </a:path>
            </a:pathLst>
          </a:cu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lang="fr-FR" sz="2000" b="1" dirty="0">
                <a:solidFill>
                  <a:prstClr val="white"/>
                </a:solidFill>
                <a:latin typeface="Arial"/>
              </a:rPr>
              <a:t>Le Choix du contrôleur</a:t>
            </a:r>
            <a:endParaRPr kumimoji="0" lang="en-US" sz="2000" b="1" i="0" u="none" strike="noStrike" kern="1200" cap="none" spc="0" normalizeH="0" baseline="0" noProof="0" dirty="0">
              <a:ln>
                <a:noFill/>
              </a:ln>
              <a:solidFill>
                <a:prstClr val="white"/>
              </a:solidFill>
              <a:effectLst/>
              <a:uLnTx/>
              <a:uFillTx/>
              <a:latin typeface="Arial"/>
              <a:ea typeface="+mn-ea"/>
              <a:cs typeface="+mn-cs"/>
            </a:endParaRPr>
          </a:p>
        </p:txBody>
      </p:sp>
      <p:pic>
        <p:nvPicPr>
          <p:cNvPr id="5" name="Image 4">
            <a:extLst>
              <a:ext uri="{FF2B5EF4-FFF2-40B4-BE49-F238E27FC236}">
                <a16:creationId xmlns:a16="http://schemas.microsoft.com/office/drawing/2014/main" id="{D2BA9D06-87CC-6B9B-766B-195909701147}"/>
              </a:ext>
            </a:extLst>
          </p:cNvPr>
          <p:cNvPicPr>
            <a:picLocks noChangeAspect="1"/>
          </p:cNvPicPr>
          <p:nvPr/>
        </p:nvPicPr>
        <p:blipFill>
          <a:blip r:embed="rId3"/>
          <a:stretch>
            <a:fillRect/>
          </a:stretch>
        </p:blipFill>
        <p:spPr>
          <a:xfrm>
            <a:off x="109537" y="1828800"/>
            <a:ext cx="11972925" cy="4419600"/>
          </a:xfrm>
          <a:prstGeom prst="rect">
            <a:avLst/>
          </a:prstGeom>
        </p:spPr>
      </p:pic>
      <p:sp>
        <p:nvSpPr>
          <p:cNvPr id="2" name="Rectangle 1">
            <a:extLst>
              <a:ext uri="{FF2B5EF4-FFF2-40B4-BE49-F238E27FC236}">
                <a16:creationId xmlns:a16="http://schemas.microsoft.com/office/drawing/2014/main" id="{DFA41A44-5E34-5DD1-F2D1-E8ECEFE8354A}"/>
              </a:ext>
            </a:extLst>
          </p:cNvPr>
          <p:cNvSpPr/>
          <p:nvPr/>
        </p:nvSpPr>
        <p:spPr bwMode="auto">
          <a:xfrm>
            <a:off x="292963" y="3258105"/>
            <a:ext cx="11683013" cy="781236"/>
          </a:xfrm>
          <a:prstGeom prst="rect">
            <a:avLst/>
          </a:prstGeom>
          <a:noFill/>
          <a:ln w="28575"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fr-FR"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3877351669"/>
      </p:ext>
    </p:extLst>
  </p:cSld>
  <p:clrMapOvr>
    <a:masterClrMapping/>
  </p:clrMapOvr>
  <p:transition spd="med">
    <p:pull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anim calcmode="lin" valueType="num">
                                      <p:cBhvr>
                                        <p:cTn id="8" dur="750" fill="hold"/>
                                        <p:tgtEl>
                                          <p:spTgt spid="5"/>
                                        </p:tgtEl>
                                        <p:attrNameLst>
                                          <p:attrName>ppt_x</p:attrName>
                                        </p:attrNameLst>
                                      </p:cBhvr>
                                      <p:tavLst>
                                        <p:tav tm="0">
                                          <p:val>
                                            <p:strVal val="#ppt_x"/>
                                          </p:val>
                                        </p:tav>
                                        <p:tav tm="100000">
                                          <p:val>
                                            <p:strVal val="#ppt_x"/>
                                          </p:val>
                                        </p:tav>
                                      </p:tavLst>
                                    </p:anim>
                                    <p:anim calcmode="lin" valueType="num">
                                      <p:cBhvr>
                                        <p:cTn id="9" dur="75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1" presetClass="entr" presetSubtype="1" fill="hold" grpId="0"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wheel(1)">
                                      <p:cBhvr>
                                        <p:cTn id="14"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CE2552C-B124-47D8-ADBF-B5C924035382}" type="slidenum">
              <a:rPr kumimoji="0" lang="fr-FR" sz="1200" b="0" i="0" u="none" strike="noStrike" kern="1200" cap="none" spc="0" normalizeH="0" baseline="0" noProof="0">
                <a:ln>
                  <a:noFill/>
                </a:ln>
                <a:solidFill>
                  <a:srgbClr val="000000"/>
                </a:solidFill>
                <a:effectLst/>
                <a:uLnTx/>
                <a:uFillTx/>
                <a:latin typeface="Arial Black"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11</a:t>
            </a:fld>
            <a:endParaRPr kumimoji="0" lang="fr-FR" sz="1200" b="0" i="0" u="none" strike="noStrike" kern="1200" cap="none" spc="0" normalizeH="0" baseline="0" noProof="0" dirty="0">
              <a:ln>
                <a:noFill/>
              </a:ln>
              <a:solidFill>
                <a:srgbClr val="000000"/>
              </a:solidFill>
              <a:effectLst/>
              <a:uLnTx/>
              <a:uFillTx/>
              <a:latin typeface="Arial Black" pitchFamily="34" charset="0"/>
              <a:ea typeface="+mn-ea"/>
              <a:cs typeface="+mn-cs"/>
            </a:endParaRPr>
          </a:p>
        </p:txBody>
      </p:sp>
      <p:sp>
        <p:nvSpPr>
          <p:cNvPr id="39" name="Freeform 44"/>
          <p:cNvSpPr/>
          <p:nvPr/>
        </p:nvSpPr>
        <p:spPr>
          <a:xfrm>
            <a:off x="381740" y="623365"/>
            <a:ext cx="3373513" cy="939105"/>
          </a:xfrm>
          <a:custGeom>
            <a:avLst/>
            <a:gdLst>
              <a:gd name="connsiteX0" fmla="*/ 0 w 6254806"/>
              <a:gd name="connsiteY0" fmla="*/ 0 h 987552"/>
              <a:gd name="connsiteX1" fmla="*/ 5761030 w 6254806"/>
              <a:gd name="connsiteY1" fmla="*/ 0 h 987552"/>
              <a:gd name="connsiteX2" fmla="*/ 6254806 w 6254806"/>
              <a:gd name="connsiteY2" fmla="*/ 493776 h 987552"/>
              <a:gd name="connsiteX3" fmla="*/ 5761030 w 6254806"/>
              <a:gd name="connsiteY3" fmla="*/ 987552 h 987552"/>
              <a:gd name="connsiteX4" fmla="*/ 0 w 6254806"/>
              <a:gd name="connsiteY4" fmla="*/ 987552 h 9875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54806" h="987552">
                <a:moveTo>
                  <a:pt x="0" y="0"/>
                </a:moveTo>
                <a:lnTo>
                  <a:pt x="5761030" y="0"/>
                </a:lnTo>
                <a:lnTo>
                  <a:pt x="6254806" y="493776"/>
                </a:lnTo>
                <a:lnTo>
                  <a:pt x="5761030" y="987552"/>
                </a:lnTo>
                <a:lnTo>
                  <a:pt x="0" y="987552"/>
                </a:lnTo>
                <a:close/>
              </a:path>
            </a:pathLst>
          </a:cu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fr-FR" sz="2000" b="1" i="0" u="none" strike="noStrike" kern="1200" cap="none" spc="0" normalizeH="0" baseline="0" noProof="0" dirty="0">
                <a:ln>
                  <a:noFill/>
                </a:ln>
                <a:solidFill>
                  <a:prstClr val="white"/>
                </a:solidFill>
                <a:effectLst/>
                <a:uLnTx/>
                <a:uFillTx/>
                <a:latin typeface="Arial"/>
                <a:ea typeface="+mn-ea"/>
                <a:cs typeface="+mn-cs"/>
              </a:rPr>
              <a:t>Contrôleur Ryu</a:t>
            </a:r>
            <a:endParaRPr kumimoji="0" lang="en-US" sz="2000" b="1" i="0" u="none" strike="noStrike" kern="1200" cap="none" spc="0" normalizeH="0" baseline="0" noProof="0" dirty="0">
              <a:ln>
                <a:noFill/>
              </a:ln>
              <a:solidFill>
                <a:prstClr val="white"/>
              </a:solidFill>
              <a:effectLst/>
              <a:uLnTx/>
              <a:uFillTx/>
              <a:latin typeface="Arial"/>
              <a:ea typeface="+mn-ea"/>
              <a:cs typeface="+mn-cs"/>
            </a:endParaRPr>
          </a:p>
        </p:txBody>
      </p:sp>
      <p:sp>
        <p:nvSpPr>
          <p:cNvPr id="2" name="ZoneTexte 1">
            <a:extLst>
              <a:ext uri="{FF2B5EF4-FFF2-40B4-BE49-F238E27FC236}">
                <a16:creationId xmlns:a16="http://schemas.microsoft.com/office/drawing/2014/main" id="{5F15CFE6-F736-A7B9-0FAD-6A5925EF187F}"/>
              </a:ext>
            </a:extLst>
          </p:cNvPr>
          <p:cNvSpPr txBox="1"/>
          <p:nvPr/>
        </p:nvSpPr>
        <p:spPr>
          <a:xfrm>
            <a:off x="584200" y="2379133"/>
            <a:ext cx="3539067" cy="3477875"/>
          </a:xfrm>
          <a:prstGeom prst="rect">
            <a:avLst/>
          </a:prstGeom>
          <a:noFill/>
        </p:spPr>
        <p:txBody>
          <a:bodyPr wrap="square" rtlCol="0">
            <a:spAutoFit/>
          </a:bodyPr>
          <a:lstStyle/>
          <a:p>
            <a:pPr marL="285750" indent="-285750">
              <a:buFont typeface="Wingdings" panose="05000000000000000000" pitchFamily="2" charset="2"/>
              <a:buChar char="q"/>
            </a:pPr>
            <a:r>
              <a:rPr lang="fr-FR" dirty="0"/>
              <a:t> </a:t>
            </a:r>
            <a:r>
              <a:rPr lang="fr-FR" sz="2000" dirty="0"/>
              <a:t>Augmente l’agilité du réseau</a:t>
            </a:r>
          </a:p>
          <a:p>
            <a:endParaRPr lang="fr-FR" sz="2000" dirty="0"/>
          </a:p>
          <a:p>
            <a:pPr marL="285750" indent="-285750">
              <a:buFont typeface="Wingdings" panose="05000000000000000000" pitchFamily="2" charset="2"/>
              <a:buChar char="q"/>
            </a:pPr>
            <a:r>
              <a:rPr lang="fr-FR" sz="2000" dirty="0"/>
              <a:t> Facilite la gestion et le traitement du trafic</a:t>
            </a:r>
          </a:p>
          <a:p>
            <a:endParaRPr lang="fr-FR" sz="2000" dirty="0"/>
          </a:p>
          <a:p>
            <a:pPr marL="285750" indent="-285750">
              <a:buFont typeface="Wingdings" panose="05000000000000000000" pitchFamily="2" charset="2"/>
              <a:buChar char="q"/>
            </a:pPr>
            <a:r>
              <a:rPr lang="fr-FR" sz="2000" dirty="0"/>
              <a:t>Transmet des informations aux commutateurs et aux routeurs via des API sud, et aux applications via des API nord</a:t>
            </a:r>
          </a:p>
        </p:txBody>
      </p:sp>
      <p:pic>
        <p:nvPicPr>
          <p:cNvPr id="8" name="Image 7">
            <a:extLst>
              <a:ext uri="{FF2B5EF4-FFF2-40B4-BE49-F238E27FC236}">
                <a16:creationId xmlns:a16="http://schemas.microsoft.com/office/drawing/2014/main" id="{11FAC126-EFEE-4FC6-058C-35A71804DF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35475" y="1812425"/>
            <a:ext cx="4255202" cy="3995738"/>
          </a:xfrm>
          <a:prstGeom prst="rect">
            <a:avLst/>
          </a:prstGeom>
        </p:spPr>
      </p:pic>
    </p:spTree>
    <p:extLst>
      <p:ext uri="{BB962C8B-B14F-4D97-AF65-F5344CB8AC3E}">
        <p14:creationId xmlns:p14="http://schemas.microsoft.com/office/powerpoint/2010/main" val="2283907498"/>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80">
                                          <p:stCondLst>
                                            <p:cond delay="0"/>
                                          </p:stCondLst>
                                        </p:cTn>
                                        <p:tgtEl>
                                          <p:spTgt spid="8"/>
                                        </p:tgtEl>
                                      </p:cBhvr>
                                    </p:animEffect>
                                    <p:anim calcmode="lin" valueType="num">
                                      <p:cBhvr>
                                        <p:cTn id="8" dur="1822" tmFilter="0,0; 0.14,0.36; 0.43,0.73; 0.71,0.91; 1.0,1.0">
                                          <p:stCondLst>
                                            <p:cond delay="0"/>
                                          </p:stCondLst>
                                        </p:cTn>
                                        <p:tgtEl>
                                          <p:spTgt spid="8"/>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8"/>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8"/>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8"/>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8"/>
                                        </p:tgtEl>
                                        <p:attrNameLst>
                                          <p:attrName>ppt_y</p:attrName>
                                        </p:attrNameLst>
                                      </p:cBhvr>
                                      <p:tavLst>
                                        <p:tav tm="0" fmla="#ppt_y-sin(pi*$)/81">
                                          <p:val>
                                            <p:fltVal val="0"/>
                                          </p:val>
                                        </p:tav>
                                        <p:tav tm="100000">
                                          <p:val>
                                            <p:fltVal val="1"/>
                                          </p:val>
                                        </p:tav>
                                      </p:tavLst>
                                    </p:anim>
                                    <p:animScale>
                                      <p:cBhvr>
                                        <p:cTn id="13" dur="26">
                                          <p:stCondLst>
                                            <p:cond delay="650"/>
                                          </p:stCondLst>
                                        </p:cTn>
                                        <p:tgtEl>
                                          <p:spTgt spid="8"/>
                                        </p:tgtEl>
                                      </p:cBhvr>
                                      <p:to x="100000" y="60000"/>
                                    </p:animScale>
                                    <p:animScale>
                                      <p:cBhvr>
                                        <p:cTn id="14" dur="166" decel="50000">
                                          <p:stCondLst>
                                            <p:cond delay="676"/>
                                          </p:stCondLst>
                                        </p:cTn>
                                        <p:tgtEl>
                                          <p:spTgt spid="8"/>
                                        </p:tgtEl>
                                      </p:cBhvr>
                                      <p:to x="100000" y="100000"/>
                                    </p:animScale>
                                    <p:animScale>
                                      <p:cBhvr>
                                        <p:cTn id="15" dur="26">
                                          <p:stCondLst>
                                            <p:cond delay="1312"/>
                                          </p:stCondLst>
                                        </p:cTn>
                                        <p:tgtEl>
                                          <p:spTgt spid="8"/>
                                        </p:tgtEl>
                                      </p:cBhvr>
                                      <p:to x="100000" y="80000"/>
                                    </p:animScale>
                                    <p:animScale>
                                      <p:cBhvr>
                                        <p:cTn id="16" dur="166" decel="50000">
                                          <p:stCondLst>
                                            <p:cond delay="1338"/>
                                          </p:stCondLst>
                                        </p:cTn>
                                        <p:tgtEl>
                                          <p:spTgt spid="8"/>
                                        </p:tgtEl>
                                      </p:cBhvr>
                                      <p:to x="100000" y="100000"/>
                                    </p:animScale>
                                    <p:animScale>
                                      <p:cBhvr>
                                        <p:cTn id="17" dur="26">
                                          <p:stCondLst>
                                            <p:cond delay="1642"/>
                                          </p:stCondLst>
                                        </p:cTn>
                                        <p:tgtEl>
                                          <p:spTgt spid="8"/>
                                        </p:tgtEl>
                                      </p:cBhvr>
                                      <p:to x="100000" y="90000"/>
                                    </p:animScale>
                                    <p:animScale>
                                      <p:cBhvr>
                                        <p:cTn id="18" dur="166" decel="50000">
                                          <p:stCondLst>
                                            <p:cond delay="1668"/>
                                          </p:stCondLst>
                                        </p:cTn>
                                        <p:tgtEl>
                                          <p:spTgt spid="8"/>
                                        </p:tgtEl>
                                      </p:cBhvr>
                                      <p:to x="100000" y="100000"/>
                                    </p:animScale>
                                    <p:animScale>
                                      <p:cBhvr>
                                        <p:cTn id="19" dur="26">
                                          <p:stCondLst>
                                            <p:cond delay="1808"/>
                                          </p:stCondLst>
                                        </p:cTn>
                                        <p:tgtEl>
                                          <p:spTgt spid="8"/>
                                        </p:tgtEl>
                                      </p:cBhvr>
                                      <p:to x="100000" y="95000"/>
                                    </p:animScale>
                                    <p:animScale>
                                      <p:cBhvr>
                                        <p:cTn id="20" dur="166" decel="50000">
                                          <p:stCondLst>
                                            <p:cond delay="1834"/>
                                          </p:stCondLst>
                                        </p:cTn>
                                        <p:tgtEl>
                                          <p:spTgt spid="8"/>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63" presetClass="path" presetSubtype="0" accel="50000" decel="50000" fill="hold" nodeType="clickEffect">
                                  <p:stCondLst>
                                    <p:cond delay="0"/>
                                  </p:stCondLst>
                                  <p:childTnLst>
                                    <p:animMotion origin="layout" path="M 0 0 L 0.25 0 E" pathEditMode="relative" ptsTypes="">
                                      <p:cBhvr>
                                        <p:cTn id="24" dur="2000" fill="hold"/>
                                        <p:tgtEl>
                                          <p:spTgt spid="8"/>
                                        </p:tgtEl>
                                        <p:attrNameLst>
                                          <p:attrName>ppt_x</p:attrName>
                                          <p:attrName>ppt_y</p:attrName>
                                        </p:attrNameLst>
                                      </p:cBhvr>
                                    </p:animMotion>
                                  </p:childTnLst>
                                </p:cTn>
                              </p:par>
                              <p:par>
                                <p:cTn id="25" presetID="10" presetClass="entr" presetSubtype="0" fill="hold" nodeType="withEffect">
                                  <p:stCondLst>
                                    <p:cond delay="0"/>
                                  </p:stCondLst>
                                  <p:childTnLst>
                                    <p:set>
                                      <p:cBhvr>
                                        <p:cTn id="26" dur="1" fill="hold">
                                          <p:stCondLst>
                                            <p:cond delay="0"/>
                                          </p:stCondLst>
                                        </p:cTn>
                                        <p:tgtEl>
                                          <p:spTgt spid="2">
                                            <p:txEl>
                                              <p:pRg st="0" end="0"/>
                                            </p:txEl>
                                          </p:spTgt>
                                        </p:tgtEl>
                                        <p:attrNameLst>
                                          <p:attrName>style.visibility</p:attrName>
                                        </p:attrNameLst>
                                      </p:cBhvr>
                                      <p:to>
                                        <p:strVal val="visible"/>
                                      </p:to>
                                    </p:set>
                                    <p:animEffect transition="in" filter="fade">
                                      <p:cBhvr>
                                        <p:cTn id="27" dur="500"/>
                                        <p:tgtEl>
                                          <p:spTgt spid="2">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
                                            <p:txEl>
                                              <p:pRg st="2" end="2"/>
                                            </p:txEl>
                                          </p:spTgt>
                                        </p:tgtEl>
                                        <p:attrNameLst>
                                          <p:attrName>style.visibility</p:attrName>
                                        </p:attrNameLst>
                                      </p:cBhvr>
                                      <p:to>
                                        <p:strVal val="visible"/>
                                      </p:to>
                                    </p:set>
                                    <p:animEffect transition="in" filter="fade">
                                      <p:cBhvr>
                                        <p:cTn id="32" dur="500"/>
                                        <p:tgtEl>
                                          <p:spTgt spid="2">
                                            <p:txEl>
                                              <p:pRg st="2" end="2"/>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
                                            <p:txEl>
                                              <p:pRg st="4" end="4"/>
                                            </p:txEl>
                                          </p:spTgt>
                                        </p:tgtEl>
                                        <p:attrNameLst>
                                          <p:attrName>style.visibility</p:attrName>
                                        </p:attrNameLst>
                                      </p:cBhvr>
                                      <p:to>
                                        <p:strVal val="visible"/>
                                      </p:to>
                                    </p:set>
                                    <p:animEffect transition="in" filter="fade">
                                      <p:cBhvr>
                                        <p:cTn id="37" dur="500"/>
                                        <p:tgtEl>
                                          <p:spTgt spid="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Espace réservé du contenu 10">
            <a:extLst>
              <a:ext uri="{FF2B5EF4-FFF2-40B4-BE49-F238E27FC236}">
                <a16:creationId xmlns:a16="http://schemas.microsoft.com/office/drawing/2014/main" id="{AC43D2DE-24AF-9E5E-3084-8D1DC678729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 y="0"/>
            <a:ext cx="12191999" cy="6858000"/>
          </a:xfrm>
        </p:spPr>
      </p:pic>
      <p:sp>
        <p:nvSpPr>
          <p:cNvPr id="4" name="Espace réservé du numéro de diapositive 3">
            <a:extLst>
              <a:ext uri="{FF2B5EF4-FFF2-40B4-BE49-F238E27FC236}">
                <a16:creationId xmlns:a16="http://schemas.microsoft.com/office/drawing/2014/main" id="{C5DA2B28-3067-29FB-9293-1663680AA49B}"/>
              </a:ext>
            </a:extLst>
          </p:cNvPr>
          <p:cNvSpPr>
            <a:spLocks noGrp="1"/>
          </p:cNvSpPr>
          <p:nvPr>
            <p:ph type="sldNum" sz="quarter" idx="11"/>
          </p:nvPr>
        </p:nvSpPr>
        <p:spPr/>
        <p:txBody>
          <a:bodyPr/>
          <a:lstStyle/>
          <a:p>
            <a:fld id="{CCE2552C-B124-47D8-ADBF-B5C924035382}" type="slidenum">
              <a:rPr lang="fr-FR" smtClean="0">
                <a:solidFill>
                  <a:schemeClr val="bg1"/>
                </a:solidFill>
              </a:rPr>
              <a:pPr/>
              <a:t>12</a:t>
            </a:fld>
            <a:endParaRPr lang="fr-FR" dirty="0">
              <a:solidFill>
                <a:schemeClr val="bg1"/>
              </a:solidFill>
            </a:endParaRPr>
          </a:p>
        </p:txBody>
      </p:sp>
      <p:sp>
        <p:nvSpPr>
          <p:cNvPr id="13" name="Google Shape;192;p36">
            <a:extLst>
              <a:ext uri="{FF2B5EF4-FFF2-40B4-BE49-F238E27FC236}">
                <a16:creationId xmlns:a16="http://schemas.microsoft.com/office/drawing/2014/main" id="{C44D0963-E5C1-7D1E-83BF-77B9D6422587}"/>
              </a:ext>
            </a:extLst>
          </p:cNvPr>
          <p:cNvSpPr txBox="1">
            <a:spLocks/>
          </p:cNvSpPr>
          <p:nvPr/>
        </p:nvSpPr>
        <p:spPr>
          <a:xfrm flipH="1">
            <a:off x="358253" y="2423000"/>
            <a:ext cx="3972400" cy="1006000"/>
          </a:xfrm>
          <a:prstGeom prst="rect">
            <a:avLst/>
          </a:prstGeom>
        </p:spPr>
        <p:txBody>
          <a:bodyPr spcFirstLastPara="1" vert="horz" wrap="square" lIns="121900" tIns="121900" rIns="121900" bIns="121900" numCol="1" anchor="ctr" anchorCtr="0" compatLnSpc="1">
            <a:prstTxWarp prst="textNoShape">
              <a:avLst/>
            </a:prstTxWarp>
            <a:noAutofit/>
          </a:bodyPr>
          <a:lstStyle>
            <a:lvl1pPr algn="l" rtl="0" eaLnBrk="1" fontAlgn="base" hangingPunct="1">
              <a:spcBef>
                <a:spcPct val="0"/>
              </a:spcBef>
              <a:spcAft>
                <a:spcPct val="0"/>
              </a:spcAft>
              <a:defRPr sz="4400">
                <a:solidFill>
                  <a:schemeClr val="tx1"/>
                </a:solidFill>
                <a:latin typeface="+mj-lt"/>
                <a:ea typeface="+mj-ea"/>
                <a:cs typeface="+mj-cs"/>
              </a:defRPr>
            </a:lvl1pPr>
            <a:lvl2pPr algn="l" rtl="0" eaLnBrk="1" fontAlgn="base" hangingPunct="1">
              <a:spcBef>
                <a:spcPct val="0"/>
              </a:spcBef>
              <a:spcAft>
                <a:spcPct val="0"/>
              </a:spcAft>
              <a:defRPr sz="4400">
                <a:solidFill>
                  <a:schemeClr val="tx1"/>
                </a:solidFill>
                <a:latin typeface="Arial" charset="0"/>
              </a:defRPr>
            </a:lvl2pPr>
            <a:lvl3pPr algn="l" rtl="0" eaLnBrk="1" fontAlgn="base" hangingPunct="1">
              <a:spcBef>
                <a:spcPct val="0"/>
              </a:spcBef>
              <a:spcAft>
                <a:spcPct val="0"/>
              </a:spcAft>
              <a:defRPr sz="4400">
                <a:solidFill>
                  <a:schemeClr val="tx1"/>
                </a:solidFill>
                <a:latin typeface="Arial" charset="0"/>
              </a:defRPr>
            </a:lvl3pPr>
            <a:lvl4pPr algn="l" rtl="0" eaLnBrk="1" fontAlgn="base" hangingPunct="1">
              <a:spcBef>
                <a:spcPct val="0"/>
              </a:spcBef>
              <a:spcAft>
                <a:spcPct val="0"/>
              </a:spcAft>
              <a:defRPr sz="4400">
                <a:solidFill>
                  <a:schemeClr val="tx1"/>
                </a:solidFill>
                <a:latin typeface="Arial" charset="0"/>
              </a:defRPr>
            </a:lvl4pPr>
            <a:lvl5pPr algn="l" rtl="0" eaLnBrk="1" fontAlgn="base" hangingPunct="1">
              <a:spcBef>
                <a:spcPct val="0"/>
              </a:spcBef>
              <a:spcAft>
                <a:spcPct val="0"/>
              </a:spcAft>
              <a:defRPr sz="4400">
                <a:solidFill>
                  <a:schemeClr val="tx1"/>
                </a:solidFill>
                <a:latin typeface="Arial" charset="0"/>
              </a:defRPr>
            </a:lvl5pPr>
            <a:lvl6pPr marL="457200" algn="l" rtl="0" eaLnBrk="1" fontAlgn="base" hangingPunct="1">
              <a:spcBef>
                <a:spcPct val="0"/>
              </a:spcBef>
              <a:spcAft>
                <a:spcPct val="0"/>
              </a:spcAft>
              <a:defRPr sz="4400">
                <a:solidFill>
                  <a:schemeClr val="tx1"/>
                </a:solidFill>
                <a:latin typeface="Arial" charset="0"/>
              </a:defRPr>
            </a:lvl6pPr>
            <a:lvl7pPr marL="914400" algn="l" rtl="0" eaLnBrk="1" fontAlgn="base" hangingPunct="1">
              <a:spcBef>
                <a:spcPct val="0"/>
              </a:spcBef>
              <a:spcAft>
                <a:spcPct val="0"/>
              </a:spcAft>
              <a:defRPr sz="4400">
                <a:solidFill>
                  <a:schemeClr val="tx1"/>
                </a:solidFill>
                <a:latin typeface="Arial" charset="0"/>
              </a:defRPr>
            </a:lvl7pPr>
            <a:lvl8pPr marL="1371600" algn="l" rtl="0" eaLnBrk="1" fontAlgn="base" hangingPunct="1">
              <a:spcBef>
                <a:spcPct val="0"/>
              </a:spcBef>
              <a:spcAft>
                <a:spcPct val="0"/>
              </a:spcAft>
              <a:defRPr sz="4400">
                <a:solidFill>
                  <a:schemeClr val="tx1"/>
                </a:solidFill>
                <a:latin typeface="Arial" charset="0"/>
              </a:defRPr>
            </a:lvl8pPr>
            <a:lvl9pPr marL="1828800" algn="l" rtl="0" eaLnBrk="1" fontAlgn="base" hangingPunct="1">
              <a:spcBef>
                <a:spcPct val="0"/>
              </a:spcBef>
              <a:spcAft>
                <a:spcPct val="0"/>
              </a:spcAft>
              <a:defRPr sz="4400">
                <a:solidFill>
                  <a:schemeClr val="tx1"/>
                </a:solidFill>
                <a:latin typeface="Arial" charset="0"/>
              </a:defRPr>
            </a:lvl9pPr>
          </a:lstStyle>
          <a:p>
            <a:pPr defTabSz="914400"/>
            <a:r>
              <a:rPr lang="en" sz="9600" b="1" kern="0" dirty="0">
                <a:solidFill>
                  <a:schemeClr val="bg1"/>
                </a:solidFill>
                <a:latin typeface="Exo 2" panose="020B0604020202020204" charset="0"/>
              </a:rPr>
              <a:t>02</a:t>
            </a:r>
          </a:p>
        </p:txBody>
      </p:sp>
      <p:sp>
        <p:nvSpPr>
          <p:cNvPr id="14" name="Google Shape;191;p36">
            <a:extLst>
              <a:ext uri="{FF2B5EF4-FFF2-40B4-BE49-F238E27FC236}">
                <a16:creationId xmlns:a16="http://schemas.microsoft.com/office/drawing/2014/main" id="{7C0893A7-B6B5-AE89-0665-4FF80CA98630}"/>
              </a:ext>
            </a:extLst>
          </p:cNvPr>
          <p:cNvSpPr txBox="1">
            <a:spLocks/>
          </p:cNvSpPr>
          <p:nvPr/>
        </p:nvSpPr>
        <p:spPr bwMode="auto">
          <a:xfrm flipH="1">
            <a:off x="882131" y="3429000"/>
            <a:ext cx="7187672" cy="1362800"/>
          </a:xfrm>
          <a:prstGeom prst="rect">
            <a:avLst/>
          </a:prstGeom>
          <a:noFill/>
          <a:ln w="9525">
            <a:noFill/>
            <a:miter lim="800000"/>
            <a:headEnd/>
            <a:tailEnd/>
          </a:ln>
          <a:effectLst/>
        </p:spPr>
        <p:txBody>
          <a:bodyPr spcFirstLastPara="1" vert="horz" wrap="square" lIns="121900" tIns="121900" rIns="121900" bIns="121900" numCol="1" anchor="ctr" anchorCtr="0" compatLnSpc="1">
            <a:prstTxWarp prst="textNoShape">
              <a:avLst/>
            </a:prstTxWarp>
            <a:noAutofit/>
          </a:bodyPr>
          <a:lstStyle>
            <a:lvl1pPr algn="l" rtl="0" eaLnBrk="1" fontAlgn="base" hangingPunct="1">
              <a:spcBef>
                <a:spcPct val="0"/>
              </a:spcBef>
              <a:spcAft>
                <a:spcPct val="0"/>
              </a:spcAft>
              <a:defRPr sz="4400">
                <a:solidFill>
                  <a:schemeClr val="tx1"/>
                </a:solidFill>
                <a:latin typeface="+mj-lt"/>
                <a:ea typeface="+mj-ea"/>
                <a:cs typeface="+mj-cs"/>
              </a:defRPr>
            </a:lvl1pPr>
            <a:lvl2pPr algn="l" rtl="0" eaLnBrk="1" fontAlgn="base" hangingPunct="1">
              <a:spcBef>
                <a:spcPct val="0"/>
              </a:spcBef>
              <a:spcAft>
                <a:spcPct val="0"/>
              </a:spcAft>
              <a:defRPr sz="4400">
                <a:solidFill>
                  <a:schemeClr val="tx1"/>
                </a:solidFill>
                <a:latin typeface="Arial" charset="0"/>
              </a:defRPr>
            </a:lvl2pPr>
            <a:lvl3pPr algn="l" rtl="0" eaLnBrk="1" fontAlgn="base" hangingPunct="1">
              <a:spcBef>
                <a:spcPct val="0"/>
              </a:spcBef>
              <a:spcAft>
                <a:spcPct val="0"/>
              </a:spcAft>
              <a:defRPr sz="4400">
                <a:solidFill>
                  <a:schemeClr val="tx1"/>
                </a:solidFill>
                <a:latin typeface="Arial" charset="0"/>
              </a:defRPr>
            </a:lvl3pPr>
            <a:lvl4pPr algn="l" rtl="0" eaLnBrk="1" fontAlgn="base" hangingPunct="1">
              <a:spcBef>
                <a:spcPct val="0"/>
              </a:spcBef>
              <a:spcAft>
                <a:spcPct val="0"/>
              </a:spcAft>
              <a:defRPr sz="4400">
                <a:solidFill>
                  <a:schemeClr val="tx1"/>
                </a:solidFill>
                <a:latin typeface="Arial" charset="0"/>
              </a:defRPr>
            </a:lvl4pPr>
            <a:lvl5pPr algn="l" rtl="0" eaLnBrk="1" fontAlgn="base" hangingPunct="1">
              <a:spcBef>
                <a:spcPct val="0"/>
              </a:spcBef>
              <a:spcAft>
                <a:spcPct val="0"/>
              </a:spcAft>
              <a:defRPr sz="4400">
                <a:solidFill>
                  <a:schemeClr val="tx1"/>
                </a:solidFill>
                <a:latin typeface="Arial" charset="0"/>
              </a:defRPr>
            </a:lvl5pPr>
            <a:lvl6pPr marL="457200" algn="l" rtl="0" eaLnBrk="1" fontAlgn="base" hangingPunct="1">
              <a:spcBef>
                <a:spcPct val="0"/>
              </a:spcBef>
              <a:spcAft>
                <a:spcPct val="0"/>
              </a:spcAft>
              <a:defRPr sz="4400">
                <a:solidFill>
                  <a:schemeClr val="tx1"/>
                </a:solidFill>
                <a:latin typeface="Arial" charset="0"/>
              </a:defRPr>
            </a:lvl6pPr>
            <a:lvl7pPr marL="914400" algn="l" rtl="0" eaLnBrk="1" fontAlgn="base" hangingPunct="1">
              <a:spcBef>
                <a:spcPct val="0"/>
              </a:spcBef>
              <a:spcAft>
                <a:spcPct val="0"/>
              </a:spcAft>
              <a:defRPr sz="4400">
                <a:solidFill>
                  <a:schemeClr val="tx1"/>
                </a:solidFill>
                <a:latin typeface="Arial" charset="0"/>
              </a:defRPr>
            </a:lvl7pPr>
            <a:lvl8pPr marL="1371600" algn="l" rtl="0" eaLnBrk="1" fontAlgn="base" hangingPunct="1">
              <a:spcBef>
                <a:spcPct val="0"/>
              </a:spcBef>
              <a:spcAft>
                <a:spcPct val="0"/>
              </a:spcAft>
              <a:defRPr sz="4400">
                <a:solidFill>
                  <a:schemeClr val="tx1"/>
                </a:solidFill>
                <a:latin typeface="Arial" charset="0"/>
              </a:defRPr>
            </a:lvl8pPr>
            <a:lvl9pPr marL="1828800" algn="l" rtl="0" eaLnBrk="1" fontAlgn="base" hangingPunct="1">
              <a:spcBef>
                <a:spcPct val="0"/>
              </a:spcBef>
              <a:spcAft>
                <a:spcPct val="0"/>
              </a:spcAft>
              <a:defRPr sz="4400">
                <a:solidFill>
                  <a:schemeClr val="tx1"/>
                </a:solidFill>
                <a:latin typeface="Arial" charset="0"/>
              </a:defRPr>
            </a:lvl9pPr>
          </a:lstStyle>
          <a:p>
            <a:pPr defTabSz="914400"/>
            <a:r>
              <a:rPr lang="fr-FR" sz="4800" i="1" dirty="0">
                <a:solidFill>
                  <a:schemeClr val="bg1"/>
                </a:solidFill>
              </a:rPr>
              <a:t>Généralité sur la QoS</a:t>
            </a:r>
            <a:endParaRPr lang="fr-FR" sz="4800" i="1" kern="0" dirty="0">
              <a:solidFill>
                <a:schemeClr val="bg1"/>
              </a:solidFill>
            </a:endParaRPr>
          </a:p>
        </p:txBody>
      </p:sp>
      <p:cxnSp>
        <p:nvCxnSpPr>
          <p:cNvPr id="15" name="Google Shape;194;p36">
            <a:extLst>
              <a:ext uri="{FF2B5EF4-FFF2-40B4-BE49-F238E27FC236}">
                <a16:creationId xmlns:a16="http://schemas.microsoft.com/office/drawing/2014/main" id="{A66B5090-EDE5-3471-1D9B-FC6D2E4291C0}"/>
              </a:ext>
            </a:extLst>
          </p:cNvPr>
          <p:cNvCxnSpPr>
            <a:cxnSpLocks/>
          </p:cNvCxnSpPr>
          <p:nvPr/>
        </p:nvCxnSpPr>
        <p:spPr>
          <a:xfrm>
            <a:off x="0" y="4791800"/>
            <a:ext cx="2476870" cy="0"/>
          </a:xfrm>
          <a:prstGeom prst="straightConnector1">
            <a:avLst/>
          </a:prstGeom>
          <a:noFill/>
          <a:ln w="9525" cap="flat" cmpd="sng">
            <a:solidFill>
              <a:schemeClr val="bg1"/>
            </a:solidFill>
            <a:prstDash val="solid"/>
            <a:round/>
            <a:headEnd type="none" w="med" len="med"/>
            <a:tailEnd type="none" w="med" len="med"/>
          </a:ln>
        </p:spPr>
      </p:cxnSp>
    </p:spTree>
    <p:extLst>
      <p:ext uri="{BB962C8B-B14F-4D97-AF65-F5344CB8AC3E}">
        <p14:creationId xmlns:p14="http://schemas.microsoft.com/office/powerpoint/2010/main" val="2988017883"/>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childTnLst>
                                </p:cTn>
                              </p:par>
                            </p:childTnLst>
                          </p:cTn>
                        </p:par>
                        <p:par>
                          <p:cTn id="8" fill="hold">
                            <p:stCondLst>
                              <p:cond delay="1000"/>
                            </p:stCondLst>
                            <p:childTnLst>
                              <p:par>
                                <p:cTn id="9" presetID="2" presetClass="entr" presetSubtype="8" fill="hold" nodeType="after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1000"/>
                                        <p:tgtEl>
                                          <p:spTgt spid="15"/>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CE2552C-B124-47D8-ADBF-B5C924035382}" type="slidenum">
              <a:rPr kumimoji="0" lang="fr-FR" sz="1200" b="0" i="0" u="none" strike="noStrike" kern="1200" cap="none" spc="0" normalizeH="0" baseline="0" noProof="0">
                <a:ln>
                  <a:noFill/>
                </a:ln>
                <a:solidFill>
                  <a:srgbClr val="000000"/>
                </a:solidFill>
                <a:effectLst/>
                <a:uLnTx/>
                <a:uFillTx/>
                <a:latin typeface="Arial Black"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13</a:t>
            </a:fld>
            <a:endParaRPr kumimoji="0" lang="fr-FR" sz="1200" b="0" i="0" u="none" strike="noStrike" kern="1200" cap="none" spc="0" normalizeH="0" baseline="0" noProof="0" dirty="0">
              <a:ln>
                <a:noFill/>
              </a:ln>
              <a:solidFill>
                <a:srgbClr val="000000"/>
              </a:solidFill>
              <a:effectLst/>
              <a:uLnTx/>
              <a:uFillTx/>
              <a:latin typeface="Arial Black" pitchFamily="34" charset="0"/>
              <a:ea typeface="+mn-ea"/>
              <a:cs typeface="+mn-cs"/>
            </a:endParaRPr>
          </a:p>
        </p:txBody>
      </p:sp>
      <p:sp>
        <p:nvSpPr>
          <p:cNvPr id="39" name="Freeform 44"/>
          <p:cNvSpPr/>
          <p:nvPr/>
        </p:nvSpPr>
        <p:spPr>
          <a:xfrm>
            <a:off x="381740" y="623365"/>
            <a:ext cx="3373513" cy="939105"/>
          </a:xfrm>
          <a:custGeom>
            <a:avLst/>
            <a:gdLst>
              <a:gd name="connsiteX0" fmla="*/ 0 w 6254806"/>
              <a:gd name="connsiteY0" fmla="*/ 0 h 987552"/>
              <a:gd name="connsiteX1" fmla="*/ 5761030 w 6254806"/>
              <a:gd name="connsiteY1" fmla="*/ 0 h 987552"/>
              <a:gd name="connsiteX2" fmla="*/ 6254806 w 6254806"/>
              <a:gd name="connsiteY2" fmla="*/ 493776 h 987552"/>
              <a:gd name="connsiteX3" fmla="*/ 5761030 w 6254806"/>
              <a:gd name="connsiteY3" fmla="*/ 987552 h 987552"/>
              <a:gd name="connsiteX4" fmla="*/ 0 w 6254806"/>
              <a:gd name="connsiteY4" fmla="*/ 987552 h 9875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54806" h="987552">
                <a:moveTo>
                  <a:pt x="0" y="0"/>
                </a:moveTo>
                <a:lnTo>
                  <a:pt x="5761030" y="0"/>
                </a:lnTo>
                <a:lnTo>
                  <a:pt x="6254806" y="493776"/>
                </a:lnTo>
                <a:lnTo>
                  <a:pt x="5761030" y="987552"/>
                </a:lnTo>
                <a:lnTo>
                  <a:pt x="0" y="987552"/>
                </a:lnTo>
                <a:close/>
              </a:path>
            </a:pathLst>
          </a:cu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b="1" dirty="0"/>
              <a:t>Généralité sur la QoS</a:t>
            </a:r>
          </a:p>
        </p:txBody>
      </p:sp>
      <p:pic>
        <p:nvPicPr>
          <p:cNvPr id="5" name="Image 4">
            <a:extLst>
              <a:ext uri="{FF2B5EF4-FFF2-40B4-BE49-F238E27FC236}">
                <a16:creationId xmlns:a16="http://schemas.microsoft.com/office/drawing/2014/main" id="{92E73264-7DFE-81B9-C0F0-C8E5ED4AE0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54500" y="2757457"/>
            <a:ext cx="3683000" cy="2616200"/>
          </a:xfrm>
          <a:prstGeom prst="rect">
            <a:avLst/>
          </a:prstGeom>
        </p:spPr>
      </p:pic>
      <p:sp>
        <p:nvSpPr>
          <p:cNvPr id="15" name="Nuage 14" descr="&#10;">
            <a:extLst>
              <a:ext uri="{FF2B5EF4-FFF2-40B4-BE49-F238E27FC236}">
                <a16:creationId xmlns:a16="http://schemas.microsoft.com/office/drawing/2014/main" id="{C4A9A552-F8C1-451D-38BF-F5E091488F6A}"/>
              </a:ext>
            </a:extLst>
          </p:cNvPr>
          <p:cNvSpPr/>
          <p:nvPr/>
        </p:nvSpPr>
        <p:spPr bwMode="auto">
          <a:xfrm>
            <a:off x="648068" y="5109147"/>
            <a:ext cx="2840855" cy="1262049"/>
          </a:xfrm>
          <a:prstGeom prst="cloud">
            <a:avLst/>
          </a:prstGeom>
          <a:solidFill>
            <a:schemeClr val="accent1">
              <a:lumMod val="50000"/>
            </a:schemeClr>
          </a:solidFill>
          <a:ln w="9525" cap="flat" cmpd="sng" algn="ctr">
            <a:solidFill>
              <a:schemeClr val="accent1">
                <a:lumMod val="7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lvl="1" algn="ctr" defTabSz="914400" eaLnBrk="0" fontAlgn="base" hangingPunct="0">
              <a:spcBef>
                <a:spcPct val="0"/>
              </a:spcBef>
              <a:spcAft>
                <a:spcPct val="0"/>
              </a:spcAft>
            </a:pPr>
            <a:r>
              <a:rPr lang="fr-FR" sz="2400" dirty="0">
                <a:solidFill>
                  <a:schemeClr val="bg1"/>
                </a:solidFill>
                <a:latin typeface="Arial" charset="0"/>
              </a:rPr>
              <a:t>Gigue</a:t>
            </a:r>
          </a:p>
        </p:txBody>
      </p:sp>
      <p:cxnSp>
        <p:nvCxnSpPr>
          <p:cNvPr id="19" name="Connecteur : en arc 18">
            <a:extLst>
              <a:ext uri="{FF2B5EF4-FFF2-40B4-BE49-F238E27FC236}">
                <a16:creationId xmlns:a16="http://schemas.microsoft.com/office/drawing/2014/main" id="{6C201A44-54A8-C444-8A3C-A6E6EFA8349E}"/>
              </a:ext>
            </a:extLst>
          </p:cNvPr>
          <p:cNvCxnSpPr/>
          <p:nvPr/>
        </p:nvCxnSpPr>
        <p:spPr bwMode="auto">
          <a:xfrm>
            <a:off x="3488923" y="2426503"/>
            <a:ext cx="1198487" cy="938134"/>
          </a:xfrm>
          <a:prstGeom prst="curvedConnector3">
            <a:avLst/>
          </a:prstGeom>
          <a:solidFill>
            <a:schemeClr val="accent1"/>
          </a:solidFill>
          <a:ln w="28575" cap="flat" cmpd="sng" algn="ctr">
            <a:solidFill>
              <a:schemeClr val="tx1"/>
            </a:solidFill>
            <a:prstDash val="solid"/>
            <a:round/>
            <a:headEnd type="none" w="med" len="med"/>
            <a:tailEnd type="triangle"/>
          </a:ln>
          <a:effectLst/>
        </p:spPr>
      </p:cxnSp>
      <p:cxnSp>
        <p:nvCxnSpPr>
          <p:cNvPr id="21" name="Connecteur : en arc 20">
            <a:extLst>
              <a:ext uri="{FF2B5EF4-FFF2-40B4-BE49-F238E27FC236}">
                <a16:creationId xmlns:a16="http://schemas.microsoft.com/office/drawing/2014/main" id="{54999423-7340-8E7A-7D79-B937E5BB26FB}"/>
              </a:ext>
            </a:extLst>
          </p:cNvPr>
          <p:cNvCxnSpPr>
            <a:cxnSpLocks/>
          </p:cNvCxnSpPr>
          <p:nvPr/>
        </p:nvCxnSpPr>
        <p:spPr bwMode="auto">
          <a:xfrm rot="10800000" flipV="1">
            <a:off x="7466120" y="2564876"/>
            <a:ext cx="1084056" cy="864119"/>
          </a:xfrm>
          <a:prstGeom prst="curvedConnector3">
            <a:avLst/>
          </a:prstGeom>
          <a:solidFill>
            <a:schemeClr val="accent1"/>
          </a:solidFill>
          <a:ln w="28575" cap="flat" cmpd="sng" algn="ctr">
            <a:solidFill>
              <a:schemeClr val="tx1"/>
            </a:solidFill>
            <a:prstDash val="solid"/>
            <a:round/>
            <a:headEnd type="none" w="med" len="med"/>
            <a:tailEnd type="triangle"/>
          </a:ln>
          <a:effectLst/>
        </p:spPr>
      </p:cxnSp>
      <p:cxnSp>
        <p:nvCxnSpPr>
          <p:cNvPr id="23" name="Connecteur : en arc 22">
            <a:extLst>
              <a:ext uri="{FF2B5EF4-FFF2-40B4-BE49-F238E27FC236}">
                <a16:creationId xmlns:a16="http://schemas.microsoft.com/office/drawing/2014/main" id="{67F5B207-0F06-90D3-4FC2-C7A1E20CD384}"/>
              </a:ext>
            </a:extLst>
          </p:cNvPr>
          <p:cNvCxnSpPr/>
          <p:nvPr/>
        </p:nvCxnSpPr>
        <p:spPr bwMode="auto">
          <a:xfrm rot="10800000">
            <a:off x="7504593" y="4670283"/>
            <a:ext cx="1198485" cy="1163815"/>
          </a:xfrm>
          <a:prstGeom prst="curvedConnector3">
            <a:avLst/>
          </a:prstGeom>
          <a:solidFill>
            <a:schemeClr val="accent1"/>
          </a:solidFill>
          <a:ln w="28575" cap="flat" cmpd="sng" algn="ctr">
            <a:solidFill>
              <a:schemeClr val="tx1"/>
            </a:solidFill>
            <a:prstDash val="solid"/>
            <a:round/>
            <a:headEnd type="none" w="med" len="med"/>
            <a:tailEnd type="triangle"/>
          </a:ln>
          <a:effectLst/>
        </p:spPr>
      </p:cxnSp>
      <p:cxnSp>
        <p:nvCxnSpPr>
          <p:cNvPr id="25" name="Connecteur : en arc 24">
            <a:extLst>
              <a:ext uri="{FF2B5EF4-FFF2-40B4-BE49-F238E27FC236}">
                <a16:creationId xmlns:a16="http://schemas.microsoft.com/office/drawing/2014/main" id="{E4F3AB5E-886D-ABE2-40E3-0156EC42DC10}"/>
              </a:ext>
            </a:extLst>
          </p:cNvPr>
          <p:cNvCxnSpPr>
            <a:cxnSpLocks/>
            <a:stCxn id="15" idx="0"/>
          </p:cNvCxnSpPr>
          <p:nvPr/>
        </p:nvCxnSpPr>
        <p:spPr bwMode="auto">
          <a:xfrm flipV="1">
            <a:off x="3486556" y="4670282"/>
            <a:ext cx="1200854" cy="1069890"/>
          </a:xfrm>
          <a:prstGeom prst="curvedConnector3">
            <a:avLst/>
          </a:prstGeom>
          <a:solidFill>
            <a:schemeClr val="accent1"/>
          </a:solidFill>
          <a:ln w="28575" cap="flat" cmpd="sng" algn="ctr">
            <a:solidFill>
              <a:schemeClr val="tx1"/>
            </a:solidFill>
            <a:prstDash val="solid"/>
            <a:round/>
            <a:headEnd type="none" w="med" len="med"/>
            <a:tailEnd type="triangle"/>
          </a:ln>
          <a:effectLst/>
        </p:spPr>
      </p:cxnSp>
      <p:sp>
        <p:nvSpPr>
          <p:cNvPr id="2" name="Nuage 1" descr="&#10;">
            <a:extLst>
              <a:ext uri="{FF2B5EF4-FFF2-40B4-BE49-F238E27FC236}">
                <a16:creationId xmlns:a16="http://schemas.microsoft.com/office/drawing/2014/main" id="{029FFC4F-8D0A-17CC-AA56-32AC537F58C1}"/>
              </a:ext>
            </a:extLst>
          </p:cNvPr>
          <p:cNvSpPr/>
          <p:nvPr/>
        </p:nvSpPr>
        <p:spPr bwMode="auto">
          <a:xfrm>
            <a:off x="710213" y="1978301"/>
            <a:ext cx="2840855" cy="1262049"/>
          </a:xfrm>
          <a:prstGeom prst="cloud">
            <a:avLst/>
          </a:prstGeom>
          <a:solidFill>
            <a:schemeClr val="accent1">
              <a:lumMod val="50000"/>
            </a:schemeClr>
          </a:solidFill>
          <a:ln w="9525" cap="flat" cmpd="sng" algn="ctr">
            <a:solidFill>
              <a:schemeClr val="accent1">
                <a:lumMod val="7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lvl="1" algn="ctr" defTabSz="914400" eaLnBrk="0" fontAlgn="base" hangingPunct="0">
              <a:spcBef>
                <a:spcPct val="0"/>
              </a:spcBef>
              <a:spcAft>
                <a:spcPct val="0"/>
              </a:spcAft>
            </a:pPr>
            <a:r>
              <a:rPr lang="fr-FR" sz="2400" dirty="0">
                <a:solidFill>
                  <a:schemeClr val="bg1"/>
                </a:solidFill>
                <a:latin typeface="Arial" charset="0"/>
              </a:rPr>
              <a:t>Bande passante</a:t>
            </a:r>
          </a:p>
        </p:txBody>
      </p:sp>
      <p:sp>
        <p:nvSpPr>
          <p:cNvPr id="3" name="Nuage 2" descr="&#10;">
            <a:extLst>
              <a:ext uri="{FF2B5EF4-FFF2-40B4-BE49-F238E27FC236}">
                <a16:creationId xmlns:a16="http://schemas.microsoft.com/office/drawing/2014/main" id="{5399A416-9153-4AD8-34D2-8ABA322D3714}"/>
              </a:ext>
            </a:extLst>
          </p:cNvPr>
          <p:cNvSpPr/>
          <p:nvPr/>
        </p:nvSpPr>
        <p:spPr bwMode="auto">
          <a:xfrm>
            <a:off x="8488031" y="1795478"/>
            <a:ext cx="2840855" cy="1262049"/>
          </a:xfrm>
          <a:prstGeom prst="cloud">
            <a:avLst/>
          </a:prstGeom>
          <a:solidFill>
            <a:schemeClr val="accent1">
              <a:lumMod val="50000"/>
            </a:schemeClr>
          </a:solidFill>
          <a:ln w="9525" cap="flat" cmpd="sng" algn="ctr">
            <a:solidFill>
              <a:schemeClr val="accent1">
                <a:lumMod val="7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lvl="1" algn="ctr" defTabSz="914400" eaLnBrk="0" fontAlgn="base" hangingPunct="0">
              <a:spcBef>
                <a:spcPct val="0"/>
              </a:spcBef>
              <a:spcAft>
                <a:spcPct val="0"/>
              </a:spcAft>
            </a:pPr>
            <a:r>
              <a:rPr kumimoji="0" lang="fr-FR" sz="2400" b="0" i="0" u="none" strike="noStrike" cap="none" normalizeH="0" baseline="0" dirty="0">
                <a:ln>
                  <a:noFill/>
                </a:ln>
                <a:solidFill>
                  <a:schemeClr val="bg1"/>
                </a:solidFill>
                <a:effectLst/>
                <a:latin typeface="Arial" charset="0"/>
              </a:rPr>
              <a:t>Latence</a:t>
            </a:r>
          </a:p>
        </p:txBody>
      </p:sp>
      <p:sp>
        <p:nvSpPr>
          <p:cNvPr id="6" name="Nuage 5" descr="&#10;">
            <a:extLst>
              <a:ext uri="{FF2B5EF4-FFF2-40B4-BE49-F238E27FC236}">
                <a16:creationId xmlns:a16="http://schemas.microsoft.com/office/drawing/2014/main" id="{9AE578F2-87EB-4D70-CC30-9AE0B1BCB190}"/>
              </a:ext>
            </a:extLst>
          </p:cNvPr>
          <p:cNvSpPr/>
          <p:nvPr/>
        </p:nvSpPr>
        <p:spPr bwMode="auto">
          <a:xfrm>
            <a:off x="8550176" y="5109146"/>
            <a:ext cx="2993756" cy="1262049"/>
          </a:xfrm>
          <a:prstGeom prst="cloud">
            <a:avLst/>
          </a:prstGeom>
          <a:solidFill>
            <a:schemeClr val="accent1">
              <a:lumMod val="50000"/>
            </a:schemeClr>
          </a:solidFill>
          <a:ln w="9525" cap="flat" cmpd="sng" algn="ctr">
            <a:solidFill>
              <a:schemeClr val="accent1">
                <a:lumMod val="7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lvl="1" algn="ctr" defTabSz="914400" eaLnBrk="0" fontAlgn="base" hangingPunct="0">
              <a:spcBef>
                <a:spcPct val="0"/>
              </a:spcBef>
              <a:spcAft>
                <a:spcPct val="0"/>
              </a:spcAft>
            </a:pPr>
            <a:r>
              <a:rPr kumimoji="0" lang="fr-FR" sz="2400" b="0" i="0" u="none" strike="noStrike" cap="none" normalizeH="0" baseline="0" dirty="0">
                <a:ln>
                  <a:noFill/>
                </a:ln>
                <a:solidFill>
                  <a:schemeClr val="bg1"/>
                </a:solidFill>
                <a:effectLst/>
                <a:latin typeface="Arial" charset="0"/>
              </a:rPr>
              <a:t>Perte de paquet</a:t>
            </a:r>
          </a:p>
        </p:txBody>
      </p:sp>
    </p:spTree>
    <p:extLst>
      <p:ext uri="{BB962C8B-B14F-4D97-AF65-F5344CB8AC3E}">
        <p14:creationId xmlns:p14="http://schemas.microsoft.com/office/powerpoint/2010/main" val="194893259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fltVal val="0"/>
                                          </p:val>
                                        </p:tav>
                                        <p:tav tm="100000">
                                          <p:val>
                                            <p:strVal val="#ppt_w"/>
                                          </p:val>
                                        </p:tav>
                                      </p:tavLst>
                                    </p:anim>
                                    <p:anim calcmode="lin" valueType="num">
                                      <p:cBhvr>
                                        <p:cTn id="8" dur="1000" fill="hold"/>
                                        <p:tgtEl>
                                          <p:spTgt spid="5"/>
                                        </p:tgtEl>
                                        <p:attrNameLst>
                                          <p:attrName>ppt_h</p:attrName>
                                        </p:attrNameLst>
                                      </p:cBhvr>
                                      <p:tavLst>
                                        <p:tav tm="0">
                                          <p:val>
                                            <p:fltVal val="0"/>
                                          </p:val>
                                        </p:tav>
                                        <p:tav tm="100000">
                                          <p:val>
                                            <p:strVal val="#ppt_h"/>
                                          </p:val>
                                        </p:tav>
                                      </p:tavLst>
                                    </p:anim>
                                    <p:anim calcmode="lin" valueType="num">
                                      <p:cBhvr>
                                        <p:cTn id="9" dur="1000" fill="hold"/>
                                        <p:tgtEl>
                                          <p:spTgt spid="5"/>
                                        </p:tgtEl>
                                        <p:attrNameLst>
                                          <p:attrName>style.rotation</p:attrName>
                                        </p:attrNameLst>
                                      </p:cBhvr>
                                      <p:tavLst>
                                        <p:tav tm="0">
                                          <p:val>
                                            <p:fltVal val="90"/>
                                          </p:val>
                                        </p:tav>
                                        <p:tav tm="100000">
                                          <p:val>
                                            <p:fltVal val="0"/>
                                          </p:val>
                                        </p:tav>
                                      </p:tavLst>
                                    </p:anim>
                                    <p:animEffect transition="in" filter="fade">
                                      <p:cBhvr>
                                        <p:cTn id="10" dur="10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anim calcmode="lin" valueType="num">
                                      <p:cBhvr additive="base">
                                        <p:cTn id="15" dur="500" fill="hold"/>
                                        <p:tgtEl>
                                          <p:spTgt spid="2"/>
                                        </p:tgtEl>
                                        <p:attrNameLst>
                                          <p:attrName>ppt_x</p:attrName>
                                        </p:attrNameLst>
                                      </p:cBhvr>
                                      <p:tavLst>
                                        <p:tav tm="0">
                                          <p:val>
                                            <p:strVal val="#ppt_x"/>
                                          </p:val>
                                        </p:tav>
                                        <p:tav tm="100000">
                                          <p:val>
                                            <p:strVal val="#ppt_x"/>
                                          </p:val>
                                        </p:tav>
                                      </p:tavLst>
                                    </p:anim>
                                    <p:anim calcmode="lin" valueType="num">
                                      <p:cBhvr additive="base">
                                        <p:cTn id="16" dur="500" fill="hold"/>
                                        <p:tgtEl>
                                          <p:spTgt spid="2"/>
                                        </p:tgtEl>
                                        <p:attrNameLst>
                                          <p:attrName>ppt_y</p:attrName>
                                        </p:attrNameLst>
                                      </p:cBhvr>
                                      <p:tavLst>
                                        <p:tav tm="0">
                                          <p:val>
                                            <p:strVal val="1+#ppt_h/2"/>
                                          </p:val>
                                        </p:tav>
                                        <p:tav tm="100000">
                                          <p:val>
                                            <p:strVal val="#ppt_y"/>
                                          </p:val>
                                        </p:tav>
                                      </p:tavLst>
                                    </p:anim>
                                  </p:childTnLst>
                                </p:cTn>
                              </p:par>
                              <p:par>
                                <p:cTn id="17" presetID="2" presetClass="entr" presetSubtype="3" fill="hold" grpId="0" nodeType="with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800" fill="hold"/>
                                        <p:tgtEl>
                                          <p:spTgt spid="3"/>
                                        </p:tgtEl>
                                        <p:attrNameLst>
                                          <p:attrName>ppt_x</p:attrName>
                                        </p:attrNameLst>
                                      </p:cBhvr>
                                      <p:tavLst>
                                        <p:tav tm="0">
                                          <p:val>
                                            <p:strVal val="1+#ppt_w/2"/>
                                          </p:val>
                                        </p:tav>
                                        <p:tav tm="100000">
                                          <p:val>
                                            <p:strVal val="#ppt_x"/>
                                          </p:val>
                                        </p:tav>
                                      </p:tavLst>
                                    </p:anim>
                                    <p:anim calcmode="lin" valueType="num">
                                      <p:cBhvr additive="base">
                                        <p:cTn id="20" dur="800" fill="hold"/>
                                        <p:tgtEl>
                                          <p:spTgt spid="3"/>
                                        </p:tgtEl>
                                        <p:attrNameLst>
                                          <p:attrName>ppt_y</p:attrName>
                                        </p:attrNameLst>
                                      </p:cBhvr>
                                      <p:tavLst>
                                        <p:tav tm="0">
                                          <p:val>
                                            <p:strVal val="0-#ppt_h/2"/>
                                          </p:val>
                                        </p:tav>
                                        <p:tav tm="100000">
                                          <p:val>
                                            <p:strVal val="#ppt_y"/>
                                          </p:val>
                                        </p:tav>
                                      </p:tavLst>
                                    </p:anim>
                                  </p:childTnLst>
                                </p:cTn>
                              </p:par>
                              <p:par>
                                <p:cTn id="21" presetID="2" presetClass="entr" presetSubtype="6"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additive="base">
                                        <p:cTn id="23" dur="800" fill="hold"/>
                                        <p:tgtEl>
                                          <p:spTgt spid="6"/>
                                        </p:tgtEl>
                                        <p:attrNameLst>
                                          <p:attrName>ppt_x</p:attrName>
                                        </p:attrNameLst>
                                      </p:cBhvr>
                                      <p:tavLst>
                                        <p:tav tm="0">
                                          <p:val>
                                            <p:strVal val="1+#ppt_w/2"/>
                                          </p:val>
                                        </p:tav>
                                        <p:tav tm="100000">
                                          <p:val>
                                            <p:strVal val="#ppt_x"/>
                                          </p:val>
                                        </p:tav>
                                      </p:tavLst>
                                    </p:anim>
                                    <p:anim calcmode="lin" valueType="num">
                                      <p:cBhvr additive="base">
                                        <p:cTn id="24" dur="800" fill="hold"/>
                                        <p:tgtEl>
                                          <p:spTgt spid="6"/>
                                        </p:tgtEl>
                                        <p:attrNameLst>
                                          <p:attrName>ppt_y</p:attrName>
                                        </p:attrNameLst>
                                      </p:cBhvr>
                                      <p:tavLst>
                                        <p:tav tm="0">
                                          <p:val>
                                            <p:strVal val="1+#ppt_h/2"/>
                                          </p:val>
                                        </p:tav>
                                        <p:tav tm="100000">
                                          <p:val>
                                            <p:strVal val="#ppt_y"/>
                                          </p:val>
                                        </p:tav>
                                      </p:tavLst>
                                    </p:anim>
                                  </p:childTnLst>
                                </p:cTn>
                              </p:par>
                              <p:par>
                                <p:cTn id="25" presetID="2" presetClass="entr" presetSubtype="12"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800" fill="hold"/>
                                        <p:tgtEl>
                                          <p:spTgt spid="15"/>
                                        </p:tgtEl>
                                        <p:attrNameLst>
                                          <p:attrName>ppt_x</p:attrName>
                                        </p:attrNameLst>
                                      </p:cBhvr>
                                      <p:tavLst>
                                        <p:tav tm="0">
                                          <p:val>
                                            <p:strVal val="0-#ppt_w/2"/>
                                          </p:val>
                                        </p:tav>
                                        <p:tav tm="100000">
                                          <p:val>
                                            <p:strVal val="#ppt_x"/>
                                          </p:val>
                                        </p:tav>
                                      </p:tavLst>
                                    </p:anim>
                                    <p:anim calcmode="lin" valueType="num">
                                      <p:cBhvr additive="base">
                                        <p:cTn id="28" dur="800" fill="hold"/>
                                        <p:tgtEl>
                                          <p:spTgt spid="15"/>
                                        </p:tgtEl>
                                        <p:attrNameLst>
                                          <p:attrName>ppt_y</p:attrName>
                                        </p:attrNameLst>
                                      </p:cBhvr>
                                      <p:tavLst>
                                        <p:tav tm="0">
                                          <p:val>
                                            <p:strVal val="1+#ppt_h/2"/>
                                          </p:val>
                                        </p:tav>
                                        <p:tav tm="100000">
                                          <p:val>
                                            <p:strVal val="#ppt_y"/>
                                          </p:val>
                                        </p:tav>
                                      </p:tavLst>
                                    </p:anim>
                                  </p:childTnLst>
                                </p:cTn>
                              </p:par>
                            </p:childTnLst>
                          </p:cTn>
                        </p:par>
                        <p:par>
                          <p:cTn id="29" fill="hold">
                            <p:stCondLst>
                              <p:cond delay="800"/>
                            </p:stCondLst>
                            <p:childTnLst>
                              <p:par>
                                <p:cTn id="30" presetID="22" presetClass="entr" presetSubtype="1" fill="hold" nodeType="after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wipe(up)">
                                      <p:cBhvr>
                                        <p:cTn id="32" dur="500"/>
                                        <p:tgtEl>
                                          <p:spTgt spid="19"/>
                                        </p:tgtEl>
                                      </p:cBhvr>
                                    </p:animEffect>
                                  </p:childTnLst>
                                </p:cTn>
                              </p:par>
                            </p:childTnLst>
                          </p:cTn>
                        </p:par>
                        <p:par>
                          <p:cTn id="33" fill="hold">
                            <p:stCondLst>
                              <p:cond delay="1300"/>
                            </p:stCondLst>
                            <p:childTnLst>
                              <p:par>
                                <p:cTn id="34" presetID="22" presetClass="entr" presetSubtype="1" fill="hold" nodeType="afterEffect">
                                  <p:stCondLst>
                                    <p:cond delay="0"/>
                                  </p:stCondLst>
                                  <p:childTnLst>
                                    <p:set>
                                      <p:cBhvr>
                                        <p:cTn id="35" dur="1" fill="hold">
                                          <p:stCondLst>
                                            <p:cond delay="0"/>
                                          </p:stCondLst>
                                        </p:cTn>
                                        <p:tgtEl>
                                          <p:spTgt spid="21"/>
                                        </p:tgtEl>
                                        <p:attrNameLst>
                                          <p:attrName>style.visibility</p:attrName>
                                        </p:attrNameLst>
                                      </p:cBhvr>
                                      <p:to>
                                        <p:strVal val="visible"/>
                                      </p:to>
                                    </p:set>
                                    <p:animEffect transition="in" filter="wipe(up)">
                                      <p:cBhvr>
                                        <p:cTn id="36" dur="500"/>
                                        <p:tgtEl>
                                          <p:spTgt spid="21"/>
                                        </p:tgtEl>
                                      </p:cBhvr>
                                    </p:animEffect>
                                  </p:childTnLst>
                                </p:cTn>
                              </p:par>
                            </p:childTnLst>
                          </p:cTn>
                        </p:par>
                        <p:par>
                          <p:cTn id="37" fill="hold">
                            <p:stCondLst>
                              <p:cond delay="1800"/>
                            </p:stCondLst>
                            <p:childTnLst>
                              <p:par>
                                <p:cTn id="38" presetID="22" presetClass="entr" presetSubtype="4" fill="hold" nodeType="afterEffect">
                                  <p:stCondLst>
                                    <p:cond delay="0"/>
                                  </p:stCondLst>
                                  <p:childTnLst>
                                    <p:set>
                                      <p:cBhvr>
                                        <p:cTn id="39" dur="1" fill="hold">
                                          <p:stCondLst>
                                            <p:cond delay="0"/>
                                          </p:stCondLst>
                                        </p:cTn>
                                        <p:tgtEl>
                                          <p:spTgt spid="23"/>
                                        </p:tgtEl>
                                        <p:attrNameLst>
                                          <p:attrName>style.visibility</p:attrName>
                                        </p:attrNameLst>
                                      </p:cBhvr>
                                      <p:to>
                                        <p:strVal val="visible"/>
                                      </p:to>
                                    </p:set>
                                    <p:animEffect transition="in" filter="wipe(down)">
                                      <p:cBhvr>
                                        <p:cTn id="40" dur="500"/>
                                        <p:tgtEl>
                                          <p:spTgt spid="23"/>
                                        </p:tgtEl>
                                      </p:cBhvr>
                                    </p:animEffect>
                                  </p:childTnLst>
                                </p:cTn>
                              </p:par>
                            </p:childTnLst>
                          </p:cTn>
                        </p:par>
                        <p:par>
                          <p:cTn id="41" fill="hold">
                            <p:stCondLst>
                              <p:cond delay="2300"/>
                            </p:stCondLst>
                            <p:childTnLst>
                              <p:par>
                                <p:cTn id="42" presetID="22" presetClass="entr" presetSubtype="4" fill="hold" nodeType="afterEffect">
                                  <p:stCondLst>
                                    <p:cond delay="0"/>
                                  </p:stCondLst>
                                  <p:childTnLst>
                                    <p:set>
                                      <p:cBhvr>
                                        <p:cTn id="43" dur="1" fill="hold">
                                          <p:stCondLst>
                                            <p:cond delay="0"/>
                                          </p:stCondLst>
                                        </p:cTn>
                                        <p:tgtEl>
                                          <p:spTgt spid="25"/>
                                        </p:tgtEl>
                                        <p:attrNameLst>
                                          <p:attrName>style.visibility</p:attrName>
                                        </p:attrNameLst>
                                      </p:cBhvr>
                                      <p:to>
                                        <p:strVal val="visible"/>
                                      </p:to>
                                    </p:set>
                                    <p:animEffect transition="in" filter="wipe(down)">
                                      <p:cBhvr>
                                        <p:cTn id="44"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2" grpId="0" animBg="1"/>
      <p:bldP spid="3" grpId="0" animBg="1"/>
      <p:bldP spid="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CE2552C-B124-47D8-ADBF-B5C924035382}" type="slidenum">
              <a:rPr kumimoji="0" lang="fr-FR" sz="1200" b="0" i="0" u="none" strike="noStrike" kern="1200" cap="none" spc="0" normalizeH="0" baseline="0" noProof="0">
                <a:ln>
                  <a:noFill/>
                </a:ln>
                <a:solidFill>
                  <a:srgbClr val="000000"/>
                </a:solidFill>
                <a:effectLst/>
                <a:uLnTx/>
                <a:uFillTx/>
                <a:latin typeface="Arial Black"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14</a:t>
            </a:fld>
            <a:endParaRPr kumimoji="0" lang="fr-FR" sz="1200" b="0" i="0" u="none" strike="noStrike" kern="1200" cap="none" spc="0" normalizeH="0" baseline="0" noProof="0" dirty="0">
              <a:ln>
                <a:noFill/>
              </a:ln>
              <a:solidFill>
                <a:srgbClr val="000000"/>
              </a:solidFill>
              <a:effectLst/>
              <a:uLnTx/>
              <a:uFillTx/>
              <a:latin typeface="Arial Black" pitchFamily="34" charset="0"/>
              <a:ea typeface="+mn-ea"/>
              <a:cs typeface="+mn-cs"/>
            </a:endParaRPr>
          </a:p>
        </p:txBody>
      </p:sp>
      <p:sp>
        <p:nvSpPr>
          <p:cNvPr id="39" name="Freeform 44"/>
          <p:cNvSpPr/>
          <p:nvPr/>
        </p:nvSpPr>
        <p:spPr>
          <a:xfrm>
            <a:off x="381740" y="623365"/>
            <a:ext cx="3373513" cy="939105"/>
          </a:xfrm>
          <a:custGeom>
            <a:avLst/>
            <a:gdLst>
              <a:gd name="connsiteX0" fmla="*/ 0 w 6254806"/>
              <a:gd name="connsiteY0" fmla="*/ 0 h 987552"/>
              <a:gd name="connsiteX1" fmla="*/ 5761030 w 6254806"/>
              <a:gd name="connsiteY1" fmla="*/ 0 h 987552"/>
              <a:gd name="connsiteX2" fmla="*/ 6254806 w 6254806"/>
              <a:gd name="connsiteY2" fmla="*/ 493776 h 987552"/>
              <a:gd name="connsiteX3" fmla="*/ 5761030 w 6254806"/>
              <a:gd name="connsiteY3" fmla="*/ 987552 h 987552"/>
              <a:gd name="connsiteX4" fmla="*/ 0 w 6254806"/>
              <a:gd name="connsiteY4" fmla="*/ 987552 h 9875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54806" h="987552">
                <a:moveTo>
                  <a:pt x="0" y="0"/>
                </a:moveTo>
                <a:lnTo>
                  <a:pt x="5761030" y="0"/>
                </a:lnTo>
                <a:lnTo>
                  <a:pt x="6254806" y="493776"/>
                </a:lnTo>
                <a:lnTo>
                  <a:pt x="5761030" y="987552"/>
                </a:lnTo>
                <a:lnTo>
                  <a:pt x="0" y="987552"/>
                </a:lnTo>
                <a:close/>
              </a:path>
            </a:pathLst>
          </a:cu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b="1" dirty="0"/>
              <a:t>Généralité sur la QoS</a:t>
            </a:r>
          </a:p>
        </p:txBody>
      </p:sp>
      <p:sp>
        <p:nvSpPr>
          <p:cNvPr id="2" name="ZoneTexte 1">
            <a:extLst>
              <a:ext uri="{FF2B5EF4-FFF2-40B4-BE49-F238E27FC236}">
                <a16:creationId xmlns:a16="http://schemas.microsoft.com/office/drawing/2014/main" id="{46B270DA-0161-5F89-520E-47E1C7E6FD3E}"/>
              </a:ext>
            </a:extLst>
          </p:cNvPr>
          <p:cNvSpPr txBox="1"/>
          <p:nvPr/>
        </p:nvSpPr>
        <p:spPr>
          <a:xfrm>
            <a:off x="488272" y="1970843"/>
            <a:ext cx="5477522" cy="4893647"/>
          </a:xfrm>
          <a:prstGeom prst="rect">
            <a:avLst/>
          </a:prstGeom>
          <a:noFill/>
        </p:spPr>
        <p:txBody>
          <a:bodyPr wrap="square" rtlCol="0">
            <a:spAutoFit/>
          </a:bodyPr>
          <a:lstStyle/>
          <a:p>
            <a:endParaRPr lang="fr-FR" dirty="0">
              <a:latin typeface="Arial" panose="020B0604020202020204" pitchFamily="34" charset="0"/>
            </a:endParaRPr>
          </a:p>
          <a:p>
            <a:r>
              <a:rPr lang="fr-FR" sz="2000" dirty="0">
                <a:latin typeface="Arial" panose="020B0604020202020204" pitchFamily="34" charset="0"/>
              </a:rPr>
              <a:t>Type QoS :</a:t>
            </a:r>
          </a:p>
          <a:p>
            <a:endParaRPr lang="fr-FR" sz="2000" dirty="0">
              <a:latin typeface="Arial" panose="020B0604020202020204" pitchFamily="34" charset="0"/>
            </a:endParaRPr>
          </a:p>
          <a:p>
            <a:pPr marL="285750" indent="-285750">
              <a:buFont typeface="Wingdings" panose="05000000000000000000" pitchFamily="2" charset="2"/>
              <a:buChar char="q"/>
            </a:pPr>
            <a:r>
              <a:rPr lang="fr-FR" sz="2000" dirty="0">
                <a:latin typeface="Arial" panose="020B0604020202020204" pitchFamily="34" charset="0"/>
              </a:rPr>
              <a:t>Best Effort ne permet pas la réorganisation des paquets.</a:t>
            </a:r>
          </a:p>
          <a:p>
            <a:endParaRPr lang="fr-FR" sz="2000" dirty="0">
              <a:latin typeface="Arial" panose="020B0604020202020204" pitchFamily="34" charset="0"/>
            </a:endParaRPr>
          </a:p>
          <a:p>
            <a:pPr marL="285750" indent="-285750">
              <a:buFont typeface="Wingdings" panose="05000000000000000000" pitchFamily="2" charset="2"/>
              <a:buChar char="q"/>
            </a:pPr>
            <a:r>
              <a:rPr lang="fr-FR" sz="2000" dirty="0">
                <a:latin typeface="Arial" panose="020B0604020202020204" pitchFamily="34" charset="0"/>
              </a:rPr>
              <a:t>DiffServ ( Soft QoS ) peut définir des priorités pour différents flux réseau.</a:t>
            </a:r>
          </a:p>
          <a:p>
            <a:r>
              <a:rPr lang="fr-FR" sz="2000" dirty="0">
                <a:latin typeface="Arial" panose="020B0604020202020204" pitchFamily="34" charset="0"/>
              </a:rPr>
              <a:t>    Ne fournie pas de garanties strictes.</a:t>
            </a:r>
          </a:p>
          <a:p>
            <a:endParaRPr lang="fr-FR" sz="2000" dirty="0">
              <a:latin typeface="Arial" panose="020B0604020202020204" pitchFamily="34" charset="0"/>
            </a:endParaRPr>
          </a:p>
          <a:p>
            <a:pPr marL="285750" indent="-285750">
              <a:buFont typeface="Wingdings" panose="05000000000000000000" pitchFamily="2" charset="2"/>
              <a:buChar char="q"/>
            </a:pPr>
            <a:r>
              <a:rPr lang="fr-FR" sz="2000" dirty="0">
                <a:latin typeface="Arial" panose="020B0604020202020204" pitchFamily="34" charset="0"/>
              </a:rPr>
              <a:t>IntServ ( Hard QoS ) réserve des ressources réseau pour certains types de flux.</a:t>
            </a:r>
          </a:p>
          <a:p>
            <a:r>
              <a:rPr lang="fr-FR" sz="2000" dirty="0">
                <a:latin typeface="Arial" panose="020B0604020202020204" pitchFamily="34" charset="0"/>
              </a:rPr>
              <a:t>    Garanties strictes.</a:t>
            </a:r>
          </a:p>
          <a:p>
            <a:endParaRPr lang="fr-FR" dirty="0">
              <a:latin typeface="Arial" panose="020B0604020202020204" pitchFamily="34" charset="0"/>
            </a:endParaRPr>
          </a:p>
          <a:p>
            <a:endParaRPr lang="fr-FR" dirty="0">
              <a:latin typeface="Arial" panose="020B0604020202020204" pitchFamily="34" charset="0"/>
            </a:endParaRPr>
          </a:p>
        </p:txBody>
      </p:sp>
      <p:pic>
        <p:nvPicPr>
          <p:cNvPr id="1026" name="Picture 2">
            <a:extLst>
              <a:ext uri="{FF2B5EF4-FFF2-40B4-BE49-F238E27FC236}">
                <a16:creationId xmlns:a16="http://schemas.microsoft.com/office/drawing/2014/main" id="{C20AB17F-3932-5360-624C-B1AFDE47D56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213" t="11306" r="29995" b="30417"/>
          <a:stretch/>
        </p:blipFill>
        <p:spPr bwMode="auto">
          <a:xfrm>
            <a:off x="5969246" y="2274434"/>
            <a:ext cx="5536708" cy="39171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5566755"/>
      </p:ext>
    </p:extLst>
  </p:cSld>
  <p:clrMapOvr>
    <a:masterClrMapping/>
  </p:clrMapOvr>
  <p:transition spd="med">
    <p:pull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026"/>
                                        </p:tgtEl>
                                        <p:attrNameLst>
                                          <p:attrName>style.visibility</p:attrName>
                                        </p:attrNameLst>
                                      </p:cBhvr>
                                      <p:to>
                                        <p:strVal val="visible"/>
                                      </p:to>
                                    </p:set>
                                    <p:anim calcmode="lin" valueType="num">
                                      <p:cBhvr additive="base">
                                        <p:cTn id="11" dur="500" fill="hold"/>
                                        <p:tgtEl>
                                          <p:spTgt spid="1026"/>
                                        </p:tgtEl>
                                        <p:attrNameLst>
                                          <p:attrName>ppt_x</p:attrName>
                                        </p:attrNameLst>
                                      </p:cBhvr>
                                      <p:tavLst>
                                        <p:tav tm="0">
                                          <p:val>
                                            <p:strVal val="#ppt_x"/>
                                          </p:val>
                                        </p:tav>
                                        <p:tav tm="100000">
                                          <p:val>
                                            <p:strVal val="#ppt_x"/>
                                          </p:val>
                                        </p:tav>
                                      </p:tavLst>
                                    </p:anim>
                                    <p:anim calcmode="lin" valueType="num">
                                      <p:cBhvr additive="base">
                                        <p:cTn id="12" dur="500" fill="hold"/>
                                        <p:tgtEl>
                                          <p:spTgt spid="102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6" presetClass="emph" presetSubtype="0" fill="hold" nodeType="clickEffect">
                                  <p:stCondLst>
                                    <p:cond delay="0"/>
                                  </p:stCondLst>
                                  <p:childTnLst>
                                    <p:animEffect transition="out" filter="fade">
                                      <p:cBhvr>
                                        <p:cTn id="16" dur="500" tmFilter="0, 0; .2, .5; .8, .5; 1, 0"/>
                                        <p:tgtEl>
                                          <p:spTgt spid="2">
                                            <p:txEl>
                                              <p:pRg st="3" end="3"/>
                                            </p:txEl>
                                          </p:spTgt>
                                        </p:tgtEl>
                                      </p:cBhvr>
                                    </p:animEffect>
                                    <p:animScale>
                                      <p:cBhvr>
                                        <p:cTn id="17" dur="250" autoRev="1" fill="hold"/>
                                        <p:tgtEl>
                                          <p:spTgt spid="2">
                                            <p:txEl>
                                              <p:pRg st="3" end="3"/>
                                            </p:txEl>
                                          </p:spTgt>
                                        </p:tgtEl>
                                      </p:cBhvr>
                                      <p:by x="105000" y="105000"/>
                                    </p:animScale>
                                  </p:childTnLst>
                                </p:cTn>
                              </p:par>
                            </p:childTnLst>
                          </p:cTn>
                        </p:par>
                      </p:childTnLst>
                    </p:cTn>
                  </p:par>
                  <p:par>
                    <p:cTn id="18" fill="hold">
                      <p:stCondLst>
                        <p:cond delay="indefinite"/>
                      </p:stCondLst>
                      <p:childTnLst>
                        <p:par>
                          <p:cTn id="19" fill="hold">
                            <p:stCondLst>
                              <p:cond delay="0"/>
                            </p:stCondLst>
                            <p:childTnLst>
                              <p:par>
                                <p:cTn id="20" presetID="26" presetClass="emph" presetSubtype="0" fill="hold" nodeType="clickEffect">
                                  <p:stCondLst>
                                    <p:cond delay="0"/>
                                  </p:stCondLst>
                                  <p:childTnLst>
                                    <p:animEffect transition="out" filter="fade">
                                      <p:cBhvr>
                                        <p:cTn id="21" dur="500" tmFilter="0, 0; .2, .5; .8, .5; 1, 0"/>
                                        <p:tgtEl>
                                          <p:spTgt spid="2">
                                            <p:txEl>
                                              <p:pRg st="5" end="5"/>
                                            </p:txEl>
                                          </p:spTgt>
                                        </p:tgtEl>
                                      </p:cBhvr>
                                    </p:animEffect>
                                    <p:animScale>
                                      <p:cBhvr>
                                        <p:cTn id="22" dur="250" autoRev="1" fill="hold"/>
                                        <p:tgtEl>
                                          <p:spTgt spid="2">
                                            <p:txEl>
                                              <p:pRg st="5" end="5"/>
                                            </p:txEl>
                                          </p:spTgt>
                                        </p:tgtEl>
                                      </p:cBhvr>
                                      <p:by x="105000" y="105000"/>
                                    </p:animScale>
                                  </p:childTnLst>
                                </p:cTn>
                              </p:par>
                              <p:par>
                                <p:cTn id="23" presetID="26" presetClass="emph" presetSubtype="0" fill="hold" nodeType="withEffect">
                                  <p:stCondLst>
                                    <p:cond delay="0"/>
                                  </p:stCondLst>
                                  <p:childTnLst>
                                    <p:animEffect transition="out" filter="fade">
                                      <p:cBhvr>
                                        <p:cTn id="24" dur="500" tmFilter="0, 0; .2, .5; .8, .5; 1, 0"/>
                                        <p:tgtEl>
                                          <p:spTgt spid="2">
                                            <p:txEl>
                                              <p:pRg st="6" end="6"/>
                                            </p:txEl>
                                          </p:spTgt>
                                        </p:tgtEl>
                                      </p:cBhvr>
                                    </p:animEffect>
                                    <p:animScale>
                                      <p:cBhvr>
                                        <p:cTn id="25" dur="250" autoRev="1" fill="hold"/>
                                        <p:tgtEl>
                                          <p:spTgt spid="2">
                                            <p:txEl>
                                              <p:pRg st="6" end="6"/>
                                            </p:txEl>
                                          </p:spTgt>
                                        </p:tgtEl>
                                      </p:cBhvr>
                                      <p:by x="105000" y="105000"/>
                                    </p:animScale>
                                  </p:childTnLst>
                                </p:cTn>
                              </p:par>
                            </p:childTnLst>
                          </p:cTn>
                        </p:par>
                      </p:childTnLst>
                    </p:cTn>
                  </p:par>
                  <p:par>
                    <p:cTn id="26" fill="hold">
                      <p:stCondLst>
                        <p:cond delay="indefinite"/>
                      </p:stCondLst>
                      <p:childTnLst>
                        <p:par>
                          <p:cTn id="27" fill="hold">
                            <p:stCondLst>
                              <p:cond delay="0"/>
                            </p:stCondLst>
                            <p:childTnLst>
                              <p:par>
                                <p:cTn id="28" presetID="26" presetClass="emph" presetSubtype="0" fill="hold" nodeType="clickEffect">
                                  <p:stCondLst>
                                    <p:cond delay="0"/>
                                  </p:stCondLst>
                                  <p:childTnLst>
                                    <p:animEffect transition="out" filter="fade">
                                      <p:cBhvr>
                                        <p:cTn id="29" dur="500" tmFilter="0, 0; .2, .5; .8, .5; 1, 0"/>
                                        <p:tgtEl>
                                          <p:spTgt spid="2">
                                            <p:txEl>
                                              <p:pRg st="8" end="8"/>
                                            </p:txEl>
                                          </p:spTgt>
                                        </p:tgtEl>
                                      </p:cBhvr>
                                    </p:animEffect>
                                    <p:animScale>
                                      <p:cBhvr>
                                        <p:cTn id="30" dur="250" autoRev="1" fill="hold"/>
                                        <p:tgtEl>
                                          <p:spTgt spid="2">
                                            <p:txEl>
                                              <p:pRg st="8" end="8"/>
                                            </p:txEl>
                                          </p:spTgt>
                                        </p:tgtEl>
                                      </p:cBhvr>
                                      <p:by x="105000" y="105000"/>
                                    </p:animScale>
                                  </p:childTnLst>
                                </p:cTn>
                              </p:par>
                              <p:par>
                                <p:cTn id="31" presetID="26" presetClass="emph" presetSubtype="0" fill="hold" nodeType="withEffect">
                                  <p:stCondLst>
                                    <p:cond delay="0"/>
                                  </p:stCondLst>
                                  <p:childTnLst>
                                    <p:animEffect transition="out" filter="fade">
                                      <p:cBhvr>
                                        <p:cTn id="32" dur="500" tmFilter="0, 0; .2, .5; .8, .5; 1, 0"/>
                                        <p:tgtEl>
                                          <p:spTgt spid="2">
                                            <p:txEl>
                                              <p:pRg st="9" end="9"/>
                                            </p:txEl>
                                          </p:spTgt>
                                        </p:tgtEl>
                                      </p:cBhvr>
                                    </p:animEffect>
                                    <p:animScale>
                                      <p:cBhvr>
                                        <p:cTn id="33" dur="250" autoRev="1" fill="hold"/>
                                        <p:tgtEl>
                                          <p:spTgt spid="2">
                                            <p:txEl>
                                              <p:pRg st="9" end="9"/>
                                            </p:txEl>
                                          </p:spTgt>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CE2552C-B124-47D8-ADBF-B5C924035382}" type="slidenum">
              <a:rPr kumimoji="0" lang="fr-FR" sz="1200" b="0" i="0" u="none" strike="noStrike" kern="1200" cap="none" spc="0" normalizeH="0" baseline="0" noProof="0">
                <a:ln>
                  <a:noFill/>
                </a:ln>
                <a:solidFill>
                  <a:srgbClr val="000000"/>
                </a:solidFill>
                <a:effectLst/>
                <a:uLnTx/>
                <a:uFillTx/>
                <a:latin typeface="Arial Black"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15</a:t>
            </a:fld>
            <a:endParaRPr kumimoji="0" lang="fr-FR" sz="1200" b="0" i="0" u="none" strike="noStrike" kern="1200" cap="none" spc="0" normalizeH="0" baseline="0" noProof="0" dirty="0">
              <a:ln>
                <a:noFill/>
              </a:ln>
              <a:solidFill>
                <a:srgbClr val="000000"/>
              </a:solidFill>
              <a:effectLst/>
              <a:uLnTx/>
              <a:uFillTx/>
              <a:latin typeface="Arial Black" pitchFamily="34" charset="0"/>
              <a:ea typeface="+mn-ea"/>
              <a:cs typeface="+mn-cs"/>
            </a:endParaRPr>
          </a:p>
        </p:txBody>
      </p:sp>
      <p:sp>
        <p:nvSpPr>
          <p:cNvPr id="39" name="Freeform 44"/>
          <p:cNvSpPr/>
          <p:nvPr/>
        </p:nvSpPr>
        <p:spPr>
          <a:xfrm>
            <a:off x="381740" y="623365"/>
            <a:ext cx="3373513" cy="939105"/>
          </a:xfrm>
          <a:custGeom>
            <a:avLst/>
            <a:gdLst>
              <a:gd name="connsiteX0" fmla="*/ 0 w 6254806"/>
              <a:gd name="connsiteY0" fmla="*/ 0 h 987552"/>
              <a:gd name="connsiteX1" fmla="*/ 5761030 w 6254806"/>
              <a:gd name="connsiteY1" fmla="*/ 0 h 987552"/>
              <a:gd name="connsiteX2" fmla="*/ 6254806 w 6254806"/>
              <a:gd name="connsiteY2" fmla="*/ 493776 h 987552"/>
              <a:gd name="connsiteX3" fmla="*/ 5761030 w 6254806"/>
              <a:gd name="connsiteY3" fmla="*/ 987552 h 987552"/>
              <a:gd name="connsiteX4" fmla="*/ 0 w 6254806"/>
              <a:gd name="connsiteY4" fmla="*/ 987552 h 9875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54806" h="987552">
                <a:moveTo>
                  <a:pt x="0" y="0"/>
                </a:moveTo>
                <a:lnTo>
                  <a:pt x="5761030" y="0"/>
                </a:lnTo>
                <a:lnTo>
                  <a:pt x="6254806" y="493776"/>
                </a:lnTo>
                <a:lnTo>
                  <a:pt x="5761030" y="987552"/>
                </a:lnTo>
                <a:lnTo>
                  <a:pt x="0" y="987552"/>
                </a:lnTo>
                <a:close/>
              </a:path>
            </a:pathLst>
          </a:cu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lang="fr-FR" sz="2000" b="1" dirty="0">
                <a:solidFill>
                  <a:srgbClr val="FFFFFF"/>
                </a:solidFill>
                <a:latin typeface="Arial"/>
              </a:rPr>
              <a:t>L</a:t>
            </a:r>
            <a:r>
              <a:rPr kumimoji="0" lang="fr-FR" sz="2000" b="1" i="0" u="none" strike="noStrike" kern="1200" cap="none" spc="0" normalizeH="0" baseline="0" noProof="0" dirty="0">
                <a:ln>
                  <a:noFill/>
                </a:ln>
                <a:solidFill>
                  <a:srgbClr val="FFFFFF"/>
                </a:solidFill>
                <a:effectLst/>
                <a:uLnTx/>
                <a:uFillTx/>
                <a:latin typeface="Arial"/>
                <a:ea typeface="+mn-ea"/>
                <a:cs typeface="+mn-cs"/>
              </a:rPr>
              <a:t>e principe du DiffServ</a:t>
            </a:r>
          </a:p>
        </p:txBody>
      </p:sp>
      <p:sp>
        <p:nvSpPr>
          <p:cNvPr id="12" name="Rectangle 11">
            <a:extLst>
              <a:ext uri="{FF2B5EF4-FFF2-40B4-BE49-F238E27FC236}">
                <a16:creationId xmlns:a16="http://schemas.microsoft.com/office/drawing/2014/main" id="{4E2A0F30-7C72-77E0-7281-AC731329E2C2}"/>
              </a:ext>
            </a:extLst>
          </p:cNvPr>
          <p:cNvSpPr/>
          <p:nvPr/>
        </p:nvSpPr>
        <p:spPr bwMode="auto">
          <a:xfrm>
            <a:off x="1020931" y="2086253"/>
            <a:ext cx="2734322" cy="861134"/>
          </a:xfrm>
          <a:prstGeom prst="rect">
            <a:avLst/>
          </a:prstGeom>
          <a:noFill/>
          <a:ln w="38100" cap="flat" cmpd="sng" algn="ctr">
            <a:solidFill>
              <a:schemeClr val="bg2"/>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fr-FR" sz="1800" b="0" i="0" u="none" strike="noStrike" cap="none" normalizeH="0" baseline="0">
              <a:ln>
                <a:noFill/>
              </a:ln>
              <a:solidFill>
                <a:schemeClr val="tx1"/>
              </a:solidFill>
              <a:effectLst/>
              <a:latin typeface="Arial" charset="0"/>
            </a:endParaRPr>
          </a:p>
        </p:txBody>
      </p:sp>
      <p:sp>
        <p:nvSpPr>
          <p:cNvPr id="13" name="Rectangle 12">
            <a:extLst>
              <a:ext uri="{FF2B5EF4-FFF2-40B4-BE49-F238E27FC236}">
                <a16:creationId xmlns:a16="http://schemas.microsoft.com/office/drawing/2014/main" id="{FAAB2017-C20F-A136-637B-AF2842CEB2FB}"/>
              </a:ext>
            </a:extLst>
          </p:cNvPr>
          <p:cNvSpPr/>
          <p:nvPr/>
        </p:nvSpPr>
        <p:spPr bwMode="auto">
          <a:xfrm>
            <a:off x="4910829" y="2086253"/>
            <a:ext cx="2734322" cy="861134"/>
          </a:xfrm>
          <a:prstGeom prst="rect">
            <a:avLst/>
          </a:prstGeom>
          <a:noFill/>
          <a:ln w="38100" cap="flat" cmpd="sng" algn="ctr">
            <a:solidFill>
              <a:schemeClr val="bg2"/>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fr-FR" sz="1800" b="0" i="0" u="none" strike="noStrike" cap="none" normalizeH="0" baseline="0">
              <a:ln>
                <a:noFill/>
              </a:ln>
              <a:solidFill>
                <a:schemeClr val="tx1"/>
              </a:solidFill>
              <a:effectLst/>
              <a:latin typeface="Arial" charset="0"/>
            </a:endParaRPr>
          </a:p>
        </p:txBody>
      </p:sp>
      <p:sp>
        <p:nvSpPr>
          <p:cNvPr id="14" name="Rectangle 13">
            <a:extLst>
              <a:ext uri="{FF2B5EF4-FFF2-40B4-BE49-F238E27FC236}">
                <a16:creationId xmlns:a16="http://schemas.microsoft.com/office/drawing/2014/main" id="{E697AB98-E2A4-0639-3187-CCC98ABA88B6}"/>
              </a:ext>
            </a:extLst>
          </p:cNvPr>
          <p:cNvSpPr/>
          <p:nvPr/>
        </p:nvSpPr>
        <p:spPr bwMode="auto">
          <a:xfrm>
            <a:off x="8800727" y="2077376"/>
            <a:ext cx="2734322" cy="861134"/>
          </a:xfrm>
          <a:prstGeom prst="rect">
            <a:avLst/>
          </a:prstGeom>
          <a:noFill/>
          <a:ln w="38100" cap="flat" cmpd="sng" algn="ctr">
            <a:solidFill>
              <a:schemeClr val="bg2"/>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fr-FR" sz="1800" b="0" i="0" u="none" strike="noStrike" cap="none" normalizeH="0" baseline="0">
              <a:ln>
                <a:noFill/>
              </a:ln>
              <a:solidFill>
                <a:schemeClr val="tx1"/>
              </a:solidFill>
              <a:effectLst/>
              <a:latin typeface="Arial" charset="0"/>
            </a:endParaRPr>
          </a:p>
        </p:txBody>
      </p:sp>
      <p:sp>
        <p:nvSpPr>
          <p:cNvPr id="15" name="TextBox 14">
            <a:extLst>
              <a:ext uri="{FF2B5EF4-FFF2-40B4-BE49-F238E27FC236}">
                <a16:creationId xmlns:a16="http://schemas.microsoft.com/office/drawing/2014/main" id="{0E890697-6FBF-CAA3-5693-775816C36E57}"/>
              </a:ext>
            </a:extLst>
          </p:cNvPr>
          <p:cNvSpPr txBox="1"/>
          <p:nvPr/>
        </p:nvSpPr>
        <p:spPr>
          <a:xfrm>
            <a:off x="1887474" y="2323277"/>
            <a:ext cx="1001236" cy="369332"/>
          </a:xfrm>
          <a:prstGeom prst="rect">
            <a:avLst/>
          </a:prstGeom>
          <a:noFill/>
        </p:spPr>
        <p:txBody>
          <a:bodyPr wrap="none" rtlCol="0">
            <a:spAutoFit/>
          </a:bodyPr>
          <a:lstStyle/>
          <a:p>
            <a:r>
              <a:rPr lang="fr-FR" dirty="0"/>
              <a:t>DiffServ</a:t>
            </a:r>
          </a:p>
        </p:txBody>
      </p:sp>
      <p:sp>
        <p:nvSpPr>
          <p:cNvPr id="16" name="TextBox 15">
            <a:extLst>
              <a:ext uri="{FF2B5EF4-FFF2-40B4-BE49-F238E27FC236}">
                <a16:creationId xmlns:a16="http://schemas.microsoft.com/office/drawing/2014/main" id="{F01CAB1C-0EA8-BBF7-4716-102A026E645E}"/>
              </a:ext>
            </a:extLst>
          </p:cNvPr>
          <p:cNvSpPr txBox="1"/>
          <p:nvPr/>
        </p:nvSpPr>
        <p:spPr>
          <a:xfrm>
            <a:off x="5967648" y="2323277"/>
            <a:ext cx="620683" cy="369332"/>
          </a:xfrm>
          <a:prstGeom prst="rect">
            <a:avLst/>
          </a:prstGeom>
          <a:noFill/>
        </p:spPr>
        <p:txBody>
          <a:bodyPr wrap="none" rtlCol="0">
            <a:spAutoFit/>
          </a:bodyPr>
          <a:lstStyle/>
          <a:p>
            <a:r>
              <a:rPr lang="fr-FR" dirty="0"/>
              <a:t>Flux</a:t>
            </a:r>
          </a:p>
        </p:txBody>
      </p:sp>
      <p:sp>
        <p:nvSpPr>
          <p:cNvPr id="17" name="TextBox 16">
            <a:extLst>
              <a:ext uri="{FF2B5EF4-FFF2-40B4-BE49-F238E27FC236}">
                <a16:creationId xmlns:a16="http://schemas.microsoft.com/office/drawing/2014/main" id="{2D13EE50-BB2C-41A8-C568-6D36CC384E64}"/>
              </a:ext>
            </a:extLst>
          </p:cNvPr>
          <p:cNvSpPr txBox="1"/>
          <p:nvPr/>
        </p:nvSpPr>
        <p:spPr>
          <a:xfrm>
            <a:off x="9165392" y="2323277"/>
            <a:ext cx="2005677" cy="369332"/>
          </a:xfrm>
          <a:prstGeom prst="rect">
            <a:avLst/>
          </a:prstGeom>
          <a:noFill/>
        </p:spPr>
        <p:txBody>
          <a:bodyPr wrap="none" rtlCol="0">
            <a:spAutoFit/>
          </a:bodyPr>
          <a:lstStyle/>
          <a:p>
            <a:pPr algn="ctr"/>
            <a:r>
              <a:rPr lang="fr-FR" dirty="0"/>
              <a:t>Nivaux de service</a:t>
            </a:r>
          </a:p>
        </p:txBody>
      </p:sp>
      <p:sp>
        <p:nvSpPr>
          <p:cNvPr id="18" name="Arrow: Right 17">
            <a:extLst>
              <a:ext uri="{FF2B5EF4-FFF2-40B4-BE49-F238E27FC236}">
                <a16:creationId xmlns:a16="http://schemas.microsoft.com/office/drawing/2014/main" id="{F23D3C49-749F-0591-F6D0-BB721994639C}"/>
              </a:ext>
            </a:extLst>
          </p:cNvPr>
          <p:cNvSpPr/>
          <p:nvPr/>
        </p:nvSpPr>
        <p:spPr bwMode="auto">
          <a:xfrm>
            <a:off x="3755253" y="2323277"/>
            <a:ext cx="1155576" cy="369332"/>
          </a:xfrm>
          <a:prstGeom prst="rightArrow">
            <a:avLst/>
          </a:prstGeom>
          <a:noFill/>
          <a:ln w="9525" cap="flat" cmpd="sng" algn="ctr">
            <a:solidFill>
              <a:schemeClr val="bg2"/>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fr-FR" sz="1800" b="0" i="0" u="none" strike="noStrike" cap="none" normalizeH="0" baseline="0">
              <a:ln>
                <a:noFill/>
              </a:ln>
              <a:solidFill>
                <a:schemeClr val="tx1"/>
              </a:solidFill>
              <a:effectLst/>
              <a:latin typeface="Arial" charset="0"/>
            </a:endParaRPr>
          </a:p>
        </p:txBody>
      </p:sp>
      <p:sp>
        <p:nvSpPr>
          <p:cNvPr id="19" name="Arrow: Right 18">
            <a:extLst>
              <a:ext uri="{FF2B5EF4-FFF2-40B4-BE49-F238E27FC236}">
                <a16:creationId xmlns:a16="http://schemas.microsoft.com/office/drawing/2014/main" id="{965AB613-F4FD-005E-747D-D309C8E56E9F}"/>
              </a:ext>
            </a:extLst>
          </p:cNvPr>
          <p:cNvSpPr/>
          <p:nvPr/>
        </p:nvSpPr>
        <p:spPr bwMode="auto">
          <a:xfrm>
            <a:off x="7645151" y="2332154"/>
            <a:ext cx="1155576" cy="369332"/>
          </a:xfrm>
          <a:prstGeom prst="rightArrow">
            <a:avLst/>
          </a:prstGeom>
          <a:noFill/>
          <a:ln w="9525" cap="flat" cmpd="sng" algn="ctr">
            <a:solidFill>
              <a:schemeClr val="bg2"/>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fr-FR" sz="1800" b="0" i="0" u="none" strike="noStrike" cap="none" normalizeH="0" baseline="0">
              <a:ln>
                <a:noFill/>
              </a:ln>
              <a:solidFill>
                <a:schemeClr val="tx1"/>
              </a:solidFill>
              <a:effectLst/>
              <a:latin typeface="Arial" charset="0"/>
            </a:endParaRPr>
          </a:p>
        </p:txBody>
      </p:sp>
      <p:sp>
        <p:nvSpPr>
          <p:cNvPr id="20" name="TextBox 19">
            <a:extLst>
              <a:ext uri="{FF2B5EF4-FFF2-40B4-BE49-F238E27FC236}">
                <a16:creationId xmlns:a16="http://schemas.microsoft.com/office/drawing/2014/main" id="{E8970450-D7CC-0A2A-7CCD-21918C2C7B18}"/>
              </a:ext>
            </a:extLst>
          </p:cNvPr>
          <p:cNvSpPr txBox="1"/>
          <p:nvPr/>
        </p:nvSpPr>
        <p:spPr>
          <a:xfrm>
            <a:off x="787133" y="3587448"/>
            <a:ext cx="5936240" cy="2796150"/>
          </a:xfrm>
          <a:prstGeom prst="rect">
            <a:avLst/>
          </a:prstGeom>
          <a:noFill/>
        </p:spPr>
        <p:txBody>
          <a:bodyPr wrap="none" rtlCol="0">
            <a:spAutoFit/>
          </a:bodyPr>
          <a:lstStyle/>
          <a:p>
            <a:r>
              <a:rPr lang="fr-FR" sz="1800" dirty="0">
                <a:effectLst/>
                <a:latin typeface="Times New Roman" panose="02020603050405020304" pitchFamily="18" charset="0"/>
                <a:ea typeface="Calibri" panose="020F0502020204030204" pitchFamily="34" charset="0"/>
                <a:cs typeface="Arial" panose="020B0604020202020204" pitchFamily="34" charset="0"/>
              </a:rPr>
              <a:t>Les composants du réseau utilisent la spécification QoS pour :</a:t>
            </a:r>
          </a:p>
          <a:p>
            <a:endParaRPr lang="fr-FR" dirty="0">
              <a:latin typeface="Times New Roman" panose="02020603050405020304" pitchFamily="18" charset="0"/>
              <a:ea typeface="Calibri" panose="020F0502020204030204" pitchFamily="34" charset="0"/>
              <a:cs typeface="Arial" panose="020B0604020202020204" pitchFamily="34" charset="0"/>
            </a:endParaRPr>
          </a:p>
          <a:p>
            <a:pPr marL="285750" marR="0" indent="-285750">
              <a:lnSpc>
                <a:spcPct val="107000"/>
              </a:lnSpc>
              <a:spcBef>
                <a:spcPts val="0"/>
              </a:spcBef>
              <a:spcAft>
                <a:spcPts val="800"/>
              </a:spcAft>
              <a:buFont typeface="Wingdings" panose="05000000000000000000" pitchFamily="2" charset="2"/>
              <a:buChar char="q"/>
            </a:pPr>
            <a:r>
              <a:rPr lang="fr-FR" sz="1800" dirty="0">
                <a:effectLst/>
                <a:latin typeface="Times New Roman" panose="02020603050405020304" pitchFamily="18" charset="0"/>
                <a:ea typeface="Calibri" panose="020F0502020204030204" pitchFamily="34" charset="0"/>
                <a:cs typeface="Arial" panose="020B0604020202020204" pitchFamily="34" charset="0"/>
              </a:rPr>
              <a:t>Classer les différents flux.</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285750" marR="0" indent="-285750">
              <a:lnSpc>
                <a:spcPct val="107000"/>
              </a:lnSpc>
              <a:spcBef>
                <a:spcPts val="0"/>
              </a:spcBef>
              <a:spcAft>
                <a:spcPts val="800"/>
              </a:spcAft>
              <a:buFont typeface="Wingdings" panose="05000000000000000000" pitchFamily="2" charset="2"/>
              <a:buChar char="q"/>
            </a:pPr>
            <a:r>
              <a:rPr lang="fr-FR" sz="1800" dirty="0">
                <a:effectLst/>
                <a:latin typeface="Times New Roman" panose="02020603050405020304" pitchFamily="18" charset="0"/>
                <a:ea typeface="Calibri" panose="020F0502020204030204" pitchFamily="34" charset="0"/>
                <a:cs typeface="Arial" panose="020B0604020202020204" pitchFamily="34" charset="0"/>
              </a:rPr>
              <a:t>Mettre en forme et marquer le trafic</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285750" marR="0" indent="-285750">
              <a:lnSpc>
                <a:spcPct val="107000"/>
              </a:lnSpc>
              <a:spcBef>
                <a:spcPts val="0"/>
              </a:spcBef>
              <a:spcAft>
                <a:spcPts val="800"/>
              </a:spcAft>
              <a:buFont typeface="Wingdings" panose="05000000000000000000" pitchFamily="2" charset="2"/>
              <a:buChar char="q"/>
            </a:pPr>
            <a:r>
              <a:rPr lang="fr-FR" sz="1800" dirty="0">
                <a:effectLst/>
                <a:latin typeface="Times New Roman" panose="02020603050405020304" pitchFamily="18" charset="0"/>
                <a:ea typeface="Calibri" panose="020F0502020204030204" pitchFamily="34" charset="0"/>
                <a:cs typeface="Arial" panose="020B0604020202020204" pitchFamily="34" charset="0"/>
              </a:rPr>
              <a:t>Établir une politique pour gérer le trafic. </a:t>
            </a:r>
          </a:p>
          <a:p>
            <a:pPr marL="285750" marR="0" indent="-285750">
              <a:lnSpc>
                <a:spcPct val="107000"/>
              </a:lnSpc>
              <a:spcBef>
                <a:spcPts val="0"/>
              </a:spcBef>
              <a:spcAft>
                <a:spcPts val="800"/>
              </a:spcAft>
              <a:buFont typeface="Wingdings" panose="05000000000000000000" pitchFamily="2" charset="2"/>
              <a:buChar char="q"/>
            </a:pPr>
            <a:r>
              <a:rPr lang="fr-FR" sz="1800" dirty="0">
                <a:effectLst/>
                <a:latin typeface="Times New Roman" panose="02020603050405020304" pitchFamily="18" charset="0"/>
                <a:ea typeface="Calibri" panose="020F0502020204030204" pitchFamily="34" charset="0"/>
                <a:cs typeface="Arial" panose="020B0604020202020204" pitchFamily="34" charset="0"/>
              </a:rPr>
              <a:t>Effectuer une file d’attente intelligente.</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endParaRPr lang="en-US" sz="1800" dirty="0">
              <a:effectLst/>
              <a:latin typeface="Calibri" panose="020F0502020204030204" pitchFamily="34" charset="0"/>
              <a:ea typeface="Calibri" panose="020F0502020204030204" pitchFamily="34" charset="0"/>
              <a:cs typeface="Arial" panose="020B0604020202020204" pitchFamily="34" charset="0"/>
            </a:endParaRPr>
          </a:p>
          <a:p>
            <a:endParaRPr lang="fr-FR" dirty="0"/>
          </a:p>
        </p:txBody>
      </p:sp>
    </p:spTree>
    <p:extLst>
      <p:ext uri="{BB962C8B-B14F-4D97-AF65-F5344CB8AC3E}">
        <p14:creationId xmlns:p14="http://schemas.microsoft.com/office/powerpoint/2010/main" val="1273512554"/>
      </p:ext>
    </p:extLst>
  </p:cSld>
  <p:clrMapOvr>
    <a:masterClrMapping/>
  </p:clrMapOvr>
  <p:transition spd="med">
    <p:pull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1000"/>
                                        <p:tgtEl>
                                          <p:spTgt spid="13"/>
                                        </p:tgtEl>
                                      </p:cBhvr>
                                    </p:animEffect>
                                    <p:anim calcmode="lin" valueType="num">
                                      <p:cBhvr>
                                        <p:cTn id="13" dur="1000" fill="hold"/>
                                        <p:tgtEl>
                                          <p:spTgt spid="13"/>
                                        </p:tgtEl>
                                        <p:attrNameLst>
                                          <p:attrName>ppt_x</p:attrName>
                                        </p:attrNameLst>
                                      </p:cBhvr>
                                      <p:tavLst>
                                        <p:tav tm="0">
                                          <p:val>
                                            <p:strVal val="#ppt_x"/>
                                          </p:val>
                                        </p:tav>
                                        <p:tav tm="100000">
                                          <p:val>
                                            <p:strVal val="#ppt_x"/>
                                          </p:val>
                                        </p:tav>
                                      </p:tavLst>
                                    </p:anim>
                                    <p:anim calcmode="lin" valueType="num">
                                      <p:cBhvr>
                                        <p:cTn id="14" dur="1000" fill="hold"/>
                                        <p:tgtEl>
                                          <p:spTgt spid="13"/>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1000"/>
                                        <p:tgtEl>
                                          <p:spTgt spid="14"/>
                                        </p:tgtEl>
                                      </p:cBhvr>
                                    </p:animEffect>
                                    <p:anim calcmode="lin" valueType="num">
                                      <p:cBhvr>
                                        <p:cTn id="18" dur="1000" fill="hold"/>
                                        <p:tgtEl>
                                          <p:spTgt spid="14"/>
                                        </p:tgtEl>
                                        <p:attrNameLst>
                                          <p:attrName>ppt_x</p:attrName>
                                        </p:attrNameLst>
                                      </p:cBhvr>
                                      <p:tavLst>
                                        <p:tav tm="0">
                                          <p:val>
                                            <p:strVal val="#ppt_x"/>
                                          </p:val>
                                        </p:tav>
                                        <p:tav tm="100000">
                                          <p:val>
                                            <p:strVal val="#ppt_x"/>
                                          </p:val>
                                        </p:tav>
                                      </p:tavLst>
                                    </p:anim>
                                    <p:anim calcmode="lin" valueType="num">
                                      <p:cBhvr>
                                        <p:cTn id="19" dur="1000" fill="hold"/>
                                        <p:tgtEl>
                                          <p:spTgt spid="14"/>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1000"/>
                                        <p:tgtEl>
                                          <p:spTgt spid="15"/>
                                        </p:tgtEl>
                                      </p:cBhvr>
                                    </p:animEffect>
                                    <p:anim calcmode="lin" valueType="num">
                                      <p:cBhvr>
                                        <p:cTn id="23" dur="1000" fill="hold"/>
                                        <p:tgtEl>
                                          <p:spTgt spid="15"/>
                                        </p:tgtEl>
                                        <p:attrNameLst>
                                          <p:attrName>ppt_x</p:attrName>
                                        </p:attrNameLst>
                                      </p:cBhvr>
                                      <p:tavLst>
                                        <p:tav tm="0">
                                          <p:val>
                                            <p:strVal val="#ppt_x"/>
                                          </p:val>
                                        </p:tav>
                                        <p:tav tm="100000">
                                          <p:val>
                                            <p:strVal val="#ppt_x"/>
                                          </p:val>
                                        </p:tav>
                                      </p:tavLst>
                                    </p:anim>
                                    <p:anim calcmode="lin" valueType="num">
                                      <p:cBhvr>
                                        <p:cTn id="24" dur="1000" fill="hold"/>
                                        <p:tgtEl>
                                          <p:spTgt spid="15"/>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1000"/>
                                        <p:tgtEl>
                                          <p:spTgt spid="16"/>
                                        </p:tgtEl>
                                      </p:cBhvr>
                                    </p:animEffect>
                                    <p:anim calcmode="lin" valueType="num">
                                      <p:cBhvr>
                                        <p:cTn id="28" dur="1000" fill="hold"/>
                                        <p:tgtEl>
                                          <p:spTgt spid="16"/>
                                        </p:tgtEl>
                                        <p:attrNameLst>
                                          <p:attrName>ppt_x</p:attrName>
                                        </p:attrNameLst>
                                      </p:cBhvr>
                                      <p:tavLst>
                                        <p:tav tm="0">
                                          <p:val>
                                            <p:strVal val="#ppt_x"/>
                                          </p:val>
                                        </p:tav>
                                        <p:tav tm="100000">
                                          <p:val>
                                            <p:strVal val="#ppt_x"/>
                                          </p:val>
                                        </p:tav>
                                      </p:tavLst>
                                    </p:anim>
                                    <p:anim calcmode="lin" valueType="num">
                                      <p:cBhvr>
                                        <p:cTn id="29" dur="1000" fill="hold"/>
                                        <p:tgtEl>
                                          <p:spTgt spid="16"/>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fade">
                                      <p:cBhvr>
                                        <p:cTn id="32" dur="1000"/>
                                        <p:tgtEl>
                                          <p:spTgt spid="17"/>
                                        </p:tgtEl>
                                      </p:cBhvr>
                                    </p:animEffect>
                                    <p:anim calcmode="lin" valueType="num">
                                      <p:cBhvr>
                                        <p:cTn id="33" dur="1000" fill="hold"/>
                                        <p:tgtEl>
                                          <p:spTgt spid="17"/>
                                        </p:tgtEl>
                                        <p:attrNameLst>
                                          <p:attrName>ppt_x</p:attrName>
                                        </p:attrNameLst>
                                      </p:cBhvr>
                                      <p:tavLst>
                                        <p:tav tm="0">
                                          <p:val>
                                            <p:strVal val="#ppt_x"/>
                                          </p:val>
                                        </p:tav>
                                        <p:tav tm="100000">
                                          <p:val>
                                            <p:strVal val="#ppt_x"/>
                                          </p:val>
                                        </p:tav>
                                      </p:tavLst>
                                    </p:anim>
                                    <p:anim calcmode="lin" valueType="num">
                                      <p:cBhvr>
                                        <p:cTn id="34" dur="1000" fill="hold"/>
                                        <p:tgtEl>
                                          <p:spTgt spid="17"/>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fade">
                                      <p:cBhvr>
                                        <p:cTn id="37" dur="1000"/>
                                        <p:tgtEl>
                                          <p:spTgt spid="18"/>
                                        </p:tgtEl>
                                      </p:cBhvr>
                                    </p:animEffect>
                                    <p:anim calcmode="lin" valueType="num">
                                      <p:cBhvr>
                                        <p:cTn id="38" dur="1000" fill="hold"/>
                                        <p:tgtEl>
                                          <p:spTgt spid="18"/>
                                        </p:tgtEl>
                                        <p:attrNameLst>
                                          <p:attrName>ppt_x</p:attrName>
                                        </p:attrNameLst>
                                      </p:cBhvr>
                                      <p:tavLst>
                                        <p:tav tm="0">
                                          <p:val>
                                            <p:strVal val="#ppt_x"/>
                                          </p:val>
                                        </p:tav>
                                        <p:tav tm="100000">
                                          <p:val>
                                            <p:strVal val="#ppt_x"/>
                                          </p:val>
                                        </p:tav>
                                      </p:tavLst>
                                    </p:anim>
                                    <p:anim calcmode="lin" valueType="num">
                                      <p:cBhvr>
                                        <p:cTn id="39" dur="1000" fill="hold"/>
                                        <p:tgtEl>
                                          <p:spTgt spid="18"/>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fade">
                                      <p:cBhvr>
                                        <p:cTn id="42" dur="1000"/>
                                        <p:tgtEl>
                                          <p:spTgt spid="19"/>
                                        </p:tgtEl>
                                      </p:cBhvr>
                                    </p:animEffect>
                                    <p:anim calcmode="lin" valueType="num">
                                      <p:cBhvr>
                                        <p:cTn id="43" dur="1000" fill="hold"/>
                                        <p:tgtEl>
                                          <p:spTgt spid="19"/>
                                        </p:tgtEl>
                                        <p:attrNameLst>
                                          <p:attrName>ppt_x</p:attrName>
                                        </p:attrNameLst>
                                      </p:cBhvr>
                                      <p:tavLst>
                                        <p:tav tm="0">
                                          <p:val>
                                            <p:strVal val="#ppt_x"/>
                                          </p:val>
                                        </p:tav>
                                        <p:tav tm="100000">
                                          <p:val>
                                            <p:strVal val="#ppt_x"/>
                                          </p:val>
                                        </p:tav>
                                      </p:tavLst>
                                    </p:anim>
                                    <p:anim calcmode="lin" valueType="num">
                                      <p:cBhvr>
                                        <p:cTn id="44"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8" fill="hold" nodeType="clickEffect">
                                  <p:stCondLst>
                                    <p:cond delay="0"/>
                                  </p:stCondLst>
                                  <p:childTnLst>
                                    <p:set>
                                      <p:cBhvr>
                                        <p:cTn id="48" dur="1" fill="hold">
                                          <p:stCondLst>
                                            <p:cond delay="0"/>
                                          </p:stCondLst>
                                        </p:cTn>
                                        <p:tgtEl>
                                          <p:spTgt spid="20">
                                            <p:txEl>
                                              <p:pRg st="0" end="0"/>
                                            </p:txEl>
                                          </p:spTgt>
                                        </p:tgtEl>
                                        <p:attrNameLst>
                                          <p:attrName>style.visibility</p:attrName>
                                        </p:attrNameLst>
                                      </p:cBhvr>
                                      <p:to>
                                        <p:strVal val="visible"/>
                                      </p:to>
                                    </p:set>
                                    <p:anim calcmode="lin" valueType="num">
                                      <p:cBhvr additive="base">
                                        <p:cTn id="49" dur="500" fill="hold"/>
                                        <p:tgtEl>
                                          <p:spTgt spid="20">
                                            <p:txEl>
                                              <p:pRg st="0" end="0"/>
                                            </p:txEl>
                                          </p:spTgt>
                                        </p:tgtEl>
                                        <p:attrNameLst>
                                          <p:attrName>ppt_x</p:attrName>
                                        </p:attrNameLst>
                                      </p:cBhvr>
                                      <p:tavLst>
                                        <p:tav tm="0">
                                          <p:val>
                                            <p:strVal val="0-#ppt_w/2"/>
                                          </p:val>
                                        </p:tav>
                                        <p:tav tm="100000">
                                          <p:val>
                                            <p:strVal val="#ppt_x"/>
                                          </p:val>
                                        </p:tav>
                                      </p:tavLst>
                                    </p:anim>
                                    <p:anim calcmode="lin" valueType="num">
                                      <p:cBhvr additive="base">
                                        <p:cTn id="50" dur="500" fill="hold"/>
                                        <p:tgtEl>
                                          <p:spTgt spid="20">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42" presetClass="entr" presetSubtype="0" fill="hold" nodeType="clickEffect">
                                  <p:stCondLst>
                                    <p:cond delay="0"/>
                                  </p:stCondLst>
                                  <p:childTnLst>
                                    <p:set>
                                      <p:cBhvr>
                                        <p:cTn id="54" dur="1" fill="hold">
                                          <p:stCondLst>
                                            <p:cond delay="0"/>
                                          </p:stCondLst>
                                        </p:cTn>
                                        <p:tgtEl>
                                          <p:spTgt spid="20">
                                            <p:txEl>
                                              <p:pRg st="2" end="2"/>
                                            </p:txEl>
                                          </p:spTgt>
                                        </p:tgtEl>
                                        <p:attrNameLst>
                                          <p:attrName>style.visibility</p:attrName>
                                        </p:attrNameLst>
                                      </p:cBhvr>
                                      <p:to>
                                        <p:strVal val="visible"/>
                                      </p:to>
                                    </p:set>
                                    <p:animEffect transition="in" filter="fade">
                                      <p:cBhvr>
                                        <p:cTn id="55" dur="1000"/>
                                        <p:tgtEl>
                                          <p:spTgt spid="20">
                                            <p:txEl>
                                              <p:pRg st="2" end="2"/>
                                            </p:txEl>
                                          </p:spTgt>
                                        </p:tgtEl>
                                      </p:cBhvr>
                                    </p:animEffect>
                                    <p:anim calcmode="lin" valueType="num">
                                      <p:cBhvr>
                                        <p:cTn id="56" dur="1000" fill="hold"/>
                                        <p:tgtEl>
                                          <p:spTgt spid="20">
                                            <p:txEl>
                                              <p:pRg st="2" end="2"/>
                                            </p:txEl>
                                          </p:spTgt>
                                        </p:tgtEl>
                                        <p:attrNameLst>
                                          <p:attrName>ppt_x</p:attrName>
                                        </p:attrNameLst>
                                      </p:cBhvr>
                                      <p:tavLst>
                                        <p:tav tm="0">
                                          <p:val>
                                            <p:strVal val="#ppt_x"/>
                                          </p:val>
                                        </p:tav>
                                        <p:tav tm="100000">
                                          <p:val>
                                            <p:strVal val="#ppt_x"/>
                                          </p:val>
                                        </p:tav>
                                      </p:tavLst>
                                    </p:anim>
                                    <p:anim calcmode="lin" valueType="num">
                                      <p:cBhvr>
                                        <p:cTn id="57" dur="1000" fill="hold"/>
                                        <p:tgtEl>
                                          <p:spTgt spid="20">
                                            <p:txEl>
                                              <p:pRg st="2" end="2"/>
                                            </p:txEl>
                                          </p:spTgt>
                                        </p:tgtEl>
                                        <p:attrNameLst>
                                          <p:attrName>ppt_y</p:attrName>
                                        </p:attrNameLst>
                                      </p:cBhvr>
                                      <p:tavLst>
                                        <p:tav tm="0">
                                          <p:val>
                                            <p:strVal val="#ppt_y+.1"/>
                                          </p:val>
                                        </p:tav>
                                        <p:tav tm="100000">
                                          <p:val>
                                            <p:strVal val="#ppt_y"/>
                                          </p:val>
                                        </p:tav>
                                      </p:tavLst>
                                    </p:anim>
                                  </p:childTnLst>
                                </p:cTn>
                              </p:par>
                              <p:par>
                                <p:cTn id="58" presetID="42" presetClass="entr" presetSubtype="0" fill="hold" nodeType="withEffect">
                                  <p:stCondLst>
                                    <p:cond delay="0"/>
                                  </p:stCondLst>
                                  <p:childTnLst>
                                    <p:set>
                                      <p:cBhvr>
                                        <p:cTn id="59" dur="1" fill="hold">
                                          <p:stCondLst>
                                            <p:cond delay="0"/>
                                          </p:stCondLst>
                                        </p:cTn>
                                        <p:tgtEl>
                                          <p:spTgt spid="20">
                                            <p:txEl>
                                              <p:pRg st="3" end="3"/>
                                            </p:txEl>
                                          </p:spTgt>
                                        </p:tgtEl>
                                        <p:attrNameLst>
                                          <p:attrName>style.visibility</p:attrName>
                                        </p:attrNameLst>
                                      </p:cBhvr>
                                      <p:to>
                                        <p:strVal val="visible"/>
                                      </p:to>
                                    </p:set>
                                    <p:animEffect transition="in" filter="fade">
                                      <p:cBhvr>
                                        <p:cTn id="60" dur="1000"/>
                                        <p:tgtEl>
                                          <p:spTgt spid="20">
                                            <p:txEl>
                                              <p:pRg st="3" end="3"/>
                                            </p:txEl>
                                          </p:spTgt>
                                        </p:tgtEl>
                                      </p:cBhvr>
                                    </p:animEffect>
                                    <p:anim calcmode="lin" valueType="num">
                                      <p:cBhvr>
                                        <p:cTn id="61" dur="1000" fill="hold"/>
                                        <p:tgtEl>
                                          <p:spTgt spid="20">
                                            <p:txEl>
                                              <p:pRg st="3" end="3"/>
                                            </p:txEl>
                                          </p:spTgt>
                                        </p:tgtEl>
                                        <p:attrNameLst>
                                          <p:attrName>ppt_x</p:attrName>
                                        </p:attrNameLst>
                                      </p:cBhvr>
                                      <p:tavLst>
                                        <p:tav tm="0">
                                          <p:val>
                                            <p:strVal val="#ppt_x"/>
                                          </p:val>
                                        </p:tav>
                                        <p:tav tm="100000">
                                          <p:val>
                                            <p:strVal val="#ppt_x"/>
                                          </p:val>
                                        </p:tav>
                                      </p:tavLst>
                                    </p:anim>
                                    <p:anim calcmode="lin" valueType="num">
                                      <p:cBhvr>
                                        <p:cTn id="62" dur="1000" fill="hold"/>
                                        <p:tgtEl>
                                          <p:spTgt spid="20">
                                            <p:txEl>
                                              <p:pRg st="3" end="3"/>
                                            </p:txEl>
                                          </p:spTgt>
                                        </p:tgtEl>
                                        <p:attrNameLst>
                                          <p:attrName>ppt_y</p:attrName>
                                        </p:attrNameLst>
                                      </p:cBhvr>
                                      <p:tavLst>
                                        <p:tav tm="0">
                                          <p:val>
                                            <p:strVal val="#ppt_y+.1"/>
                                          </p:val>
                                        </p:tav>
                                        <p:tav tm="100000">
                                          <p:val>
                                            <p:strVal val="#ppt_y"/>
                                          </p:val>
                                        </p:tav>
                                      </p:tavLst>
                                    </p:anim>
                                  </p:childTnLst>
                                </p:cTn>
                              </p:par>
                              <p:par>
                                <p:cTn id="63" presetID="42" presetClass="entr" presetSubtype="0" fill="hold" nodeType="withEffect">
                                  <p:stCondLst>
                                    <p:cond delay="0"/>
                                  </p:stCondLst>
                                  <p:childTnLst>
                                    <p:set>
                                      <p:cBhvr>
                                        <p:cTn id="64" dur="1" fill="hold">
                                          <p:stCondLst>
                                            <p:cond delay="0"/>
                                          </p:stCondLst>
                                        </p:cTn>
                                        <p:tgtEl>
                                          <p:spTgt spid="20">
                                            <p:txEl>
                                              <p:pRg st="4" end="4"/>
                                            </p:txEl>
                                          </p:spTgt>
                                        </p:tgtEl>
                                        <p:attrNameLst>
                                          <p:attrName>style.visibility</p:attrName>
                                        </p:attrNameLst>
                                      </p:cBhvr>
                                      <p:to>
                                        <p:strVal val="visible"/>
                                      </p:to>
                                    </p:set>
                                    <p:animEffect transition="in" filter="fade">
                                      <p:cBhvr>
                                        <p:cTn id="65" dur="1000"/>
                                        <p:tgtEl>
                                          <p:spTgt spid="20">
                                            <p:txEl>
                                              <p:pRg st="4" end="4"/>
                                            </p:txEl>
                                          </p:spTgt>
                                        </p:tgtEl>
                                      </p:cBhvr>
                                    </p:animEffect>
                                    <p:anim calcmode="lin" valueType="num">
                                      <p:cBhvr>
                                        <p:cTn id="66" dur="1000" fill="hold"/>
                                        <p:tgtEl>
                                          <p:spTgt spid="20">
                                            <p:txEl>
                                              <p:pRg st="4" end="4"/>
                                            </p:txEl>
                                          </p:spTgt>
                                        </p:tgtEl>
                                        <p:attrNameLst>
                                          <p:attrName>ppt_x</p:attrName>
                                        </p:attrNameLst>
                                      </p:cBhvr>
                                      <p:tavLst>
                                        <p:tav tm="0">
                                          <p:val>
                                            <p:strVal val="#ppt_x"/>
                                          </p:val>
                                        </p:tav>
                                        <p:tav tm="100000">
                                          <p:val>
                                            <p:strVal val="#ppt_x"/>
                                          </p:val>
                                        </p:tav>
                                      </p:tavLst>
                                    </p:anim>
                                    <p:anim calcmode="lin" valueType="num">
                                      <p:cBhvr>
                                        <p:cTn id="67" dur="1000" fill="hold"/>
                                        <p:tgtEl>
                                          <p:spTgt spid="20">
                                            <p:txEl>
                                              <p:pRg st="4" end="4"/>
                                            </p:txEl>
                                          </p:spTgt>
                                        </p:tgtEl>
                                        <p:attrNameLst>
                                          <p:attrName>ppt_y</p:attrName>
                                        </p:attrNameLst>
                                      </p:cBhvr>
                                      <p:tavLst>
                                        <p:tav tm="0">
                                          <p:val>
                                            <p:strVal val="#ppt_y+.1"/>
                                          </p:val>
                                        </p:tav>
                                        <p:tav tm="100000">
                                          <p:val>
                                            <p:strVal val="#ppt_y"/>
                                          </p:val>
                                        </p:tav>
                                      </p:tavLst>
                                    </p:anim>
                                  </p:childTnLst>
                                </p:cTn>
                              </p:par>
                              <p:par>
                                <p:cTn id="68" presetID="42" presetClass="entr" presetSubtype="0" fill="hold" nodeType="withEffect">
                                  <p:stCondLst>
                                    <p:cond delay="0"/>
                                  </p:stCondLst>
                                  <p:childTnLst>
                                    <p:set>
                                      <p:cBhvr>
                                        <p:cTn id="69" dur="1" fill="hold">
                                          <p:stCondLst>
                                            <p:cond delay="0"/>
                                          </p:stCondLst>
                                        </p:cTn>
                                        <p:tgtEl>
                                          <p:spTgt spid="20">
                                            <p:txEl>
                                              <p:pRg st="5" end="5"/>
                                            </p:txEl>
                                          </p:spTgt>
                                        </p:tgtEl>
                                        <p:attrNameLst>
                                          <p:attrName>style.visibility</p:attrName>
                                        </p:attrNameLst>
                                      </p:cBhvr>
                                      <p:to>
                                        <p:strVal val="visible"/>
                                      </p:to>
                                    </p:set>
                                    <p:animEffect transition="in" filter="fade">
                                      <p:cBhvr>
                                        <p:cTn id="70" dur="1000"/>
                                        <p:tgtEl>
                                          <p:spTgt spid="20">
                                            <p:txEl>
                                              <p:pRg st="5" end="5"/>
                                            </p:txEl>
                                          </p:spTgt>
                                        </p:tgtEl>
                                      </p:cBhvr>
                                    </p:animEffect>
                                    <p:anim calcmode="lin" valueType="num">
                                      <p:cBhvr>
                                        <p:cTn id="71" dur="1000" fill="hold"/>
                                        <p:tgtEl>
                                          <p:spTgt spid="20">
                                            <p:txEl>
                                              <p:pRg st="5" end="5"/>
                                            </p:txEl>
                                          </p:spTgt>
                                        </p:tgtEl>
                                        <p:attrNameLst>
                                          <p:attrName>ppt_x</p:attrName>
                                        </p:attrNameLst>
                                      </p:cBhvr>
                                      <p:tavLst>
                                        <p:tav tm="0">
                                          <p:val>
                                            <p:strVal val="#ppt_x"/>
                                          </p:val>
                                        </p:tav>
                                        <p:tav tm="100000">
                                          <p:val>
                                            <p:strVal val="#ppt_x"/>
                                          </p:val>
                                        </p:tav>
                                      </p:tavLst>
                                    </p:anim>
                                    <p:anim calcmode="lin" valueType="num">
                                      <p:cBhvr>
                                        <p:cTn id="72" dur="1000" fill="hold"/>
                                        <p:tgtEl>
                                          <p:spTgt spid="20">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p:bldP spid="16" grpId="0"/>
      <p:bldP spid="17" grpId="0"/>
      <p:bldP spid="18" grpId="0" animBg="1"/>
      <p:bldP spid="19"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CE2552C-B124-47D8-ADBF-B5C924035382}" type="slidenum">
              <a:rPr kumimoji="0" lang="fr-FR" sz="1200" b="0" i="0" u="none" strike="noStrike" kern="1200" cap="none" spc="0" normalizeH="0" baseline="0" noProof="0">
                <a:ln>
                  <a:noFill/>
                </a:ln>
                <a:solidFill>
                  <a:srgbClr val="000000"/>
                </a:solidFill>
                <a:effectLst/>
                <a:uLnTx/>
                <a:uFillTx/>
                <a:latin typeface="Arial Black"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16</a:t>
            </a:fld>
            <a:endParaRPr kumimoji="0" lang="fr-FR" sz="1200" b="0" i="0" u="none" strike="noStrike" kern="1200" cap="none" spc="0" normalizeH="0" baseline="0" noProof="0" dirty="0">
              <a:ln>
                <a:noFill/>
              </a:ln>
              <a:solidFill>
                <a:srgbClr val="000000"/>
              </a:solidFill>
              <a:effectLst/>
              <a:uLnTx/>
              <a:uFillTx/>
              <a:latin typeface="Arial Black" pitchFamily="34" charset="0"/>
              <a:ea typeface="+mn-ea"/>
              <a:cs typeface="+mn-cs"/>
            </a:endParaRPr>
          </a:p>
        </p:txBody>
      </p:sp>
      <p:sp>
        <p:nvSpPr>
          <p:cNvPr id="39" name="Freeform 44"/>
          <p:cNvSpPr/>
          <p:nvPr/>
        </p:nvSpPr>
        <p:spPr>
          <a:xfrm>
            <a:off x="381740" y="623365"/>
            <a:ext cx="3373513" cy="939105"/>
          </a:xfrm>
          <a:custGeom>
            <a:avLst/>
            <a:gdLst>
              <a:gd name="connsiteX0" fmla="*/ 0 w 6254806"/>
              <a:gd name="connsiteY0" fmla="*/ 0 h 987552"/>
              <a:gd name="connsiteX1" fmla="*/ 5761030 w 6254806"/>
              <a:gd name="connsiteY1" fmla="*/ 0 h 987552"/>
              <a:gd name="connsiteX2" fmla="*/ 6254806 w 6254806"/>
              <a:gd name="connsiteY2" fmla="*/ 493776 h 987552"/>
              <a:gd name="connsiteX3" fmla="*/ 5761030 w 6254806"/>
              <a:gd name="connsiteY3" fmla="*/ 987552 h 987552"/>
              <a:gd name="connsiteX4" fmla="*/ 0 w 6254806"/>
              <a:gd name="connsiteY4" fmla="*/ 987552 h 9875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54806" h="987552">
                <a:moveTo>
                  <a:pt x="0" y="0"/>
                </a:moveTo>
                <a:lnTo>
                  <a:pt x="5761030" y="0"/>
                </a:lnTo>
                <a:lnTo>
                  <a:pt x="6254806" y="493776"/>
                </a:lnTo>
                <a:lnTo>
                  <a:pt x="5761030" y="987552"/>
                </a:lnTo>
                <a:lnTo>
                  <a:pt x="0" y="987552"/>
                </a:lnTo>
                <a:close/>
              </a:path>
            </a:pathLst>
          </a:cu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lang="fr-FR" sz="2000" b="1" dirty="0">
                <a:solidFill>
                  <a:srgbClr val="FFFFFF"/>
                </a:solidFill>
                <a:latin typeface="Arial"/>
              </a:rPr>
              <a:t>L</a:t>
            </a:r>
            <a:r>
              <a:rPr kumimoji="0" lang="fr-FR" sz="2000" b="1" i="0" u="none" strike="noStrike" kern="1200" cap="none" spc="0" normalizeH="0" baseline="0" noProof="0" dirty="0">
                <a:ln>
                  <a:noFill/>
                </a:ln>
                <a:solidFill>
                  <a:srgbClr val="FFFFFF"/>
                </a:solidFill>
                <a:effectLst/>
                <a:uLnTx/>
                <a:uFillTx/>
                <a:latin typeface="Arial"/>
                <a:ea typeface="+mn-ea"/>
                <a:cs typeface="+mn-cs"/>
              </a:rPr>
              <a:t>e principe du DiffServ</a:t>
            </a:r>
          </a:p>
        </p:txBody>
      </p:sp>
      <p:pic>
        <p:nvPicPr>
          <p:cNvPr id="5" name="Image 4">
            <a:extLst>
              <a:ext uri="{FF2B5EF4-FFF2-40B4-BE49-F238E27FC236}">
                <a16:creationId xmlns:a16="http://schemas.microsoft.com/office/drawing/2014/main" id="{770A3261-D7C6-E4CB-B821-54CEFB9B940B}"/>
              </a:ext>
            </a:extLst>
          </p:cNvPr>
          <p:cNvPicPr>
            <a:picLocks noChangeAspect="1"/>
          </p:cNvPicPr>
          <p:nvPr/>
        </p:nvPicPr>
        <p:blipFill>
          <a:blip r:embed="rId3"/>
          <a:stretch>
            <a:fillRect/>
          </a:stretch>
        </p:blipFill>
        <p:spPr>
          <a:xfrm>
            <a:off x="8387485" y="1092917"/>
            <a:ext cx="3448050" cy="5029200"/>
          </a:xfrm>
          <a:prstGeom prst="rect">
            <a:avLst/>
          </a:prstGeom>
        </p:spPr>
      </p:pic>
      <p:pic>
        <p:nvPicPr>
          <p:cNvPr id="9" name="Image 8">
            <a:extLst>
              <a:ext uri="{FF2B5EF4-FFF2-40B4-BE49-F238E27FC236}">
                <a16:creationId xmlns:a16="http://schemas.microsoft.com/office/drawing/2014/main" id="{FFEC307B-1584-DE56-2FAF-BD61A5ABA1EE}"/>
              </a:ext>
            </a:extLst>
          </p:cNvPr>
          <p:cNvPicPr>
            <a:picLocks noChangeAspect="1"/>
          </p:cNvPicPr>
          <p:nvPr/>
        </p:nvPicPr>
        <p:blipFill rotWithShape="1">
          <a:blip r:embed="rId4"/>
          <a:srcRect b="3819"/>
          <a:stretch/>
        </p:blipFill>
        <p:spPr>
          <a:xfrm>
            <a:off x="8878" y="2770480"/>
            <a:ext cx="8305800" cy="3875196"/>
          </a:xfrm>
          <a:prstGeom prst="rect">
            <a:avLst/>
          </a:prstGeom>
        </p:spPr>
      </p:pic>
      <p:pic>
        <p:nvPicPr>
          <p:cNvPr id="6" name="Image 5">
            <a:extLst>
              <a:ext uri="{FF2B5EF4-FFF2-40B4-BE49-F238E27FC236}">
                <a16:creationId xmlns:a16="http://schemas.microsoft.com/office/drawing/2014/main" id="{6F152C03-0F1E-9E56-259F-D71D08A6D389}"/>
              </a:ext>
            </a:extLst>
          </p:cNvPr>
          <p:cNvPicPr>
            <a:picLocks noChangeAspect="1"/>
          </p:cNvPicPr>
          <p:nvPr/>
        </p:nvPicPr>
        <p:blipFill rotWithShape="1">
          <a:blip r:embed="rId5"/>
          <a:srcRect b="23481"/>
          <a:stretch/>
        </p:blipFill>
        <p:spPr>
          <a:xfrm>
            <a:off x="467556" y="1782146"/>
            <a:ext cx="6048375" cy="1180730"/>
          </a:xfrm>
          <a:prstGeom prst="rect">
            <a:avLst/>
          </a:prstGeom>
        </p:spPr>
      </p:pic>
      <p:sp>
        <p:nvSpPr>
          <p:cNvPr id="7" name="Ellipse 6">
            <a:extLst>
              <a:ext uri="{FF2B5EF4-FFF2-40B4-BE49-F238E27FC236}">
                <a16:creationId xmlns:a16="http://schemas.microsoft.com/office/drawing/2014/main" id="{43300C8E-65F7-D4AD-6F4F-B8360E3AE7D6}"/>
              </a:ext>
            </a:extLst>
          </p:cNvPr>
          <p:cNvSpPr/>
          <p:nvPr/>
        </p:nvSpPr>
        <p:spPr bwMode="auto">
          <a:xfrm>
            <a:off x="1633491" y="2032986"/>
            <a:ext cx="736847" cy="852257"/>
          </a:xfrm>
          <a:prstGeom prst="ellipse">
            <a:avLst/>
          </a:prstGeom>
          <a:noFill/>
          <a:ln w="1905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fr-FR" sz="1800" b="0" i="0" u="none" strike="noStrike" cap="none" normalizeH="0" baseline="0" dirty="0">
              <a:ln>
                <a:noFill/>
              </a:ln>
              <a:solidFill>
                <a:schemeClr val="tx1"/>
              </a:solidFill>
              <a:effectLst/>
              <a:latin typeface="Arial" charset="0"/>
            </a:endParaRPr>
          </a:p>
        </p:txBody>
      </p:sp>
      <p:cxnSp>
        <p:nvCxnSpPr>
          <p:cNvPr id="10" name="Connecteur droit avec flèche 9">
            <a:extLst>
              <a:ext uri="{FF2B5EF4-FFF2-40B4-BE49-F238E27FC236}">
                <a16:creationId xmlns:a16="http://schemas.microsoft.com/office/drawing/2014/main" id="{CDFDAFD1-6C45-E654-59E7-85ED1CD9F36B}"/>
              </a:ext>
            </a:extLst>
          </p:cNvPr>
          <p:cNvCxnSpPr/>
          <p:nvPr/>
        </p:nvCxnSpPr>
        <p:spPr bwMode="auto">
          <a:xfrm>
            <a:off x="2370338" y="2761602"/>
            <a:ext cx="559293" cy="416604"/>
          </a:xfrm>
          <a:prstGeom prst="straightConnector1">
            <a:avLst/>
          </a:prstGeom>
          <a:solidFill>
            <a:schemeClr val="accent1"/>
          </a:solidFill>
          <a:ln w="9525" cap="flat" cmpd="sng" algn="ctr">
            <a:solidFill>
              <a:srgbClr val="FF0000"/>
            </a:solidFill>
            <a:prstDash val="solid"/>
            <a:round/>
            <a:headEnd type="none" w="med" len="med"/>
            <a:tailEnd type="triangle"/>
          </a:ln>
          <a:effectLst/>
        </p:spPr>
      </p:cxnSp>
      <p:sp>
        <p:nvSpPr>
          <p:cNvPr id="2" name="TextBox 1">
            <a:extLst>
              <a:ext uri="{FF2B5EF4-FFF2-40B4-BE49-F238E27FC236}">
                <a16:creationId xmlns:a16="http://schemas.microsoft.com/office/drawing/2014/main" id="{EDBAE227-9D96-457B-4FB1-6FE96E7CB1B0}"/>
              </a:ext>
            </a:extLst>
          </p:cNvPr>
          <p:cNvSpPr txBox="1"/>
          <p:nvPr/>
        </p:nvSpPr>
        <p:spPr>
          <a:xfrm>
            <a:off x="8418713" y="1782146"/>
            <a:ext cx="3448051" cy="4554773"/>
          </a:xfrm>
          <a:prstGeom prst="rect">
            <a:avLst/>
          </a:prstGeom>
          <a:noFill/>
        </p:spPr>
        <p:txBody>
          <a:bodyPr wrap="square" rtlCol="0">
            <a:spAutoFit/>
          </a:bodyPr>
          <a:lstStyle/>
          <a:p>
            <a:pPr marL="285750" marR="0" indent="-285750">
              <a:lnSpc>
                <a:spcPct val="107000"/>
              </a:lnSpc>
              <a:spcBef>
                <a:spcPts val="0"/>
              </a:spcBef>
              <a:spcAft>
                <a:spcPts val="800"/>
              </a:spcAft>
              <a:buFont typeface="Wingdings" panose="05000000000000000000" pitchFamily="2" charset="2"/>
              <a:buChar char="q"/>
            </a:pPr>
            <a:r>
              <a:rPr lang="fr-FR" sz="2000" dirty="0">
                <a:effectLst/>
                <a:ea typeface="Calibri" panose="020F0502020204030204" pitchFamily="34" charset="0"/>
                <a:cs typeface="Arial" panose="020B0604020202020204" pitchFamily="34" charset="0"/>
              </a:rPr>
              <a:t>6 bits sont réservés pour DSCP</a:t>
            </a:r>
            <a:endParaRPr lang="en-US" sz="2000" dirty="0">
              <a:effectLst/>
              <a:ea typeface="Calibri" panose="020F0502020204030204" pitchFamily="34" charset="0"/>
              <a:cs typeface="Arial" panose="020B0604020202020204" pitchFamily="34" charset="0"/>
            </a:endParaRPr>
          </a:p>
          <a:p>
            <a:pPr marL="285750" marR="0" indent="-285750">
              <a:lnSpc>
                <a:spcPct val="107000"/>
              </a:lnSpc>
              <a:spcBef>
                <a:spcPts val="0"/>
              </a:spcBef>
              <a:spcAft>
                <a:spcPts val="800"/>
              </a:spcAft>
              <a:buFont typeface="Wingdings" panose="05000000000000000000" pitchFamily="2" charset="2"/>
              <a:buChar char="q"/>
            </a:pPr>
            <a:r>
              <a:rPr lang="fr-FR" sz="2000" dirty="0">
                <a:effectLst/>
                <a:ea typeface="Calibri" panose="020F0502020204030204" pitchFamily="34" charset="0"/>
                <a:cs typeface="Arial" panose="020B0604020202020204" pitchFamily="34" charset="0"/>
              </a:rPr>
              <a:t>Les 2 autres restent non utilisés et seulement réservés pour les notifications de congestion explicites (ECN) </a:t>
            </a:r>
            <a:endParaRPr lang="en-US" sz="2000" dirty="0">
              <a:effectLst/>
              <a:ea typeface="Calibri" panose="020F0502020204030204" pitchFamily="34" charset="0"/>
              <a:cs typeface="Arial" panose="020B0604020202020204" pitchFamily="34" charset="0"/>
            </a:endParaRPr>
          </a:p>
          <a:p>
            <a:pPr marL="285750" marR="0" indent="-285750">
              <a:lnSpc>
                <a:spcPct val="107000"/>
              </a:lnSpc>
              <a:spcBef>
                <a:spcPts val="0"/>
              </a:spcBef>
              <a:spcAft>
                <a:spcPts val="800"/>
              </a:spcAft>
              <a:buFont typeface="Wingdings" panose="05000000000000000000" pitchFamily="2" charset="2"/>
              <a:buChar char="q"/>
            </a:pPr>
            <a:r>
              <a:rPr lang="fr-FR" sz="2000" dirty="0">
                <a:effectLst/>
                <a:ea typeface="Calibri" panose="020F0502020204030204" pitchFamily="34" charset="0"/>
                <a:cs typeface="Arial" panose="020B0604020202020204" pitchFamily="34" charset="0"/>
              </a:rPr>
              <a:t>Les 6 bits DSCP vont former 64 combinaisons possibles dont seulement une partie a été normalise.</a:t>
            </a:r>
            <a:endParaRPr lang="en-US" sz="2000" dirty="0">
              <a:effectLst/>
              <a:ea typeface="Calibri" panose="020F0502020204030204" pitchFamily="34" charset="0"/>
              <a:cs typeface="Arial" panose="020B0604020202020204" pitchFamily="34" charset="0"/>
            </a:endParaRPr>
          </a:p>
        </p:txBody>
      </p:sp>
      <p:sp>
        <p:nvSpPr>
          <p:cNvPr id="8" name="Oval 7">
            <a:extLst>
              <a:ext uri="{FF2B5EF4-FFF2-40B4-BE49-F238E27FC236}">
                <a16:creationId xmlns:a16="http://schemas.microsoft.com/office/drawing/2014/main" id="{24D72177-D125-6C74-155A-F121F88144C2}"/>
              </a:ext>
            </a:extLst>
          </p:cNvPr>
          <p:cNvSpPr/>
          <p:nvPr/>
        </p:nvSpPr>
        <p:spPr bwMode="auto">
          <a:xfrm>
            <a:off x="5779448" y="4631817"/>
            <a:ext cx="2194560" cy="813816"/>
          </a:xfrm>
          <a:prstGeom prst="ellipse">
            <a:avLst/>
          </a:prstGeom>
          <a:noFill/>
          <a:ln w="1905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fr-FR" sz="1800" b="0" i="0" u="none" strike="noStrike" cap="none" normalizeH="0" baseline="0">
              <a:ln>
                <a:noFill/>
              </a:ln>
              <a:solidFill>
                <a:schemeClr val="tx1"/>
              </a:solidFill>
              <a:effectLst/>
              <a:latin typeface="Arial" charset="0"/>
            </a:endParaRPr>
          </a:p>
        </p:txBody>
      </p:sp>
      <p:sp>
        <p:nvSpPr>
          <p:cNvPr id="11" name="Oval 10">
            <a:extLst>
              <a:ext uri="{FF2B5EF4-FFF2-40B4-BE49-F238E27FC236}">
                <a16:creationId xmlns:a16="http://schemas.microsoft.com/office/drawing/2014/main" id="{03C95C67-FF24-CD78-B97A-12ED8BD53B1C}"/>
              </a:ext>
            </a:extLst>
          </p:cNvPr>
          <p:cNvSpPr/>
          <p:nvPr/>
        </p:nvSpPr>
        <p:spPr bwMode="auto">
          <a:xfrm>
            <a:off x="5747224" y="3089385"/>
            <a:ext cx="2194560" cy="813816"/>
          </a:xfrm>
          <a:prstGeom prst="ellipse">
            <a:avLst/>
          </a:prstGeom>
          <a:noFill/>
          <a:ln w="1905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fr-FR" sz="1800" b="0" i="0" u="none" strike="noStrike" cap="none" normalizeH="0" baseline="0">
              <a:ln>
                <a:noFill/>
              </a:ln>
              <a:solidFill>
                <a:schemeClr val="tx1"/>
              </a:solidFill>
              <a:effectLst/>
              <a:latin typeface="Arial" charset="0"/>
            </a:endParaRPr>
          </a:p>
        </p:txBody>
      </p:sp>
      <p:sp>
        <p:nvSpPr>
          <p:cNvPr id="3" name="Oval 2">
            <a:extLst>
              <a:ext uri="{FF2B5EF4-FFF2-40B4-BE49-F238E27FC236}">
                <a16:creationId xmlns:a16="http://schemas.microsoft.com/office/drawing/2014/main" id="{8B614A70-DB05-1E76-1F3C-42FEAA1F3A58}"/>
              </a:ext>
            </a:extLst>
          </p:cNvPr>
          <p:cNvSpPr/>
          <p:nvPr/>
        </p:nvSpPr>
        <p:spPr bwMode="auto">
          <a:xfrm>
            <a:off x="3163163" y="2828895"/>
            <a:ext cx="1895259" cy="667398"/>
          </a:xfrm>
          <a:prstGeom prst="ellipse">
            <a:avLst/>
          </a:prstGeom>
          <a:noFill/>
          <a:ln w="1905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fr-FR" sz="1800" b="0" i="0" u="none" strike="noStrike" cap="none" normalizeH="0" baseline="0">
              <a:ln>
                <a:noFill/>
              </a:ln>
              <a:solidFill>
                <a:schemeClr val="tx1"/>
              </a:solidFill>
              <a:effectLst/>
              <a:latin typeface="Arial" charset="0"/>
            </a:endParaRPr>
          </a:p>
        </p:txBody>
      </p:sp>
      <p:sp>
        <p:nvSpPr>
          <p:cNvPr id="12" name="TextBox 11">
            <a:extLst>
              <a:ext uri="{FF2B5EF4-FFF2-40B4-BE49-F238E27FC236}">
                <a16:creationId xmlns:a16="http://schemas.microsoft.com/office/drawing/2014/main" id="{6C66AB6C-2015-27A1-B786-AB2F9669313C}"/>
              </a:ext>
            </a:extLst>
          </p:cNvPr>
          <p:cNvSpPr txBox="1"/>
          <p:nvPr/>
        </p:nvSpPr>
        <p:spPr>
          <a:xfrm>
            <a:off x="5637320" y="2974019"/>
            <a:ext cx="914400" cy="914400"/>
          </a:xfrm>
          <a:prstGeom prst="rect">
            <a:avLst/>
          </a:prstGeom>
          <a:noFill/>
        </p:spPr>
        <p:txBody>
          <a:bodyPr wrap="square" rtlCol="0">
            <a:spAutoFit/>
          </a:bodyPr>
          <a:lstStyle/>
          <a:p>
            <a:endParaRPr lang="fr-FR" dirty="0"/>
          </a:p>
        </p:txBody>
      </p:sp>
      <p:sp>
        <p:nvSpPr>
          <p:cNvPr id="13" name="TextBox 12">
            <a:extLst>
              <a:ext uri="{FF2B5EF4-FFF2-40B4-BE49-F238E27FC236}">
                <a16:creationId xmlns:a16="http://schemas.microsoft.com/office/drawing/2014/main" id="{D143EBFC-78AD-9F70-305F-1007270E5495}"/>
              </a:ext>
            </a:extLst>
          </p:cNvPr>
          <p:cNvSpPr txBox="1"/>
          <p:nvPr/>
        </p:nvSpPr>
        <p:spPr>
          <a:xfrm>
            <a:off x="1713391" y="6086437"/>
            <a:ext cx="5444119" cy="400110"/>
          </a:xfrm>
          <a:prstGeom prst="rect">
            <a:avLst/>
          </a:prstGeom>
          <a:noFill/>
        </p:spPr>
        <p:txBody>
          <a:bodyPr wrap="none" rtlCol="0">
            <a:spAutoFit/>
          </a:bodyPr>
          <a:lstStyle/>
          <a:p>
            <a:r>
              <a:rPr lang="fr-FR" sz="2000" dirty="0">
                <a:solidFill>
                  <a:srgbClr val="FF0000"/>
                </a:solidFill>
              </a:rPr>
              <a:t>3 catégories de traitement par saut = Les PHB</a:t>
            </a:r>
          </a:p>
        </p:txBody>
      </p:sp>
      <p:sp>
        <p:nvSpPr>
          <p:cNvPr id="14" name="TextBox 13">
            <a:extLst>
              <a:ext uri="{FF2B5EF4-FFF2-40B4-BE49-F238E27FC236}">
                <a16:creationId xmlns:a16="http://schemas.microsoft.com/office/drawing/2014/main" id="{C3FB4031-3664-CF7B-1D9D-AFBFBBCEA2BD}"/>
              </a:ext>
            </a:extLst>
          </p:cNvPr>
          <p:cNvSpPr txBox="1"/>
          <p:nvPr/>
        </p:nvSpPr>
        <p:spPr>
          <a:xfrm>
            <a:off x="366637" y="2939584"/>
            <a:ext cx="2533707" cy="369332"/>
          </a:xfrm>
          <a:prstGeom prst="rect">
            <a:avLst/>
          </a:prstGeom>
          <a:noFill/>
        </p:spPr>
        <p:txBody>
          <a:bodyPr wrap="none" rtlCol="0">
            <a:spAutoFit/>
          </a:bodyPr>
          <a:lstStyle/>
          <a:p>
            <a:r>
              <a:rPr lang="fr-FR" sz="1800" dirty="0">
                <a:solidFill>
                  <a:srgbClr val="FF0000"/>
                </a:solidFill>
                <a:effectLst/>
                <a:latin typeface="Times New Roman" panose="02020603050405020304" pitchFamily="18" charset="0"/>
                <a:ea typeface="Calibri" panose="020F0502020204030204" pitchFamily="34" charset="0"/>
              </a:rPr>
              <a:t>différencier le traitement </a:t>
            </a:r>
            <a:endParaRPr lang="fr-FR" dirty="0">
              <a:solidFill>
                <a:srgbClr val="FF0000"/>
              </a:solidFill>
            </a:endParaRPr>
          </a:p>
        </p:txBody>
      </p:sp>
    </p:spTree>
    <p:extLst>
      <p:ext uri="{BB962C8B-B14F-4D97-AF65-F5344CB8AC3E}">
        <p14:creationId xmlns:p14="http://schemas.microsoft.com/office/powerpoint/2010/main" val="1302587451"/>
      </p:ext>
    </p:extLst>
  </p:cSld>
  <p:clrMapOvr>
    <a:masterClrMapping/>
  </p:clrMapOvr>
  <p:transition spd="med">
    <p:pull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down)">
                                      <p:cBhvr>
                                        <p:cTn id="13" dur="5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nodeType="click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wipe(down)">
                                      <p:cBhvr>
                                        <p:cTn id="18" dur="500"/>
                                        <p:tgtEl>
                                          <p:spTgt spid="10"/>
                                        </p:tgtEl>
                                      </p:cBhvr>
                                    </p:animEffect>
                                  </p:childTnLst>
                                </p:cTn>
                              </p:par>
                            </p:childTnLst>
                          </p:cTn>
                        </p:par>
                        <p:par>
                          <p:cTn id="19" fill="hold">
                            <p:stCondLst>
                              <p:cond delay="500"/>
                            </p:stCondLst>
                            <p:childTnLst>
                              <p:par>
                                <p:cTn id="20" presetID="2" presetClass="entr" presetSubtype="8" fill="hold" grpId="0" nodeType="afterEffect">
                                  <p:stCondLst>
                                    <p:cond delay="0"/>
                                  </p:stCondLst>
                                  <p:childTnLst>
                                    <p:set>
                                      <p:cBhvr>
                                        <p:cTn id="21" dur="1" fill="hold">
                                          <p:stCondLst>
                                            <p:cond delay="0"/>
                                          </p:stCondLst>
                                        </p:cTn>
                                        <p:tgtEl>
                                          <p:spTgt spid="14"/>
                                        </p:tgtEl>
                                        <p:attrNameLst>
                                          <p:attrName>style.visibility</p:attrName>
                                        </p:attrNameLst>
                                      </p:cBhvr>
                                      <p:to>
                                        <p:strVal val="visible"/>
                                      </p:to>
                                    </p:set>
                                    <p:anim calcmode="lin" valueType="num">
                                      <p:cBhvr additive="base">
                                        <p:cTn id="22" dur="500" fill="hold"/>
                                        <p:tgtEl>
                                          <p:spTgt spid="14"/>
                                        </p:tgtEl>
                                        <p:attrNameLst>
                                          <p:attrName>ppt_x</p:attrName>
                                        </p:attrNameLst>
                                      </p:cBhvr>
                                      <p:tavLst>
                                        <p:tav tm="0">
                                          <p:val>
                                            <p:strVal val="0-#ppt_w/2"/>
                                          </p:val>
                                        </p:tav>
                                        <p:tav tm="100000">
                                          <p:val>
                                            <p:strVal val="#ppt_x"/>
                                          </p:val>
                                        </p:tav>
                                      </p:tavLst>
                                    </p:anim>
                                    <p:anim calcmode="lin" valueType="num">
                                      <p:cBhvr additive="base">
                                        <p:cTn id="23" dur="500" fill="hold"/>
                                        <p:tgtEl>
                                          <p:spTgt spid="14"/>
                                        </p:tgtEl>
                                        <p:attrNameLst>
                                          <p:attrName>ppt_y</p:attrName>
                                        </p:attrNameLst>
                                      </p:cBhvr>
                                      <p:tavLst>
                                        <p:tav tm="0">
                                          <p:val>
                                            <p:strVal val="#ppt_y"/>
                                          </p:val>
                                        </p:tav>
                                        <p:tav tm="100000">
                                          <p:val>
                                            <p:strVal val="#ppt_y"/>
                                          </p:val>
                                        </p:tav>
                                      </p:tavLst>
                                    </p:anim>
                                  </p:childTnLst>
                                </p:cTn>
                              </p:par>
                            </p:childTnLst>
                          </p:cTn>
                        </p:par>
                        <p:par>
                          <p:cTn id="24" fill="hold">
                            <p:stCondLst>
                              <p:cond delay="1000"/>
                            </p:stCondLst>
                            <p:childTnLst>
                              <p:par>
                                <p:cTn id="25" presetID="2" presetClass="entr" presetSubtype="4" fill="hold" nodeType="after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fill="hold"/>
                                        <p:tgtEl>
                                          <p:spTgt spid="9"/>
                                        </p:tgtEl>
                                        <p:attrNameLst>
                                          <p:attrName>ppt_x</p:attrName>
                                        </p:attrNameLst>
                                      </p:cBhvr>
                                      <p:tavLst>
                                        <p:tav tm="0">
                                          <p:val>
                                            <p:strVal val="#ppt_x"/>
                                          </p:val>
                                        </p:tav>
                                        <p:tav tm="100000">
                                          <p:val>
                                            <p:strVal val="#ppt_x"/>
                                          </p:val>
                                        </p:tav>
                                      </p:tavLst>
                                    </p:anim>
                                    <p:anim calcmode="lin" valueType="num">
                                      <p:cBhvr additive="base">
                                        <p:cTn id="28" dur="500" fill="hold"/>
                                        <p:tgtEl>
                                          <p:spTgt spid="9"/>
                                        </p:tgtEl>
                                        <p:attrNameLst>
                                          <p:attrName>ppt_y</p:attrName>
                                        </p:attrNameLst>
                                      </p:cBhvr>
                                      <p:tavLst>
                                        <p:tav tm="0">
                                          <p:val>
                                            <p:strVal val="1+#ppt_h/2"/>
                                          </p:val>
                                        </p:tav>
                                        <p:tav tm="100000">
                                          <p:val>
                                            <p:strVal val="#ppt_y"/>
                                          </p:val>
                                        </p:tav>
                                      </p:tavLst>
                                    </p:anim>
                                  </p:childTnLst>
                                </p:cTn>
                              </p:par>
                            </p:childTnLst>
                          </p:cTn>
                        </p:par>
                        <p:par>
                          <p:cTn id="29" fill="hold">
                            <p:stCondLst>
                              <p:cond delay="1500"/>
                            </p:stCondLst>
                            <p:childTnLst>
                              <p:par>
                                <p:cTn id="30" presetID="22" presetClass="entr" presetSubtype="4" fill="hold" grpId="0" nodeType="after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wipe(down)">
                                      <p:cBhvr>
                                        <p:cTn id="32" dur="500"/>
                                        <p:tgtEl>
                                          <p:spTgt spid="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grpId="1" nodeType="clickEffect">
                                  <p:stCondLst>
                                    <p:cond delay="0"/>
                                  </p:stCondLst>
                                  <p:childTnLst>
                                    <p:animEffect transition="out" filter="fade">
                                      <p:cBhvr>
                                        <p:cTn id="36" dur="500"/>
                                        <p:tgtEl>
                                          <p:spTgt spid="3"/>
                                        </p:tgtEl>
                                      </p:cBhvr>
                                    </p:animEffect>
                                    <p:set>
                                      <p:cBhvr>
                                        <p:cTn id="37" dur="1" fill="hold">
                                          <p:stCondLst>
                                            <p:cond delay="499"/>
                                          </p:stCondLst>
                                        </p:cTn>
                                        <p:tgtEl>
                                          <p:spTgt spid="3"/>
                                        </p:tgtEl>
                                        <p:attrNameLst>
                                          <p:attrName>style.visibility</p:attrName>
                                        </p:attrNameLst>
                                      </p:cBhvr>
                                      <p:to>
                                        <p:strVal val="hidden"/>
                                      </p:to>
                                    </p:set>
                                  </p:childTnLst>
                                </p:cTn>
                              </p:par>
                            </p:childTnLst>
                          </p:cTn>
                        </p:par>
                        <p:par>
                          <p:cTn id="38" fill="hold">
                            <p:stCondLst>
                              <p:cond delay="500"/>
                            </p:stCondLst>
                            <p:childTnLst>
                              <p:par>
                                <p:cTn id="39" presetID="16" presetClass="exit" presetSubtype="21" fill="hold" nodeType="afterEffect">
                                  <p:stCondLst>
                                    <p:cond delay="0"/>
                                  </p:stCondLst>
                                  <p:childTnLst>
                                    <p:animEffect transition="out" filter="barn(inVertical)">
                                      <p:cBhvr>
                                        <p:cTn id="40" dur="500"/>
                                        <p:tgtEl>
                                          <p:spTgt spid="6"/>
                                        </p:tgtEl>
                                      </p:cBhvr>
                                    </p:animEffect>
                                    <p:set>
                                      <p:cBhvr>
                                        <p:cTn id="41" dur="1" fill="hold">
                                          <p:stCondLst>
                                            <p:cond delay="499"/>
                                          </p:stCondLst>
                                        </p:cTn>
                                        <p:tgtEl>
                                          <p:spTgt spid="6"/>
                                        </p:tgtEl>
                                        <p:attrNameLst>
                                          <p:attrName>style.visibility</p:attrName>
                                        </p:attrNameLst>
                                      </p:cBhvr>
                                      <p:to>
                                        <p:strVal val="hidden"/>
                                      </p:to>
                                    </p:set>
                                  </p:childTnLst>
                                </p:cTn>
                              </p:par>
                              <p:par>
                                <p:cTn id="42" presetID="16" presetClass="exit" presetSubtype="21" fill="hold" grpId="1" nodeType="withEffect">
                                  <p:stCondLst>
                                    <p:cond delay="0"/>
                                  </p:stCondLst>
                                  <p:childTnLst>
                                    <p:animEffect transition="out" filter="barn(inVertical)">
                                      <p:cBhvr>
                                        <p:cTn id="43" dur="500"/>
                                        <p:tgtEl>
                                          <p:spTgt spid="7"/>
                                        </p:tgtEl>
                                      </p:cBhvr>
                                    </p:animEffect>
                                    <p:set>
                                      <p:cBhvr>
                                        <p:cTn id="44" dur="1" fill="hold">
                                          <p:stCondLst>
                                            <p:cond delay="499"/>
                                          </p:stCondLst>
                                        </p:cTn>
                                        <p:tgtEl>
                                          <p:spTgt spid="7"/>
                                        </p:tgtEl>
                                        <p:attrNameLst>
                                          <p:attrName>style.visibility</p:attrName>
                                        </p:attrNameLst>
                                      </p:cBhvr>
                                      <p:to>
                                        <p:strVal val="hidden"/>
                                      </p:to>
                                    </p:set>
                                  </p:childTnLst>
                                </p:cTn>
                              </p:par>
                              <p:par>
                                <p:cTn id="45" presetID="16" presetClass="exit" presetSubtype="21" fill="hold" nodeType="withEffect">
                                  <p:stCondLst>
                                    <p:cond delay="0"/>
                                  </p:stCondLst>
                                  <p:childTnLst>
                                    <p:animEffect transition="out" filter="barn(inVertical)">
                                      <p:cBhvr>
                                        <p:cTn id="46" dur="500"/>
                                        <p:tgtEl>
                                          <p:spTgt spid="10"/>
                                        </p:tgtEl>
                                      </p:cBhvr>
                                    </p:animEffect>
                                    <p:set>
                                      <p:cBhvr>
                                        <p:cTn id="47" dur="1" fill="hold">
                                          <p:stCondLst>
                                            <p:cond delay="499"/>
                                          </p:stCondLst>
                                        </p:cTn>
                                        <p:tgtEl>
                                          <p:spTgt spid="10"/>
                                        </p:tgtEl>
                                        <p:attrNameLst>
                                          <p:attrName>style.visibility</p:attrName>
                                        </p:attrNameLst>
                                      </p:cBhvr>
                                      <p:to>
                                        <p:strVal val="hidden"/>
                                      </p:to>
                                    </p:set>
                                  </p:childTnLst>
                                </p:cTn>
                              </p:par>
                              <p:par>
                                <p:cTn id="48" presetID="10" presetClass="exit" presetSubtype="0" fill="hold" grpId="1" nodeType="withEffect">
                                  <p:stCondLst>
                                    <p:cond delay="0"/>
                                  </p:stCondLst>
                                  <p:childTnLst>
                                    <p:animEffect transition="out" filter="fade">
                                      <p:cBhvr>
                                        <p:cTn id="49" dur="500"/>
                                        <p:tgtEl>
                                          <p:spTgt spid="14"/>
                                        </p:tgtEl>
                                      </p:cBhvr>
                                    </p:animEffect>
                                    <p:set>
                                      <p:cBhvr>
                                        <p:cTn id="50" dur="1" fill="hold">
                                          <p:stCondLst>
                                            <p:cond delay="499"/>
                                          </p:stCondLst>
                                        </p:cTn>
                                        <p:tgtEl>
                                          <p:spTgt spid="14"/>
                                        </p:tgtEl>
                                        <p:attrNameLst>
                                          <p:attrName>style.visibility</p:attrName>
                                        </p:attrNameLst>
                                      </p:cBhvr>
                                      <p:to>
                                        <p:strVal val="hidden"/>
                                      </p:to>
                                    </p:set>
                                  </p:childTnLst>
                                </p:cTn>
                              </p:par>
                            </p:childTnLst>
                          </p:cTn>
                        </p:par>
                        <p:par>
                          <p:cTn id="51" fill="hold">
                            <p:stCondLst>
                              <p:cond delay="1000"/>
                            </p:stCondLst>
                            <p:childTnLst>
                              <p:par>
                                <p:cTn id="52" presetID="42" presetClass="path" presetSubtype="0" accel="50000" decel="50000" fill="hold" nodeType="afterEffect">
                                  <p:stCondLst>
                                    <p:cond delay="0"/>
                                  </p:stCondLst>
                                  <p:childTnLst>
                                    <p:animMotion origin="layout" path="M 5E-6 4.81481E-6 L 0.00014 -0.147 " pathEditMode="relative" rAng="0" ptsTypes="AA">
                                      <p:cBhvr>
                                        <p:cTn id="53" dur="2000" fill="hold"/>
                                        <p:tgtEl>
                                          <p:spTgt spid="9"/>
                                        </p:tgtEl>
                                        <p:attrNameLst>
                                          <p:attrName>ppt_x</p:attrName>
                                          <p:attrName>ppt_y</p:attrName>
                                        </p:attrNameLst>
                                      </p:cBhvr>
                                      <p:rCtr x="0" y="-7361"/>
                                    </p:animMotion>
                                  </p:childTnLst>
                                </p:cTn>
                              </p:par>
                            </p:childTnLst>
                          </p:cTn>
                        </p:par>
                        <p:par>
                          <p:cTn id="54" fill="hold">
                            <p:stCondLst>
                              <p:cond delay="3000"/>
                            </p:stCondLst>
                            <p:childTnLst>
                              <p:par>
                                <p:cTn id="55" presetID="10" presetClass="entr" presetSubtype="0" fill="hold" grpId="0" nodeType="afterEffect">
                                  <p:stCondLst>
                                    <p:cond delay="0"/>
                                  </p:stCondLst>
                                  <p:childTnLst>
                                    <p:set>
                                      <p:cBhvr>
                                        <p:cTn id="56" dur="1" fill="hold">
                                          <p:stCondLst>
                                            <p:cond delay="0"/>
                                          </p:stCondLst>
                                        </p:cTn>
                                        <p:tgtEl>
                                          <p:spTgt spid="2"/>
                                        </p:tgtEl>
                                        <p:attrNameLst>
                                          <p:attrName>style.visibility</p:attrName>
                                        </p:attrNameLst>
                                      </p:cBhvr>
                                      <p:to>
                                        <p:strVal val="visible"/>
                                      </p:to>
                                    </p:set>
                                    <p:animEffect transition="in" filter="fade">
                                      <p:cBhvr>
                                        <p:cTn id="57" dur="500"/>
                                        <p:tgtEl>
                                          <p:spTgt spid="2"/>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xit" presetSubtype="0" fill="hold" grpId="1" nodeType="clickEffect">
                                  <p:stCondLst>
                                    <p:cond delay="0"/>
                                  </p:stCondLst>
                                  <p:childTnLst>
                                    <p:animEffect transition="out" filter="fade">
                                      <p:cBhvr>
                                        <p:cTn id="61" dur="500"/>
                                        <p:tgtEl>
                                          <p:spTgt spid="2"/>
                                        </p:tgtEl>
                                      </p:cBhvr>
                                    </p:animEffect>
                                    <p:set>
                                      <p:cBhvr>
                                        <p:cTn id="62" dur="1" fill="hold">
                                          <p:stCondLst>
                                            <p:cond delay="499"/>
                                          </p:stCondLst>
                                        </p:cTn>
                                        <p:tgtEl>
                                          <p:spTgt spid="2"/>
                                        </p:tgtEl>
                                        <p:attrNameLst>
                                          <p:attrName>style.visibility</p:attrName>
                                        </p:attrNameLst>
                                      </p:cBhvr>
                                      <p:to>
                                        <p:strVal val="hidden"/>
                                      </p:to>
                                    </p:set>
                                  </p:childTnLst>
                                </p:cTn>
                              </p:par>
                            </p:childTnLst>
                          </p:cTn>
                        </p:par>
                        <p:par>
                          <p:cTn id="63" fill="hold">
                            <p:stCondLst>
                              <p:cond delay="500"/>
                            </p:stCondLst>
                            <p:childTnLst>
                              <p:par>
                                <p:cTn id="64" presetID="2" presetClass="entr" presetSubtype="2" fill="hold" nodeType="afterEffect">
                                  <p:stCondLst>
                                    <p:cond delay="0"/>
                                  </p:stCondLst>
                                  <p:childTnLst>
                                    <p:set>
                                      <p:cBhvr>
                                        <p:cTn id="65" dur="1" fill="hold">
                                          <p:stCondLst>
                                            <p:cond delay="0"/>
                                          </p:stCondLst>
                                        </p:cTn>
                                        <p:tgtEl>
                                          <p:spTgt spid="5"/>
                                        </p:tgtEl>
                                        <p:attrNameLst>
                                          <p:attrName>style.visibility</p:attrName>
                                        </p:attrNameLst>
                                      </p:cBhvr>
                                      <p:to>
                                        <p:strVal val="visible"/>
                                      </p:to>
                                    </p:set>
                                    <p:anim calcmode="lin" valueType="num">
                                      <p:cBhvr additive="base">
                                        <p:cTn id="66" dur="500" fill="hold"/>
                                        <p:tgtEl>
                                          <p:spTgt spid="5"/>
                                        </p:tgtEl>
                                        <p:attrNameLst>
                                          <p:attrName>ppt_x</p:attrName>
                                        </p:attrNameLst>
                                      </p:cBhvr>
                                      <p:tavLst>
                                        <p:tav tm="0">
                                          <p:val>
                                            <p:strVal val="1+#ppt_w/2"/>
                                          </p:val>
                                        </p:tav>
                                        <p:tav tm="100000">
                                          <p:val>
                                            <p:strVal val="#ppt_x"/>
                                          </p:val>
                                        </p:tav>
                                      </p:tavLst>
                                    </p:anim>
                                    <p:anim calcmode="lin" valueType="num">
                                      <p:cBhvr additive="base">
                                        <p:cTn id="67"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68" fill="hold">
                      <p:stCondLst>
                        <p:cond delay="indefinite"/>
                      </p:stCondLst>
                      <p:childTnLst>
                        <p:par>
                          <p:cTn id="69" fill="hold">
                            <p:stCondLst>
                              <p:cond delay="0"/>
                            </p:stCondLst>
                            <p:childTnLst>
                              <p:par>
                                <p:cTn id="70" presetID="2" presetClass="entr" presetSubtype="4" fill="hold" nodeType="clickEffect">
                                  <p:stCondLst>
                                    <p:cond delay="0"/>
                                  </p:stCondLst>
                                  <p:childTnLst>
                                    <p:set>
                                      <p:cBhvr>
                                        <p:cTn id="71" dur="1" fill="hold">
                                          <p:stCondLst>
                                            <p:cond delay="0"/>
                                          </p:stCondLst>
                                        </p:cTn>
                                        <p:tgtEl>
                                          <p:spTgt spid="13">
                                            <p:txEl>
                                              <p:pRg st="0" end="0"/>
                                            </p:txEl>
                                          </p:spTgt>
                                        </p:tgtEl>
                                        <p:attrNameLst>
                                          <p:attrName>style.visibility</p:attrName>
                                        </p:attrNameLst>
                                      </p:cBhvr>
                                      <p:to>
                                        <p:strVal val="visible"/>
                                      </p:to>
                                    </p:set>
                                    <p:anim calcmode="lin" valueType="num">
                                      <p:cBhvr additive="base">
                                        <p:cTn id="72" dur="500" fill="hold"/>
                                        <p:tgtEl>
                                          <p:spTgt spid="13">
                                            <p:txEl>
                                              <p:pRg st="0" end="0"/>
                                            </p:txEl>
                                          </p:spTgt>
                                        </p:tgtEl>
                                        <p:attrNameLst>
                                          <p:attrName>ppt_x</p:attrName>
                                        </p:attrNameLst>
                                      </p:cBhvr>
                                      <p:tavLst>
                                        <p:tav tm="0">
                                          <p:val>
                                            <p:strVal val="#ppt_x"/>
                                          </p:val>
                                        </p:tav>
                                        <p:tav tm="100000">
                                          <p:val>
                                            <p:strVal val="#ppt_x"/>
                                          </p:val>
                                        </p:tav>
                                      </p:tavLst>
                                    </p:anim>
                                    <p:anim calcmode="lin" valueType="num">
                                      <p:cBhvr additive="base">
                                        <p:cTn id="73" dur="500" fill="hold"/>
                                        <p:tgtEl>
                                          <p:spTgt spid="1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74" fill="hold">
                      <p:stCondLst>
                        <p:cond delay="indefinite"/>
                      </p:stCondLst>
                      <p:childTnLst>
                        <p:par>
                          <p:cTn id="75" fill="hold">
                            <p:stCondLst>
                              <p:cond delay="0"/>
                            </p:stCondLst>
                            <p:childTnLst>
                              <p:par>
                                <p:cTn id="76" presetID="22" presetClass="entr" presetSubtype="4" fill="hold" grpId="0" nodeType="clickEffect">
                                  <p:stCondLst>
                                    <p:cond delay="0"/>
                                  </p:stCondLst>
                                  <p:childTnLst>
                                    <p:set>
                                      <p:cBhvr>
                                        <p:cTn id="77" dur="1" fill="hold">
                                          <p:stCondLst>
                                            <p:cond delay="0"/>
                                          </p:stCondLst>
                                        </p:cTn>
                                        <p:tgtEl>
                                          <p:spTgt spid="8"/>
                                        </p:tgtEl>
                                        <p:attrNameLst>
                                          <p:attrName>style.visibility</p:attrName>
                                        </p:attrNameLst>
                                      </p:cBhvr>
                                      <p:to>
                                        <p:strVal val="visible"/>
                                      </p:to>
                                    </p:set>
                                    <p:animEffect transition="in" filter="wipe(down)">
                                      <p:cBhvr>
                                        <p:cTn id="78" dur="500"/>
                                        <p:tgtEl>
                                          <p:spTgt spid="8"/>
                                        </p:tgtEl>
                                      </p:cBhvr>
                                    </p:animEffect>
                                  </p:childTnLst>
                                </p:cTn>
                              </p:par>
                            </p:childTnLst>
                          </p:cTn>
                        </p:par>
                      </p:childTnLst>
                    </p:cTn>
                  </p:par>
                  <p:par>
                    <p:cTn id="79" fill="hold">
                      <p:stCondLst>
                        <p:cond delay="indefinite"/>
                      </p:stCondLst>
                      <p:childTnLst>
                        <p:par>
                          <p:cTn id="80" fill="hold">
                            <p:stCondLst>
                              <p:cond delay="0"/>
                            </p:stCondLst>
                            <p:childTnLst>
                              <p:par>
                                <p:cTn id="81" presetID="22" presetClass="exit" presetSubtype="4" fill="hold" grpId="1" nodeType="clickEffect">
                                  <p:stCondLst>
                                    <p:cond delay="0"/>
                                  </p:stCondLst>
                                  <p:childTnLst>
                                    <p:animEffect transition="out" filter="wipe(down)">
                                      <p:cBhvr>
                                        <p:cTn id="82" dur="500"/>
                                        <p:tgtEl>
                                          <p:spTgt spid="8"/>
                                        </p:tgtEl>
                                      </p:cBhvr>
                                    </p:animEffect>
                                    <p:set>
                                      <p:cBhvr>
                                        <p:cTn id="83" dur="1" fill="hold">
                                          <p:stCondLst>
                                            <p:cond delay="499"/>
                                          </p:stCondLst>
                                        </p:cTn>
                                        <p:tgtEl>
                                          <p:spTgt spid="8"/>
                                        </p:tgtEl>
                                        <p:attrNameLst>
                                          <p:attrName>style.visibility</p:attrName>
                                        </p:attrNameLst>
                                      </p:cBhvr>
                                      <p:to>
                                        <p:strVal val="hidden"/>
                                      </p:to>
                                    </p:set>
                                  </p:childTnLst>
                                </p:cTn>
                              </p:par>
                            </p:childTnLst>
                          </p:cTn>
                        </p:par>
                        <p:par>
                          <p:cTn id="84" fill="hold">
                            <p:stCondLst>
                              <p:cond delay="500"/>
                            </p:stCondLst>
                            <p:childTnLst>
                              <p:par>
                                <p:cTn id="85" presetID="22" presetClass="entr" presetSubtype="4" fill="hold" grpId="0" nodeType="afterEffect">
                                  <p:stCondLst>
                                    <p:cond delay="0"/>
                                  </p:stCondLst>
                                  <p:childTnLst>
                                    <p:set>
                                      <p:cBhvr>
                                        <p:cTn id="86" dur="1" fill="hold">
                                          <p:stCondLst>
                                            <p:cond delay="0"/>
                                          </p:stCondLst>
                                        </p:cTn>
                                        <p:tgtEl>
                                          <p:spTgt spid="11"/>
                                        </p:tgtEl>
                                        <p:attrNameLst>
                                          <p:attrName>style.visibility</p:attrName>
                                        </p:attrNameLst>
                                      </p:cBhvr>
                                      <p:to>
                                        <p:strVal val="visible"/>
                                      </p:to>
                                    </p:set>
                                    <p:animEffect transition="in" filter="wipe(down)">
                                      <p:cBhvr>
                                        <p:cTn id="8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2" grpId="0"/>
      <p:bldP spid="2" grpId="1"/>
      <p:bldP spid="8" grpId="0" animBg="1"/>
      <p:bldP spid="8" grpId="1" animBg="1"/>
      <p:bldP spid="11" grpId="0" animBg="1"/>
      <p:bldP spid="3" grpId="0" animBg="1"/>
      <p:bldP spid="3" grpId="1" animBg="1"/>
      <p:bldP spid="14" grpId="0"/>
      <p:bldP spid="14" grpId="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CE2552C-B124-47D8-ADBF-B5C924035382}" type="slidenum">
              <a:rPr kumimoji="0" lang="fr-FR" sz="1200" b="0" i="0" u="none" strike="noStrike" kern="1200" cap="none" spc="0" normalizeH="0" baseline="0" noProof="0">
                <a:ln>
                  <a:noFill/>
                </a:ln>
                <a:solidFill>
                  <a:srgbClr val="000000"/>
                </a:solidFill>
                <a:effectLst/>
                <a:uLnTx/>
                <a:uFillTx/>
                <a:latin typeface="Arial Black"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17</a:t>
            </a:fld>
            <a:endParaRPr kumimoji="0" lang="fr-FR" sz="1200" b="0" i="0" u="none" strike="noStrike" kern="1200" cap="none" spc="0" normalizeH="0" baseline="0" noProof="0" dirty="0">
              <a:ln>
                <a:noFill/>
              </a:ln>
              <a:solidFill>
                <a:srgbClr val="000000"/>
              </a:solidFill>
              <a:effectLst/>
              <a:uLnTx/>
              <a:uFillTx/>
              <a:latin typeface="Arial Black" pitchFamily="34" charset="0"/>
              <a:ea typeface="+mn-ea"/>
              <a:cs typeface="+mn-cs"/>
            </a:endParaRPr>
          </a:p>
        </p:txBody>
      </p:sp>
      <p:sp>
        <p:nvSpPr>
          <p:cNvPr id="39" name="Freeform 44"/>
          <p:cNvSpPr/>
          <p:nvPr/>
        </p:nvSpPr>
        <p:spPr>
          <a:xfrm>
            <a:off x="381740" y="623365"/>
            <a:ext cx="3373513" cy="939105"/>
          </a:xfrm>
          <a:custGeom>
            <a:avLst/>
            <a:gdLst>
              <a:gd name="connsiteX0" fmla="*/ 0 w 6254806"/>
              <a:gd name="connsiteY0" fmla="*/ 0 h 987552"/>
              <a:gd name="connsiteX1" fmla="*/ 5761030 w 6254806"/>
              <a:gd name="connsiteY1" fmla="*/ 0 h 987552"/>
              <a:gd name="connsiteX2" fmla="*/ 6254806 w 6254806"/>
              <a:gd name="connsiteY2" fmla="*/ 493776 h 987552"/>
              <a:gd name="connsiteX3" fmla="*/ 5761030 w 6254806"/>
              <a:gd name="connsiteY3" fmla="*/ 987552 h 987552"/>
              <a:gd name="connsiteX4" fmla="*/ 0 w 6254806"/>
              <a:gd name="connsiteY4" fmla="*/ 987552 h 9875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54806" h="987552">
                <a:moveTo>
                  <a:pt x="0" y="0"/>
                </a:moveTo>
                <a:lnTo>
                  <a:pt x="5761030" y="0"/>
                </a:lnTo>
                <a:lnTo>
                  <a:pt x="6254806" y="493776"/>
                </a:lnTo>
                <a:lnTo>
                  <a:pt x="5761030" y="987552"/>
                </a:lnTo>
                <a:lnTo>
                  <a:pt x="0" y="987552"/>
                </a:lnTo>
                <a:close/>
              </a:path>
            </a:pathLst>
          </a:cu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fr-FR" sz="2000" b="1" i="0" u="none" strike="noStrike" kern="1200" cap="none" spc="0" normalizeH="0" baseline="0" noProof="0" dirty="0">
                <a:ln>
                  <a:noFill/>
                </a:ln>
                <a:solidFill>
                  <a:srgbClr val="FFFFFF"/>
                </a:solidFill>
                <a:effectLst/>
                <a:uLnTx/>
                <a:uFillTx/>
                <a:latin typeface="Arial"/>
                <a:ea typeface="+mn-ea"/>
                <a:cs typeface="+mn-cs"/>
              </a:rPr>
              <a:t>Le principe du DiffServ</a:t>
            </a:r>
          </a:p>
        </p:txBody>
      </p:sp>
      <p:pic>
        <p:nvPicPr>
          <p:cNvPr id="5" name="Image 4">
            <a:extLst>
              <a:ext uri="{FF2B5EF4-FFF2-40B4-BE49-F238E27FC236}">
                <a16:creationId xmlns:a16="http://schemas.microsoft.com/office/drawing/2014/main" id="{91268976-7CF8-AC5A-B564-E8257B800B6D}"/>
              </a:ext>
            </a:extLst>
          </p:cNvPr>
          <p:cNvPicPr>
            <a:picLocks noChangeAspect="1"/>
          </p:cNvPicPr>
          <p:nvPr/>
        </p:nvPicPr>
        <p:blipFill>
          <a:blip r:embed="rId3"/>
          <a:stretch>
            <a:fillRect/>
          </a:stretch>
        </p:blipFill>
        <p:spPr>
          <a:xfrm>
            <a:off x="1423987" y="2279665"/>
            <a:ext cx="9344025" cy="3648075"/>
          </a:xfrm>
          <a:prstGeom prst="rect">
            <a:avLst/>
          </a:prstGeom>
        </p:spPr>
      </p:pic>
      <p:sp>
        <p:nvSpPr>
          <p:cNvPr id="2" name="Oval 1">
            <a:extLst>
              <a:ext uri="{FF2B5EF4-FFF2-40B4-BE49-F238E27FC236}">
                <a16:creationId xmlns:a16="http://schemas.microsoft.com/office/drawing/2014/main" id="{376200D9-4254-5646-3F30-90768D9E50A0}"/>
              </a:ext>
            </a:extLst>
          </p:cNvPr>
          <p:cNvSpPr/>
          <p:nvPr/>
        </p:nvSpPr>
        <p:spPr bwMode="auto">
          <a:xfrm>
            <a:off x="8966446" y="2752078"/>
            <a:ext cx="1979721" cy="914400"/>
          </a:xfrm>
          <a:prstGeom prst="ellipse">
            <a:avLst/>
          </a:prstGeom>
          <a:noFill/>
          <a:ln w="28575"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fr-FR" sz="1800" b="0" i="0" u="none" strike="noStrike" cap="none" normalizeH="0" baseline="0">
              <a:ln>
                <a:noFill/>
              </a:ln>
              <a:solidFill>
                <a:schemeClr val="tx1"/>
              </a:solidFill>
              <a:effectLst/>
              <a:latin typeface="Arial" charset="0"/>
            </a:endParaRPr>
          </a:p>
        </p:txBody>
      </p:sp>
      <p:sp>
        <p:nvSpPr>
          <p:cNvPr id="3" name="Oval 2">
            <a:extLst>
              <a:ext uri="{FF2B5EF4-FFF2-40B4-BE49-F238E27FC236}">
                <a16:creationId xmlns:a16="http://schemas.microsoft.com/office/drawing/2014/main" id="{DB92E274-22DC-38ED-19DF-68F9BBB13908}"/>
              </a:ext>
            </a:extLst>
          </p:cNvPr>
          <p:cNvSpPr/>
          <p:nvPr/>
        </p:nvSpPr>
        <p:spPr bwMode="auto">
          <a:xfrm>
            <a:off x="4742155" y="4449193"/>
            <a:ext cx="1979721" cy="914400"/>
          </a:xfrm>
          <a:prstGeom prst="ellipse">
            <a:avLst/>
          </a:prstGeom>
          <a:noFill/>
          <a:ln w="28575"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fr-FR" sz="1800" b="0" i="0" u="none" strike="noStrike" cap="none" normalizeH="0" baseline="0">
              <a:ln>
                <a:noFill/>
              </a:ln>
              <a:solidFill>
                <a:schemeClr val="tx1"/>
              </a:solidFill>
              <a:effectLst/>
              <a:latin typeface="Arial" charset="0"/>
            </a:endParaRPr>
          </a:p>
        </p:txBody>
      </p:sp>
      <p:sp>
        <p:nvSpPr>
          <p:cNvPr id="6" name="Oval 5">
            <a:extLst>
              <a:ext uri="{FF2B5EF4-FFF2-40B4-BE49-F238E27FC236}">
                <a16:creationId xmlns:a16="http://schemas.microsoft.com/office/drawing/2014/main" id="{091022B7-877B-46E5-C832-067534568166}"/>
              </a:ext>
            </a:extLst>
          </p:cNvPr>
          <p:cNvSpPr/>
          <p:nvPr/>
        </p:nvSpPr>
        <p:spPr bwMode="auto">
          <a:xfrm>
            <a:off x="1660124" y="2659603"/>
            <a:ext cx="3559946" cy="3173026"/>
          </a:xfrm>
          <a:prstGeom prst="ellipse">
            <a:avLst/>
          </a:prstGeom>
          <a:noFill/>
          <a:ln w="28575"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fr-FR" sz="1800" b="0" i="0" u="none" strike="noStrike" cap="none" normalizeH="0" baseline="0">
              <a:ln>
                <a:noFill/>
              </a:ln>
              <a:solidFill>
                <a:schemeClr val="tx1"/>
              </a:solidFill>
              <a:effectLst/>
              <a:latin typeface="Arial" charset="0"/>
            </a:endParaRPr>
          </a:p>
        </p:txBody>
      </p:sp>
      <p:sp>
        <p:nvSpPr>
          <p:cNvPr id="7" name="Oval 6">
            <a:extLst>
              <a:ext uri="{FF2B5EF4-FFF2-40B4-BE49-F238E27FC236}">
                <a16:creationId xmlns:a16="http://schemas.microsoft.com/office/drawing/2014/main" id="{DE07E8F6-862B-4D00-F656-20C6F80857D3}"/>
              </a:ext>
            </a:extLst>
          </p:cNvPr>
          <p:cNvSpPr/>
          <p:nvPr/>
        </p:nvSpPr>
        <p:spPr bwMode="auto">
          <a:xfrm>
            <a:off x="4864963" y="2453198"/>
            <a:ext cx="5832629" cy="412811"/>
          </a:xfrm>
          <a:prstGeom prst="ellipse">
            <a:avLst/>
          </a:prstGeom>
          <a:noFill/>
          <a:ln w="28575"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fr-FR" sz="1800" b="0" i="0" u="none" strike="noStrike" cap="none" normalizeH="0" baseline="0">
              <a:ln>
                <a:noFill/>
              </a:ln>
              <a:solidFill>
                <a:schemeClr val="tx1"/>
              </a:solidFill>
              <a:effectLst/>
              <a:latin typeface="Arial" charset="0"/>
            </a:endParaRPr>
          </a:p>
        </p:txBody>
      </p:sp>
      <p:sp>
        <p:nvSpPr>
          <p:cNvPr id="8" name="TextBox 7">
            <a:extLst>
              <a:ext uri="{FF2B5EF4-FFF2-40B4-BE49-F238E27FC236}">
                <a16:creationId xmlns:a16="http://schemas.microsoft.com/office/drawing/2014/main" id="{9D2971AA-CDB7-EA64-4B5B-54A06DCCDDFD}"/>
              </a:ext>
            </a:extLst>
          </p:cNvPr>
          <p:cNvSpPr txBox="1"/>
          <p:nvPr/>
        </p:nvSpPr>
        <p:spPr>
          <a:xfrm>
            <a:off x="10925556" y="2886112"/>
            <a:ext cx="1266444" cy="646331"/>
          </a:xfrm>
          <a:prstGeom prst="rect">
            <a:avLst/>
          </a:prstGeom>
          <a:noFill/>
        </p:spPr>
        <p:txBody>
          <a:bodyPr wrap="square" rtlCol="0">
            <a:spAutoFit/>
          </a:bodyPr>
          <a:lstStyle/>
          <a:p>
            <a:r>
              <a:rPr lang="fr-FR" dirty="0">
                <a:solidFill>
                  <a:srgbClr val="FF0000"/>
                </a:solidFill>
              </a:rPr>
              <a:t>Grande priorité</a:t>
            </a:r>
          </a:p>
        </p:txBody>
      </p:sp>
      <p:sp>
        <p:nvSpPr>
          <p:cNvPr id="9" name="TextBox 8">
            <a:extLst>
              <a:ext uri="{FF2B5EF4-FFF2-40B4-BE49-F238E27FC236}">
                <a16:creationId xmlns:a16="http://schemas.microsoft.com/office/drawing/2014/main" id="{9DA12682-6573-5A2B-CFA9-C353FF73FF07}"/>
              </a:ext>
            </a:extLst>
          </p:cNvPr>
          <p:cNvSpPr txBox="1"/>
          <p:nvPr/>
        </p:nvSpPr>
        <p:spPr>
          <a:xfrm>
            <a:off x="4108933" y="5250397"/>
            <a:ext cx="1266444" cy="646331"/>
          </a:xfrm>
          <a:prstGeom prst="rect">
            <a:avLst/>
          </a:prstGeom>
          <a:noFill/>
        </p:spPr>
        <p:txBody>
          <a:bodyPr wrap="square" rtlCol="0">
            <a:spAutoFit/>
          </a:bodyPr>
          <a:lstStyle/>
          <a:p>
            <a:r>
              <a:rPr lang="fr-FR" dirty="0">
                <a:solidFill>
                  <a:srgbClr val="FF0000"/>
                </a:solidFill>
              </a:rPr>
              <a:t>Faible  priorité</a:t>
            </a:r>
          </a:p>
        </p:txBody>
      </p:sp>
      <p:sp>
        <p:nvSpPr>
          <p:cNvPr id="11" name="TextBox 10">
            <a:extLst>
              <a:ext uri="{FF2B5EF4-FFF2-40B4-BE49-F238E27FC236}">
                <a16:creationId xmlns:a16="http://schemas.microsoft.com/office/drawing/2014/main" id="{3B5989DB-EBF2-E82E-0599-AE1223EFC37D}"/>
              </a:ext>
            </a:extLst>
          </p:cNvPr>
          <p:cNvSpPr txBox="1"/>
          <p:nvPr/>
        </p:nvSpPr>
        <p:spPr>
          <a:xfrm>
            <a:off x="4704529" y="1823567"/>
            <a:ext cx="5025735" cy="400110"/>
          </a:xfrm>
          <a:prstGeom prst="rect">
            <a:avLst/>
          </a:prstGeom>
          <a:noFill/>
        </p:spPr>
        <p:txBody>
          <a:bodyPr wrap="none" rtlCol="0">
            <a:spAutoFit/>
          </a:bodyPr>
          <a:lstStyle/>
          <a:p>
            <a:r>
              <a:rPr lang="fr-FR" sz="2000" dirty="0">
                <a:solidFill>
                  <a:srgbClr val="FF0000"/>
                </a:solidFill>
                <a:latin typeface="Times New Roman" panose="02020603050405020304" pitchFamily="18" charset="0"/>
                <a:ea typeface="Calibri" panose="020F0502020204030204" pitchFamily="34" charset="0"/>
              </a:rPr>
              <a:t>C</a:t>
            </a:r>
            <a:r>
              <a:rPr lang="fr-FR" sz="2000" dirty="0">
                <a:solidFill>
                  <a:srgbClr val="FF0000"/>
                </a:solidFill>
                <a:effectLst/>
                <a:latin typeface="Times New Roman" panose="02020603050405020304" pitchFamily="18" charset="0"/>
                <a:ea typeface="Calibri" panose="020F0502020204030204" pitchFamily="34" charset="0"/>
              </a:rPr>
              <a:t>lasses de comportements de réacheminement </a:t>
            </a:r>
            <a:endParaRPr lang="fr-FR" sz="2000" dirty="0">
              <a:solidFill>
                <a:srgbClr val="FF0000"/>
              </a:solidFill>
            </a:endParaRPr>
          </a:p>
        </p:txBody>
      </p:sp>
    </p:spTree>
    <p:extLst>
      <p:ext uri="{BB962C8B-B14F-4D97-AF65-F5344CB8AC3E}">
        <p14:creationId xmlns:p14="http://schemas.microsoft.com/office/powerpoint/2010/main" val="3978553471"/>
      </p:ext>
    </p:extLst>
  </p:cSld>
  <p:clrMapOvr>
    <a:masterClrMapping/>
  </p:clrMapOvr>
  <p:transition spd="med">
    <p:pull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grpId="0"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wipe(down)">
                                      <p:cBhvr>
                                        <p:cTn id="14" dur="500"/>
                                        <p:tgtEl>
                                          <p:spTgt spid="7"/>
                                        </p:tgtEl>
                                      </p:cBhvr>
                                    </p:animEffect>
                                  </p:childTnLst>
                                </p:cTn>
                              </p:par>
                              <p:par>
                                <p:cTn id="15" presetID="6" presetClass="entr" presetSubtype="16"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circle(in)">
                                      <p:cBhvr>
                                        <p:cTn id="17" dur="20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1" nodeType="clickEffect">
                                  <p:stCondLst>
                                    <p:cond delay="0"/>
                                  </p:stCondLst>
                                  <p:childTnLst>
                                    <p:animEffect transition="out" filter="fade">
                                      <p:cBhvr>
                                        <p:cTn id="21" dur="500"/>
                                        <p:tgtEl>
                                          <p:spTgt spid="7"/>
                                        </p:tgtEl>
                                      </p:cBhvr>
                                    </p:animEffect>
                                    <p:set>
                                      <p:cBhvr>
                                        <p:cTn id="22" dur="1" fill="hold">
                                          <p:stCondLst>
                                            <p:cond delay="499"/>
                                          </p:stCondLst>
                                        </p:cTn>
                                        <p:tgtEl>
                                          <p:spTgt spid="7"/>
                                        </p:tgtEl>
                                        <p:attrNameLst>
                                          <p:attrName>style.visibility</p:attrName>
                                        </p:attrNameLst>
                                      </p:cBhvr>
                                      <p:to>
                                        <p:strVal val="hidden"/>
                                      </p:to>
                                    </p:set>
                                  </p:childTnLst>
                                </p:cTn>
                              </p:par>
                              <p:par>
                                <p:cTn id="23" presetID="10" presetClass="exit" presetSubtype="0" fill="hold" grpId="1" nodeType="withEffect">
                                  <p:stCondLst>
                                    <p:cond delay="0"/>
                                  </p:stCondLst>
                                  <p:childTnLst>
                                    <p:animEffect transition="out" filter="fade">
                                      <p:cBhvr>
                                        <p:cTn id="24" dur="500"/>
                                        <p:tgtEl>
                                          <p:spTgt spid="11"/>
                                        </p:tgtEl>
                                      </p:cBhvr>
                                    </p:animEffect>
                                    <p:set>
                                      <p:cBhvr>
                                        <p:cTn id="25" dur="1" fill="hold">
                                          <p:stCondLst>
                                            <p:cond delay="499"/>
                                          </p:stCondLst>
                                        </p:cTn>
                                        <p:tgtEl>
                                          <p:spTgt spid="11"/>
                                        </p:tgtEl>
                                        <p:attrNameLst>
                                          <p:attrName>style.visibility</p:attrName>
                                        </p:attrNameLst>
                                      </p:cBhvr>
                                      <p:to>
                                        <p:strVal val="hidden"/>
                                      </p:to>
                                    </p:set>
                                  </p:childTnLst>
                                </p:cTn>
                              </p:par>
                            </p:childTnLst>
                          </p:cTn>
                        </p:par>
                        <p:par>
                          <p:cTn id="26" fill="hold">
                            <p:stCondLst>
                              <p:cond delay="500"/>
                            </p:stCondLst>
                            <p:childTnLst>
                              <p:par>
                                <p:cTn id="27" presetID="22" presetClass="entr" presetSubtype="4" fill="hold" grpId="0" nodeType="after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wipe(down)">
                                      <p:cBhvr>
                                        <p:cTn id="29" dur="500"/>
                                        <p:tgtEl>
                                          <p:spTgt spid="6"/>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xit" presetSubtype="0" fill="hold" grpId="1" nodeType="clickEffect">
                                  <p:stCondLst>
                                    <p:cond delay="0"/>
                                  </p:stCondLst>
                                  <p:childTnLst>
                                    <p:animEffect transition="out" filter="fade">
                                      <p:cBhvr>
                                        <p:cTn id="33" dur="500"/>
                                        <p:tgtEl>
                                          <p:spTgt spid="6"/>
                                        </p:tgtEl>
                                      </p:cBhvr>
                                    </p:animEffect>
                                    <p:set>
                                      <p:cBhvr>
                                        <p:cTn id="34" dur="1" fill="hold">
                                          <p:stCondLst>
                                            <p:cond delay="499"/>
                                          </p:stCondLst>
                                        </p:cTn>
                                        <p:tgtEl>
                                          <p:spTgt spid="6"/>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grpId="0" nodeType="clickEffect">
                                  <p:stCondLst>
                                    <p:cond delay="0"/>
                                  </p:stCondLst>
                                  <p:childTnLst>
                                    <p:set>
                                      <p:cBhvr>
                                        <p:cTn id="38" dur="1" fill="hold">
                                          <p:stCondLst>
                                            <p:cond delay="0"/>
                                          </p:stCondLst>
                                        </p:cTn>
                                        <p:tgtEl>
                                          <p:spTgt spid="2"/>
                                        </p:tgtEl>
                                        <p:attrNameLst>
                                          <p:attrName>style.visibility</p:attrName>
                                        </p:attrNameLst>
                                      </p:cBhvr>
                                      <p:to>
                                        <p:strVal val="visible"/>
                                      </p:to>
                                    </p:set>
                                    <p:animEffect transition="in" filter="wipe(down)">
                                      <p:cBhvr>
                                        <p:cTn id="39" dur="500"/>
                                        <p:tgtEl>
                                          <p:spTgt spid="2"/>
                                        </p:tgtEl>
                                      </p:cBhvr>
                                    </p:animEffect>
                                  </p:childTnLst>
                                </p:cTn>
                              </p:par>
                              <p:par>
                                <p:cTn id="40" presetID="22" presetClass="entr" presetSubtype="4" fill="hold" grpId="0" nodeType="withEffect">
                                  <p:stCondLst>
                                    <p:cond delay="0"/>
                                  </p:stCondLst>
                                  <p:childTnLst>
                                    <p:set>
                                      <p:cBhvr>
                                        <p:cTn id="41" dur="1" fill="hold">
                                          <p:stCondLst>
                                            <p:cond delay="0"/>
                                          </p:stCondLst>
                                        </p:cTn>
                                        <p:tgtEl>
                                          <p:spTgt spid="8"/>
                                        </p:tgtEl>
                                        <p:attrNameLst>
                                          <p:attrName>style.visibility</p:attrName>
                                        </p:attrNameLst>
                                      </p:cBhvr>
                                      <p:to>
                                        <p:strVal val="visible"/>
                                      </p:to>
                                    </p:set>
                                    <p:animEffect transition="in" filter="wipe(down)">
                                      <p:cBhvr>
                                        <p:cTn id="42" dur="500"/>
                                        <p:tgtEl>
                                          <p:spTgt spid="8"/>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3"/>
                                        </p:tgtEl>
                                        <p:attrNameLst>
                                          <p:attrName>style.visibility</p:attrName>
                                        </p:attrNameLst>
                                      </p:cBhvr>
                                      <p:to>
                                        <p:strVal val="visible"/>
                                      </p:to>
                                    </p:set>
                                    <p:animEffect transition="in" filter="wipe(down)">
                                      <p:cBhvr>
                                        <p:cTn id="47" dur="500"/>
                                        <p:tgtEl>
                                          <p:spTgt spid="3"/>
                                        </p:tgtEl>
                                      </p:cBhvr>
                                    </p:animEffect>
                                  </p:childTnLst>
                                </p:cTn>
                              </p:par>
                              <p:par>
                                <p:cTn id="48" presetID="22" presetClass="entr" presetSubtype="4" fill="hold" grpId="0" nodeType="withEffect">
                                  <p:stCondLst>
                                    <p:cond delay="0"/>
                                  </p:stCondLst>
                                  <p:childTnLst>
                                    <p:set>
                                      <p:cBhvr>
                                        <p:cTn id="49" dur="1" fill="hold">
                                          <p:stCondLst>
                                            <p:cond delay="0"/>
                                          </p:stCondLst>
                                        </p:cTn>
                                        <p:tgtEl>
                                          <p:spTgt spid="9"/>
                                        </p:tgtEl>
                                        <p:attrNameLst>
                                          <p:attrName>style.visibility</p:attrName>
                                        </p:attrNameLst>
                                      </p:cBhvr>
                                      <p:to>
                                        <p:strVal val="visible"/>
                                      </p:to>
                                    </p:set>
                                    <p:animEffect transition="in" filter="wipe(down)">
                                      <p:cBhvr>
                                        <p:cTn id="5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6" grpId="0" animBg="1"/>
      <p:bldP spid="6" grpId="1" animBg="1"/>
      <p:bldP spid="7" grpId="0" animBg="1"/>
      <p:bldP spid="7" grpId="1" animBg="1"/>
      <p:bldP spid="8" grpId="0"/>
      <p:bldP spid="9" grpId="0"/>
      <p:bldP spid="11" grpId="0"/>
      <p:bldP spid="11" grpId="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Espace réservé du contenu 10">
            <a:extLst>
              <a:ext uri="{FF2B5EF4-FFF2-40B4-BE49-F238E27FC236}">
                <a16:creationId xmlns:a16="http://schemas.microsoft.com/office/drawing/2014/main" id="{AC43D2DE-24AF-9E5E-3084-8D1DC678729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 y="0"/>
            <a:ext cx="12191999" cy="6858000"/>
          </a:xfrm>
        </p:spPr>
      </p:pic>
      <p:sp>
        <p:nvSpPr>
          <p:cNvPr id="4" name="Espace réservé du numéro de diapositive 3">
            <a:extLst>
              <a:ext uri="{FF2B5EF4-FFF2-40B4-BE49-F238E27FC236}">
                <a16:creationId xmlns:a16="http://schemas.microsoft.com/office/drawing/2014/main" id="{C5DA2B28-3067-29FB-9293-1663680AA49B}"/>
              </a:ext>
            </a:extLst>
          </p:cNvPr>
          <p:cNvSpPr>
            <a:spLocks noGrp="1"/>
          </p:cNvSpPr>
          <p:nvPr>
            <p:ph type="sldNum" sz="quarter" idx="11"/>
          </p:nvPr>
        </p:nvSpPr>
        <p:spPr/>
        <p:txBody>
          <a:bodyPr/>
          <a:lstStyle/>
          <a:p>
            <a:fld id="{CCE2552C-B124-47D8-ADBF-B5C924035382}" type="slidenum">
              <a:rPr lang="fr-FR" smtClean="0">
                <a:solidFill>
                  <a:schemeClr val="bg1"/>
                </a:solidFill>
              </a:rPr>
              <a:pPr/>
              <a:t>18</a:t>
            </a:fld>
            <a:endParaRPr lang="fr-FR" dirty="0">
              <a:solidFill>
                <a:schemeClr val="bg1"/>
              </a:solidFill>
            </a:endParaRPr>
          </a:p>
        </p:txBody>
      </p:sp>
      <p:sp>
        <p:nvSpPr>
          <p:cNvPr id="13" name="Google Shape;192;p36">
            <a:extLst>
              <a:ext uri="{FF2B5EF4-FFF2-40B4-BE49-F238E27FC236}">
                <a16:creationId xmlns:a16="http://schemas.microsoft.com/office/drawing/2014/main" id="{C44D0963-E5C1-7D1E-83BF-77B9D6422587}"/>
              </a:ext>
            </a:extLst>
          </p:cNvPr>
          <p:cNvSpPr txBox="1">
            <a:spLocks/>
          </p:cNvSpPr>
          <p:nvPr/>
        </p:nvSpPr>
        <p:spPr>
          <a:xfrm flipH="1">
            <a:off x="358253" y="2423000"/>
            <a:ext cx="3972400" cy="1006000"/>
          </a:xfrm>
          <a:prstGeom prst="rect">
            <a:avLst/>
          </a:prstGeom>
        </p:spPr>
        <p:txBody>
          <a:bodyPr spcFirstLastPara="1" vert="horz" wrap="square" lIns="121900" tIns="121900" rIns="121900" bIns="121900" numCol="1" anchor="ctr" anchorCtr="0" compatLnSpc="1">
            <a:prstTxWarp prst="textNoShape">
              <a:avLst/>
            </a:prstTxWarp>
            <a:noAutofit/>
          </a:bodyPr>
          <a:lstStyle>
            <a:lvl1pPr algn="l" rtl="0" eaLnBrk="1" fontAlgn="base" hangingPunct="1">
              <a:spcBef>
                <a:spcPct val="0"/>
              </a:spcBef>
              <a:spcAft>
                <a:spcPct val="0"/>
              </a:spcAft>
              <a:defRPr sz="4400">
                <a:solidFill>
                  <a:schemeClr val="tx1"/>
                </a:solidFill>
                <a:latin typeface="+mj-lt"/>
                <a:ea typeface="+mj-ea"/>
                <a:cs typeface="+mj-cs"/>
              </a:defRPr>
            </a:lvl1pPr>
            <a:lvl2pPr algn="l" rtl="0" eaLnBrk="1" fontAlgn="base" hangingPunct="1">
              <a:spcBef>
                <a:spcPct val="0"/>
              </a:spcBef>
              <a:spcAft>
                <a:spcPct val="0"/>
              </a:spcAft>
              <a:defRPr sz="4400">
                <a:solidFill>
                  <a:schemeClr val="tx1"/>
                </a:solidFill>
                <a:latin typeface="Arial" charset="0"/>
              </a:defRPr>
            </a:lvl2pPr>
            <a:lvl3pPr algn="l" rtl="0" eaLnBrk="1" fontAlgn="base" hangingPunct="1">
              <a:spcBef>
                <a:spcPct val="0"/>
              </a:spcBef>
              <a:spcAft>
                <a:spcPct val="0"/>
              </a:spcAft>
              <a:defRPr sz="4400">
                <a:solidFill>
                  <a:schemeClr val="tx1"/>
                </a:solidFill>
                <a:latin typeface="Arial" charset="0"/>
              </a:defRPr>
            </a:lvl3pPr>
            <a:lvl4pPr algn="l" rtl="0" eaLnBrk="1" fontAlgn="base" hangingPunct="1">
              <a:spcBef>
                <a:spcPct val="0"/>
              </a:spcBef>
              <a:spcAft>
                <a:spcPct val="0"/>
              </a:spcAft>
              <a:defRPr sz="4400">
                <a:solidFill>
                  <a:schemeClr val="tx1"/>
                </a:solidFill>
                <a:latin typeface="Arial" charset="0"/>
              </a:defRPr>
            </a:lvl4pPr>
            <a:lvl5pPr algn="l" rtl="0" eaLnBrk="1" fontAlgn="base" hangingPunct="1">
              <a:spcBef>
                <a:spcPct val="0"/>
              </a:spcBef>
              <a:spcAft>
                <a:spcPct val="0"/>
              </a:spcAft>
              <a:defRPr sz="4400">
                <a:solidFill>
                  <a:schemeClr val="tx1"/>
                </a:solidFill>
                <a:latin typeface="Arial" charset="0"/>
              </a:defRPr>
            </a:lvl5pPr>
            <a:lvl6pPr marL="457200" algn="l" rtl="0" eaLnBrk="1" fontAlgn="base" hangingPunct="1">
              <a:spcBef>
                <a:spcPct val="0"/>
              </a:spcBef>
              <a:spcAft>
                <a:spcPct val="0"/>
              </a:spcAft>
              <a:defRPr sz="4400">
                <a:solidFill>
                  <a:schemeClr val="tx1"/>
                </a:solidFill>
                <a:latin typeface="Arial" charset="0"/>
              </a:defRPr>
            </a:lvl6pPr>
            <a:lvl7pPr marL="914400" algn="l" rtl="0" eaLnBrk="1" fontAlgn="base" hangingPunct="1">
              <a:spcBef>
                <a:spcPct val="0"/>
              </a:spcBef>
              <a:spcAft>
                <a:spcPct val="0"/>
              </a:spcAft>
              <a:defRPr sz="4400">
                <a:solidFill>
                  <a:schemeClr val="tx1"/>
                </a:solidFill>
                <a:latin typeface="Arial" charset="0"/>
              </a:defRPr>
            </a:lvl7pPr>
            <a:lvl8pPr marL="1371600" algn="l" rtl="0" eaLnBrk="1" fontAlgn="base" hangingPunct="1">
              <a:spcBef>
                <a:spcPct val="0"/>
              </a:spcBef>
              <a:spcAft>
                <a:spcPct val="0"/>
              </a:spcAft>
              <a:defRPr sz="4400">
                <a:solidFill>
                  <a:schemeClr val="tx1"/>
                </a:solidFill>
                <a:latin typeface="Arial" charset="0"/>
              </a:defRPr>
            </a:lvl8pPr>
            <a:lvl9pPr marL="1828800" algn="l" rtl="0" eaLnBrk="1" fontAlgn="base" hangingPunct="1">
              <a:spcBef>
                <a:spcPct val="0"/>
              </a:spcBef>
              <a:spcAft>
                <a:spcPct val="0"/>
              </a:spcAft>
              <a:defRPr sz="4400">
                <a:solidFill>
                  <a:schemeClr val="tx1"/>
                </a:solidFill>
                <a:latin typeface="Arial" charset="0"/>
              </a:defRPr>
            </a:lvl9pPr>
          </a:lstStyle>
          <a:p>
            <a:pPr defTabSz="914400"/>
            <a:r>
              <a:rPr lang="en" sz="9600" b="1" kern="0" dirty="0">
                <a:solidFill>
                  <a:schemeClr val="bg1"/>
                </a:solidFill>
                <a:latin typeface="Exo 2" panose="020B0604020202020204" charset="0"/>
              </a:rPr>
              <a:t>03</a:t>
            </a:r>
          </a:p>
        </p:txBody>
      </p:sp>
      <p:sp>
        <p:nvSpPr>
          <p:cNvPr id="14" name="Google Shape;191;p36">
            <a:extLst>
              <a:ext uri="{FF2B5EF4-FFF2-40B4-BE49-F238E27FC236}">
                <a16:creationId xmlns:a16="http://schemas.microsoft.com/office/drawing/2014/main" id="{7C0893A7-B6B5-AE89-0665-4FF80CA98630}"/>
              </a:ext>
            </a:extLst>
          </p:cNvPr>
          <p:cNvSpPr txBox="1">
            <a:spLocks/>
          </p:cNvSpPr>
          <p:nvPr/>
        </p:nvSpPr>
        <p:spPr bwMode="auto">
          <a:xfrm flipH="1">
            <a:off x="882131" y="3429000"/>
            <a:ext cx="7187672" cy="1362800"/>
          </a:xfrm>
          <a:prstGeom prst="rect">
            <a:avLst/>
          </a:prstGeom>
          <a:noFill/>
          <a:ln w="9525">
            <a:noFill/>
            <a:miter lim="800000"/>
            <a:headEnd/>
            <a:tailEnd/>
          </a:ln>
          <a:effectLst/>
        </p:spPr>
        <p:txBody>
          <a:bodyPr spcFirstLastPara="1" vert="horz" wrap="square" lIns="121900" tIns="121900" rIns="121900" bIns="121900" numCol="1" anchor="ctr" anchorCtr="0" compatLnSpc="1">
            <a:prstTxWarp prst="textNoShape">
              <a:avLst/>
            </a:prstTxWarp>
            <a:noAutofit/>
          </a:bodyPr>
          <a:lstStyle>
            <a:lvl1pPr algn="l" rtl="0" eaLnBrk="1" fontAlgn="base" hangingPunct="1">
              <a:spcBef>
                <a:spcPct val="0"/>
              </a:spcBef>
              <a:spcAft>
                <a:spcPct val="0"/>
              </a:spcAft>
              <a:defRPr sz="4400">
                <a:solidFill>
                  <a:schemeClr val="tx1"/>
                </a:solidFill>
                <a:latin typeface="+mj-lt"/>
                <a:ea typeface="+mj-ea"/>
                <a:cs typeface="+mj-cs"/>
              </a:defRPr>
            </a:lvl1pPr>
            <a:lvl2pPr algn="l" rtl="0" eaLnBrk="1" fontAlgn="base" hangingPunct="1">
              <a:spcBef>
                <a:spcPct val="0"/>
              </a:spcBef>
              <a:spcAft>
                <a:spcPct val="0"/>
              </a:spcAft>
              <a:defRPr sz="4400">
                <a:solidFill>
                  <a:schemeClr val="tx1"/>
                </a:solidFill>
                <a:latin typeface="Arial" charset="0"/>
              </a:defRPr>
            </a:lvl2pPr>
            <a:lvl3pPr algn="l" rtl="0" eaLnBrk="1" fontAlgn="base" hangingPunct="1">
              <a:spcBef>
                <a:spcPct val="0"/>
              </a:spcBef>
              <a:spcAft>
                <a:spcPct val="0"/>
              </a:spcAft>
              <a:defRPr sz="4400">
                <a:solidFill>
                  <a:schemeClr val="tx1"/>
                </a:solidFill>
                <a:latin typeface="Arial" charset="0"/>
              </a:defRPr>
            </a:lvl3pPr>
            <a:lvl4pPr algn="l" rtl="0" eaLnBrk="1" fontAlgn="base" hangingPunct="1">
              <a:spcBef>
                <a:spcPct val="0"/>
              </a:spcBef>
              <a:spcAft>
                <a:spcPct val="0"/>
              </a:spcAft>
              <a:defRPr sz="4400">
                <a:solidFill>
                  <a:schemeClr val="tx1"/>
                </a:solidFill>
                <a:latin typeface="Arial" charset="0"/>
              </a:defRPr>
            </a:lvl4pPr>
            <a:lvl5pPr algn="l" rtl="0" eaLnBrk="1" fontAlgn="base" hangingPunct="1">
              <a:spcBef>
                <a:spcPct val="0"/>
              </a:spcBef>
              <a:spcAft>
                <a:spcPct val="0"/>
              </a:spcAft>
              <a:defRPr sz="4400">
                <a:solidFill>
                  <a:schemeClr val="tx1"/>
                </a:solidFill>
                <a:latin typeface="Arial" charset="0"/>
              </a:defRPr>
            </a:lvl5pPr>
            <a:lvl6pPr marL="457200" algn="l" rtl="0" eaLnBrk="1" fontAlgn="base" hangingPunct="1">
              <a:spcBef>
                <a:spcPct val="0"/>
              </a:spcBef>
              <a:spcAft>
                <a:spcPct val="0"/>
              </a:spcAft>
              <a:defRPr sz="4400">
                <a:solidFill>
                  <a:schemeClr val="tx1"/>
                </a:solidFill>
                <a:latin typeface="Arial" charset="0"/>
              </a:defRPr>
            </a:lvl6pPr>
            <a:lvl7pPr marL="914400" algn="l" rtl="0" eaLnBrk="1" fontAlgn="base" hangingPunct="1">
              <a:spcBef>
                <a:spcPct val="0"/>
              </a:spcBef>
              <a:spcAft>
                <a:spcPct val="0"/>
              </a:spcAft>
              <a:defRPr sz="4400">
                <a:solidFill>
                  <a:schemeClr val="tx1"/>
                </a:solidFill>
                <a:latin typeface="Arial" charset="0"/>
              </a:defRPr>
            </a:lvl7pPr>
            <a:lvl8pPr marL="1371600" algn="l" rtl="0" eaLnBrk="1" fontAlgn="base" hangingPunct="1">
              <a:spcBef>
                <a:spcPct val="0"/>
              </a:spcBef>
              <a:spcAft>
                <a:spcPct val="0"/>
              </a:spcAft>
              <a:defRPr sz="4400">
                <a:solidFill>
                  <a:schemeClr val="tx1"/>
                </a:solidFill>
                <a:latin typeface="Arial" charset="0"/>
              </a:defRPr>
            </a:lvl8pPr>
            <a:lvl9pPr marL="1828800" algn="l" rtl="0" eaLnBrk="1" fontAlgn="base" hangingPunct="1">
              <a:spcBef>
                <a:spcPct val="0"/>
              </a:spcBef>
              <a:spcAft>
                <a:spcPct val="0"/>
              </a:spcAft>
              <a:defRPr sz="4400">
                <a:solidFill>
                  <a:schemeClr val="tx1"/>
                </a:solidFill>
                <a:latin typeface="Arial" charset="0"/>
              </a:defRPr>
            </a:lvl9pPr>
          </a:lstStyle>
          <a:p>
            <a:pPr defTabSz="914400"/>
            <a:r>
              <a:rPr lang="fr-FR" sz="4800" i="1" dirty="0">
                <a:solidFill>
                  <a:schemeClr val="bg1"/>
                </a:solidFill>
              </a:rPr>
              <a:t>Solution et résultats</a:t>
            </a:r>
            <a:endParaRPr lang="fr-FR" sz="4800" i="1" kern="0" dirty="0">
              <a:solidFill>
                <a:schemeClr val="bg1"/>
              </a:solidFill>
            </a:endParaRPr>
          </a:p>
        </p:txBody>
      </p:sp>
      <p:cxnSp>
        <p:nvCxnSpPr>
          <p:cNvPr id="15" name="Google Shape;194;p36">
            <a:extLst>
              <a:ext uri="{FF2B5EF4-FFF2-40B4-BE49-F238E27FC236}">
                <a16:creationId xmlns:a16="http://schemas.microsoft.com/office/drawing/2014/main" id="{A66B5090-EDE5-3471-1D9B-FC6D2E4291C0}"/>
              </a:ext>
            </a:extLst>
          </p:cNvPr>
          <p:cNvCxnSpPr>
            <a:cxnSpLocks/>
          </p:cNvCxnSpPr>
          <p:nvPr/>
        </p:nvCxnSpPr>
        <p:spPr>
          <a:xfrm>
            <a:off x="0" y="4791800"/>
            <a:ext cx="2476870" cy="0"/>
          </a:xfrm>
          <a:prstGeom prst="straightConnector1">
            <a:avLst/>
          </a:prstGeom>
          <a:noFill/>
          <a:ln w="9525" cap="flat" cmpd="sng">
            <a:solidFill>
              <a:schemeClr val="bg1"/>
            </a:solidFill>
            <a:prstDash val="solid"/>
            <a:round/>
            <a:headEnd type="none" w="med" len="med"/>
            <a:tailEnd type="none" w="med" len="med"/>
          </a:ln>
        </p:spPr>
      </p:cxnSp>
    </p:spTree>
    <p:extLst>
      <p:ext uri="{BB962C8B-B14F-4D97-AF65-F5344CB8AC3E}">
        <p14:creationId xmlns:p14="http://schemas.microsoft.com/office/powerpoint/2010/main" val="89695046"/>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childTnLst>
                                </p:cTn>
                              </p:par>
                            </p:childTnLst>
                          </p:cTn>
                        </p:par>
                        <p:par>
                          <p:cTn id="8" fill="hold">
                            <p:stCondLst>
                              <p:cond delay="1000"/>
                            </p:stCondLst>
                            <p:childTnLst>
                              <p:par>
                                <p:cTn id="9" presetID="2" presetClass="entr" presetSubtype="8" fill="hold" nodeType="after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1000"/>
                                        <p:tgtEl>
                                          <p:spTgt spid="15"/>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A3E334B4-7B49-0135-8EFD-40DD332635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39807" y="1236072"/>
            <a:ext cx="7162800" cy="4856595"/>
          </a:xfrm>
          <a:prstGeom prst="rect">
            <a:avLst/>
          </a:prstGeom>
        </p:spPr>
      </p:pic>
      <p:sp>
        <p:nvSpPr>
          <p:cNvPr id="2" name="Freeform 44">
            <a:extLst>
              <a:ext uri="{FF2B5EF4-FFF2-40B4-BE49-F238E27FC236}">
                <a16:creationId xmlns:a16="http://schemas.microsoft.com/office/drawing/2014/main" id="{D142C44D-26D1-A3DD-4AC6-14AA3DD22277}"/>
              </a:ext>
            </a:extLst>
          </p:cNvPr>
          <p:cNvSpPr/>
          <p:nvPr/>
        </p:nvSpPr>
        <p:spPr>
          <a:xfrm>
            <a:off x="381740" y="623365"/>
            <a:ext cx="3373514" cy="939105"/>
          </a:xfrm>
          <a:custGeom>
            <a:avLst/>
            <a:gdLst>
              <a:gd name="connsiteX0" fmla="*/ 0 w 6254806"/>
              <a:gd name="connsiteY0" fmla="*/ 0 h 987552"/>
              <a:gd name="connsiteX1" fmla="*/ 5761030 w 6254806"/>
              <a:gd name="connsiteY1" fmla="*/ 0 h 987552"/>
              <a:gd name="connsiteX2" fmla="*/ 6254806 w 6254806"/>
              <a:gd name="connsiteY2" fmla="*/ 493776 h 987552"/>
              <a:gd name="connsiteX3" fmla="*/ 5761030 w 6254806"/>
              <a:gd name="connsiteY3" fmla="*/ 987552 h 987552"/>
              <a:gd name="connsiteX4" fmla="*/ 0 w 6254806"/>
              <a:gd name="connsiteY4" fmla="*/ 987552 h 9875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54806" h="987552">
                <a:moveTo>
                  <a:pt x="0" y="0"/>
                </a:moveTo>
                <a:lnTo>
                  <a:pt x="5761030" y="0"/>
                </a:lnTo>
                <a:lnTo>
                  <a:pt x="6254806" y="493776"/>
                </a:lnTo>
                <a:lnTo>
                  <a:pt x="5761030" y="987552"/>
                </a:lnTo>
                <a:lnTo>
                  <a:pt x="0" y="987552"/>
                </a:lnTo>
                <a:close/>
              </a:path>
            </a:pathLst>
          </a:cu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b="1" dirty="0">
                <a:solidFill>
                  <a:schemeClr val="bg1"/>
                </a:solidFill>
              </a:rPr>
              <a:t>Solution proposée</a:t>
            </a:r>
          </a:p>
        </p:txBody>
      </p:sp>
      <p:sp>
        <p:nvSpPr>
          <p:cNvPr id="4" name="Espace réservé du numéro de diapositive 3">
            <a:extLst>
              <a:ext uri="{FF2B5EF4-FFF2-40B4-BE49-F238E27FC236}">
                <a16:creationId xmlns:a16="http://schemas.microsoft.com/office/drawing/2014/main" id="{238A4EE9-A13A-56CF-EB2D-8BC8FC479139}"/>
              </a:ext>
            </a:extLst>
          </p:cNvPr>
          <p:cNvSpPr>
            <a:spLocks noGrp="1"/>
          </p:cNvSpPr>
          <p:nvPr>
            <p:ph type="sldNum" sz="quarter" idx="11"/>
          </p:nvPr>
        </p:nvSpPr>
        <p:spPr>
          <a:xfrm>
            <a:off x="8737600" y="6248400"/>
            <a:ext cx="2844800" cy="457200"/>
          </a:xfrm>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CE2552C-B124-47D8-ADBF-B5C924035382}" type="slidenum">
              <a:rPr kumimoji="0" lang="fr-FR" sz="1200" b="0" i="0" u="none" strike="noStrike" kern="1200" cap="none" spc="0" normalizeH="0" baseline="0" noProof="0">
                <a:ln>
                  <a:noFill/>
                </a:ln>
                <a:solidFill>
                  <a:srgbClr val="000000"/>
                </a:solidFill>
                <a:effectLst/>
                <a:uLnTx/>
                <a:uFillTx/>
                <a:latin typeface="Arial Black"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19</a:t>
            </a:fld>
            <a:endParaRPr kumimoji="0" lang="fr-FR" sz="1200" b="0" i="0" u="none" strike="noStrike" kern="1200" cap="none" spc="0" normalizeH="0" baseline="0" noProof="0" dirty="0">
              <a:ln>
                <a:noFill/>
              </a:ln>
              <a:solidFill>
                <a:srgbClr val="000000"/>
              </a:solidFill>
              <a:effectLst/>
              <a:uLnTx/>
              <a:uFillTx/>
              <a:latin typeface="Arial Black" pitchFamily="34" charset="0"/>
              <a:ea typeface="+mn-ea"/>
              <a:cs typeface="+mn-cs"/>
            </a:endParaRPr>
          </a:p>
        </p:txBody>
      </p:sp>
      <p:sp>
        <p:nvSpPr>
          <p:cNvPr id="6" name="ZoneTexte 5">
            <a:extLst>
              <a:ext uri="{FF2B5EF4-FFF2-40B4-BE49-F238E27FC236}">
                <a16:creationId xmlns:a16="http://schemas.microsoft.com/office/drawing/2014/main" id="{71246739-DA31-AB0F-D689-E88843BEF00A}"/>
              </a:ext>
            </a:extLst>
          </p:cNvPr>
          <p:cNvSpPr txBox="1"/>
          <p:nvPr/>
        </p:nvSpPr>
        <p:spPr>
          <a:xfrm>
            <a:off x="4463899" y="4081975"/>
            <a:ext cx="1065320" cy="276999"/>
          </a:xfrm>
          <a:prstGeom prst="rect">
            <a:avLst/>
          </a:prstGeom>
          <a:noFill/>
        </p:spPr>
        <p:txBody>
          <a:bodyPr wrap="square" rtlCol="0">
            <a:spAutoFit/>
          </a:bodyPr>
          <a:lstStyle/>
          <a:p>
            <a:r>
              <a:rPr lang="fr-FR" sz="1200" dirty="0">
                <a:solidFill>
                  <a:srgbClr val="FF0000"/>
                </a:solidFill>
              </a:rPr>
              <a:t>eth 0</a:t>
            </a:r>
          </a:p>
        </p:txBody>
      </p:sp>
      <p:sp>
        <p:nvSpPr>
          <p:cNvPr id="7" name="ZoneTexte 6">
            <a:extLst>
              <a:ext uri="{FF2B5EF4-FFF2-40B4-BE49-F238E27FC236}">
                <a16:creationId xmlns:a16="http://schemas.microsoft.com/office/drawing/2014/main" id="{763733A9-1B1A-F617-9CB8-6930F31D76BC}"/>
              </a:ext>
            </a:extLst>
          </p:cNvPr>
          <p:cNvSpPr txBox="1"/>
          <p:nvPr/>
        </p:nvSpPr>
        <p:spPr>
          <a:xfrm>
            <a:off x="8081369" y="4071344"/>
            <a:ext cx="1065320" cy="276999"/>
          </a:xfrm>
          <a:prstGeom prst="rect">
            <a:avLst/>
          </a:prstGeom>
          <a:noFill/>
        </p:spPr>
        <p:txBody>
          <a:bodyPr wrap="square" rtlCol="0">
            <a:spAutoFit/>
          </a:bodyPr>
          <a:lstStyle/>
          <a:p>
            <a:r>
              <a:rPr lang="fr-FR" sz="1200" dirty="0">
                <a:solidFill>
                  <a:srgbClr val="FF0000"/>
                </a:solidFill>
              </a:rPr>
              <a:t>eth 0</a:t>
            </a:r>
          </a:p>
        </p:txBody>
      </p:sp>
      <p:sp>
        <p:nvSpPr>
          <p:cNvPr id="8" name="ZoneTexte 7">
            <a:extLst>
              <a:ext uri="{FF2B5EF4-FFF2-40B4-BE49-F238E27FC236}">
                <a16:creationId xmlns:a16="http://schemas.microsoft.com/office/drawing/2014/main" id="{540189B4-CE55-2122-6A45-F015A8AFD768}"/>
              </a:ext>
            </a:extLst>
          </p:cNvPr>
          <p:cNvSpPr txBox="1"/>
          <p:nvPr/>
        </p:nvSpPr>
        <p:spPr>
          <a:xfrm>
            <a:off x="5563340" y="3152001"/>
            <a:ext cx="1065320" cy="276999"/>
          </a:xfrm>
          <a:prstGeom prst="rect">
            <a:avLst/>
          </a:prstGeom>
          <a:noFill/>
        </p:spPr>
        <p:txBody>
          <a:bodyPr wrap="square" rtlCol="0">
            <a:spAutoFit/>
          </a:bodyPr>
          <a:lstStyle/>
          <a:p>
            <a:r>
              <a:rPr lang="fr-FR" sz="1200" dirty="0">
                <a:solidFill>
                  <a:srgbClr val="FF0000"/>
                </a:solidFill>
              </a:rPr>
              <a:t>eth 1</a:t>
            </a:r>
          </a:p>
        </p:txBody>
      </p:sp>
      <p:sp>
        <p:nvSpPr>
          <p:cNvPr id="9" name="ZoneTexte 8">
            <a:extLst>
              <a:ext uri="{FF2B5EF4-FFF2-40B4-BE49-F238E27FC236}">
                <a16:creationId xmlns:a16="http://schemas.microsoft.com/office/drawing/2014/main" id="{2F4E0BB5-FD4E-6E29-62E6-3DCCB8121989}"/>
              </a:ext>
            </a:extLst>
          </p:cNvPr>
          <p:cNvSpPr txBox="1"/>
          <p:nvPr/>
        </p:nvSpPr>
        <p:spPr>
          <a:xfrm>
            <a:off x="7052863" y="3215895"/>
            <a:ext cx="1065320" cy="276999"/>
          </a:xfrm>
          <a:prstGeom prst="rect">
            <a:avLst/>
          </a:prstGeom>
          <a:noFill/>
        </p:spPr>
        <p:txBody>
          <a:bodyPr wrap="square" rtlCol="0">
            <a:spAutoFit/>
          </a:bodyPr>
          <a:lstStyle/>
          <a:p>
            <a:r>
              <a:rPr lang="fr-FR" sz="1200" dirty="0">
                <a:solidFill>
                  <a:srgbClr val="FF0000"/>
                </a:solidFill>
              </a:rPr>
              <a:t>eth 1</a:t>
            </a:r>
          </a:p>
        </p:txBody>
      </p:sp>
      <p:sp>
        <p:nvSpPr>
          <p:cNvPr id="10" name="Ellipse 9">
            <a:extLst>
              <a:ext uri="{FF2B5EF4-FFF2-40B4-BE49-F238E27FC236}">
                <a16:creationId xmlns:a16="http://schemas.microsoft.com/office/drawing/2014/main" id="{B2545086-C927-8EE0-88F7-B4A12ECF0343}"/>
              </a:ext>
            </a:extLst>
          </p:cNvPr>
          <p:cNvSpPr/>
          <p:nvPr/>
        </p:nvSpPr>
        <p:spPr bwMode="auto">
          <a:xfrm>
            <a:off x="4996559" y="4055416"/>
            <a:ext cx="106534" cy="99408"/>
          </a:xfrm>
          <a:prstGeom prst="ellipse">
            <a:avLst/>
          </a:prstGeom>
          <a:solidFill>
            <a:srgbClr val="FF0000"/>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fr-FR" sz="1800" b="0" i="0" u="none" strike="noStrike" cap="none" normalizeH="0" baseline="0" dirty="0">
              <a:ln>
                <a:noFill/>
              </a:ln>
              <a:solidFill>
                <a:schemeClr val="tx1"/>
              </a:solidFill>
              <a:effectLst/>
              <a:latin typeface="Arial" charset="0"/>
            </a:endParaRPr>
          </a:p>
        </p:txBody>
      </p:sp>
      <p:sp>
        <p:nvSpPr>
          <p:cNvPr id="11" name="Ellipse 10">
            <a:extLst>
              <a:ext uri="{FF2B5EF4-FFF2-40B4-BE49-F238E27FC236}">
                <a16:creationId xmlns:a16="http://schemas.microsoft.com/office/drawing/2014/main" id="{4D46083B-585C-211D-89D7-9E9E7A42A058}"/>
              </a:ext>
            </a:extLst>
          </p:cNvPr>
          <p:cNvSpPr/>
          <p:nvPr/>
        </p:nvSpPr>
        <p:spPr bwMode="auto">
          <a:xfrm>
            <a:off x="5563340" y="3553851"/>
            <a:ext cx="106534" cy="99408"/>
          </a:xfrm>
          <a:prstGeom prst="ellipse">
            <a:avLst/>
          </a:prstGeom>
          <a:solidFill>
            <a:srgbClr val="FF0000"/>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fr-FR" sz="1800" b="0" i="0" u="none" strike="noStrike" cap="none" normalizeH="0" baseline="0" dirty="0">
              <a:ln>
                <a:noFill/>
              </a:ln>
              <a:solidFill>
                <a:schemeClr val="tx1"/>
              </a:solidFill>
              <a:effectLst/>
              <a:latin typeface="Arial" charset="0"/>
            </a:endParaRPr>
          </a:p>
        </p:txBody>
      </p:sp>
      <p:sp>
        <p:nvSpPr>
          <p:cNvPr id="12" name="Ellipse 11">
            <a:extLst>
              <a:ext uri="{FF2B5EF4-FFF2-40B4-BE49-F238E27FC236}">
                <a16:creationId xmlns:a16="http://schemas.microsoft.com/office/drawing/2014/main" id="{CDF5A3C0-EB2B-5C3F-36DF-5BB53E87F0FB}"/>
              </a:ext>
            </a:extLst>
          </p:cNvPr>
          <p:cNvSpPr/>
          <p:nvPr/>
        </p:nvSpPr>
        <p:spPr bwMode="auto">
          <a:xfrm>
            <a:off x="7386219" y="3597553"/>
            <a:ext cx="106534" cy="99408"/>
          </a:xfrm>
          <a:prstGeom prst="ellipse">
            <a:avLst/>
          </a:prstGeom>
          <a:solidFill>
            <a:srgbClr val="FF0000"/>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fr-FR" sz="1800" b="0" i="0" u="none" strike="noStrike" cap="none" normalizeH="0" baseline="0" dirty="0">
              <a:ln>
                <a:noFill/>
              </a:ln>
              <a:solidFill>
                <a:schemeClr val="tx1"/>
              </a:solidFill>
              <a:effectLst/>
              <a:latin typeface="Arial" charset="0"/>
            </a:endParaRPr>
          </a:p>
        </p:txBody>
      </p:sp>
      <p:sp>
        <p:nvSpPr>
          <p:cNvPr id="13" name="Ellipse 12">
            <a:extLst>
              <a:ext uri="{FF2B5EF4-FFF2-40B4-BE49-F238E27FC236}">
                <a16:creationId xmlns:a16="http://schemas.microsoft.com/office/drawing/2014/main" id="{DA8BC5D8-8942-22C8-3A1F-74CBF3107ECE}"/>
              </a:ext>
            </a:extLst>
          </p:cNvPr>
          <p:cNvSpPr/>
          <p:nvPr/>
        </p:nvSpPr>
        <p:spPr bwMode="auto">
          <a:xfrm>
            <a:off x="7919483" y="4026959"/>
            <a:ext cx="106534" cy="99408"/>
          </a:xfrm>
          <a:prstGeom prst="ellipse">
            <a:avLst/>
          </a:prstGeom>
          <a:solidFill>
            <a:srgbClr val="FF0000"/>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fr-FR" sz="1800" b="0" i="0" u="none" strike="noStrike" cap="none" normalizeH="0" baseline="0" dirty="0">
              <a:ln>
                <a:noFill/>
              </a:ln>
              <a:solidFill>
                <a:schemeClr val="tx1"/>
              </a:solidFill>
              <a:effectLst/>
              <a:latin typeface="Arial" charset="0"/>
            </a:endParaRPr>
          </a:p>
        </p:txBody>
      </p:sp>
      <p:sp>
        <p:nvSpPr>
          <p:cNvPr id="14" name="ZoneTexte 13">
            <a:extLst>
              <a:ext uri="{FF2B5EF4-FFF2-40B4-BE49-F238E27FC236}">
                <a16:creationId xmlns:a16="http://schemas.microsoft.com/office/drawing/2014/main" id="{5EAD7214-EBEF-2807-83DE-6B991FBC6712}"/>
              </a:ext>
            </a:extLst>
          </p:cNvPr>
          <p:cNvSpPr txBox="1"/>
          <p:nvPr/>
        </p:nvSpPr>
        <p:spPr>
          <a:xfrm>
            <a:off x="1774710" y="5452009"/>
            <a:ext cx="2085827" cy="369332"/>
          </a:xfrm>
          <a:prstGeom prst="rect">
            <a:avLst/>
          </a:prstGeom>
          <a:noFill/>
        </p:spPr>
        <p:txBody>
          <a:bodyPr wrap="none" rtlCol="0">
            <a:spAutoFit/>
          </a:bodyPr>
          <a:lstStyle/>
          <a:p>
            <a:r>
              <a:rPr lang="fr-FR" dirty="0"/>
              <a:t>@172.16.20.10/24</a:t>
            </a:r>
          </a:p>
        </p:txBody>
      </p:sp>
      <p:sp>
        <p:nvSpPr>
          <p:cNvPr id="15" name="ZoneTexte 14">
            <a:extLst>
              <a:ext uri="{FF2B5EF4-FFF2-40B4-BE49-F238E27FC236}">
                <a16:creationId xmlns:a16="http://schemas.microsoft.com/office/drawing/2014/main" id="{6A16514F-AE73-3C70-E563-3AB957185768}"/>
              </a:ext>
            </a:extLst>
          </p:cNvPr>
          <p:cNvSpPr txBox="1"/>
          <p:nvPr/>
        </p:nvSpPr>
        <p:spPr>
          <a:xfrm>
            <a:off x="8688811" y="5452009"/>
            <a:ext cx="2085827" cy="369332"/>
          </a:xfrm>
          <a:prstGeom prst="rect">
            <a:avLst/>
          </a:prstGeom>
          <a:noFill/>
        </p:spPr>
        <p:txBody>
          <a:bodyPr wrap="none" rtlCol="0">
            <a:spAutoFit/>
          </a:bodyPr>
          <a:lstStyle/>
          <a:p>
            <a:r>
              <a:rPr lang="fr-FR" dirty="0"/>
              <a:t>@172.16.10.10/24</a:t>
            </a:r>
          </a:p>
        </p:txBody>
      </p:sp>
      <p:sp>
        <p:nvSpPr>
          <p:cNvPr id="16" name="ZoneTexte 15">
            <a:extLst>
              <a:ext uri="{FF2B5EF4-FFF2-40B4-BE49-F238E27FC236}">
                <a16:creationId xmlns:a16="http://schemas.microsoft.com/office/drawing/2014/main" id="{3E392660-6766-F5C2-06B6-15F6DAC4D86C}"/>
              </a:ext>
            </a:extLst>
          </p:cNvPr>
          <p:cNvSpPr txBox="1"/>
          <p:nvPr/>
        </p:nvSpPr>
        <p:spPr>
          <a:xfrm>
            <a:off x="8614029" y="4035808"/>
            <a:ext cx="1957587" cy="369332"/>
          </a:xfrm>
          <a:prstGeom prst="rect">
            <a:avLst/>
          </a:prstGeom>
          <a:noFill/>
        </p:spPr>
        <p:txBody>
          <a:bodyPr wrap="none" rtlCol="0">
            <a:spAutoFit/>
          </a:bodyPr>
          <a:lstStyle/>
          <a:p>
            <a:r>
              <a:rPr lang="fr-FR" dirty="0"/>
              <a:t>@172.16.10.1/24</a:t>
            </a:r>
          </a:p>
        </p:txBody>
      </p:sp>
      <p:sp>
        <p:nvSpPr>
          <p:cNvPr id="17" name="ZoneTexte 16">
            <a:extLst>
              <a:ext uri="{FF2B5EF4-FFF2-40B4-BE49-F238E27FC236}">
                <a16:creationId xmlns:a16="http://schemas.microsoft.com/office/drawing/2014/main" id="{306E9F7B-F2E6-7DF8-9DBD-6C73F6160EAB}"/>
              </a:ext>
            </a:extLst>
          </p:cNvPr>
          <p:cNvSpPr txBox="1"/>
          <p:nvPr/>
        </p:nvSpPr>
        <p:spPr>
          <a:xfrm>
            <a:off x="2624531" y="4035808"/>
            <a:ext cx="1957587" cy="369332"/>
          </a:xfrm>
          <a:prstGeom prst="rect">
            <a:avLst/>
          </a:prstGeom>
          <a:noFill/>
        </p:spPr>
        <p:txBody>
          <a:bodyPr wrap="none" rtlCol="0">
            <a:spAutoFit/>
          </a:bodyPr>
          <a:lstStyle/>
          <a:p>
            <a:r>
              <a:rPr lang="fr-FR" dirty="0"/>
              <a:t>@172.16.20.1/24</a:t>
            </a:r>
          </a:p>
        </p:txBody>
      </p:sp>
      <p:sp>
        <p:nvSpPr>
          <p:cNvPr id="18" name="ZoneTexte 17">
            <a:extLst>
              <a:ext uri="{FF2B5EF4-FFF2-40B4-BE49-F238E27FC236}">
                <a16:creationId xmlns:a16="http://schemas.microsoft.com/office/drawing/2014/main" id="{01F55A19-0F9B-F770-99EA-644BFD002812}"/>
              </a:ext>
            </a:extLst>
          </p:cNvPr>
          <p:cNvSpPr txBox="1"/>
          <p:nvPr/>
        </p:nvSpPr>
        <p:spPr>
          <a:xfrm>
            <a:off x="3555142" y="2928857"/>
            <a:ext cx="2085827" cy="369332"/>
          </a:xfrm>
          <a:prstGeom prst="rect">
            <a:avLst/>
          </a:prstGeom>
          <a:noFill/>
        </p:spPr>
        <p:txBody>
          <a:bodyPr wrap="none" rtlCol="0">
            <a:spAutoFit/>
          </a:bodyPr>
          <a:lstStyle/>
          <a:p>
            <a:r>
              <a:rPr lang="fr-FR" dirty="0"/>
              <a:t>@172.16.30.10/24</a:t>
            </a:r>
          </a:p>
        </p:txBody>
      </p:sp>
      <p:sp>
        <p:nvSpPr>
          <p:cNvPr id="19" name="ZoneTexte 18">
            <a:extLst>
              <a:ext uri="{FF2B5EF4-FFF2-40B4-BE49-F238E27FC236}">
                <a16:creationId xmlns:a16="http://schemas.microsoft.com/office/drawing/2014/main" id="{3286E1E0-21E6-EA27-8A2F-459EF342F03F}"/>
              </a:ext>
            </a:extLst>
          </p:cNvPr>
          <p:cNvSpPr txBox="1"/>
          <p:nvPr/>
        </p:nvSpPr>
        <p:spPr>
          <a:xfrm>
            <a:off x="7585523" y="2985062"/>
            <a:ext cx="1957587" cy="369332"/>
          </a:xfrm>
          <a:prstGeom prst="rect">
            <a:avLst/>
          </a:prstGeom>
          <a:noFill/>
        </p:spPr>
        <p:txBody>
          <a:bodyPr wrap="none" rtlCol="0">
            <a:spAutoFit/>
          </a:bodyPr>
          <a:lstStyle/>
          <a:p>
            <a:r>
              <a:rPr lang="fr-FR" dirty="0"/>
              <a:t>@172.16.30.1/24</a:t>
            </a:r>
          </a:p>
        </p:txBody>
      </p:sp>
      <p:sp>
        <p:nvSpPr>
          <p:cNvPr id="20" name="ZoneTexte 19">
            <a:extLst>
              <a:ext uri="{FF2B5EF4-FFF2-40B4-BE49-F238E27FC236}">
                <a16:creationId xmlns:a16="http://schemas.microsoft.com/office/drawing/2014/main" id="{40D18C46-E7E2-B63A-B1B2-3F3EBA4D8635}"/>
              </a:ext>
            </a:extLst>
          </p:cNvPr>
          <p:cNvSpPr txBox="1"/>
          <p:nvPr/>
        </p:nvSpPr>
        <p:spPr>
          <a:xfrm>
            <a:off x="6958611" y="1227402"/>
            <a:ext cx="1765227" cy="369332"/>
          </a:xfrm>
          <a:prstGeom prst="rect">
            <a:avLst/>
          </a:prstGeom>
          <a:noFill/>
        </p:spPr>
        <p:txBody>
          <a:bodyPr wrap="none" rtlCol="0">
            <a:spAutoFit/>
          </a:bodyPr>
          <a:lstStyle/>
          <a:p>
            <a:r>
              <a:rPr lang="fr-FR" dirty="0"/>
              <a:t>@127.0.0. 1/24</a:t>
            </a:r>
          </a:p>
        </p:txBody>
      </p:sp>
      <p:sp>
        <p:nvSpPr>
          <p:cNvPr id="21" name="ZoneTexte 20">
            <a:extLst>
              <a:ext uri="{FF2B5EF4-FFF2-40B4-BE49-F238E27FC236}">
                <a16:creationId xmlns:a16="http://schemas.microsoft.com/office/drawing/2014/main" id="{34A81964-4EEF-D006-340E-B8A9E7CE903D}"/>
              </a:ext>
            </a:extLst>
          </p:cNvPr>
          <p:cNvSpPr txBox="1"/>
          <p:nvPr/>
        </p:nvSpPr>
        <p:spPr>
          <a:xfrm>
            <a:off x="5934348" y="3664370"/>
            <a:ext cx="1173719" cy="276999"/>
          </a:xfrm>
          <a:prstGeom prst="rect">
            <a:avLst/>
          </a:prstGeom>
          <a:noFill/>
        </p:spPr>
        <p:txBody>
          <a:bodyPr wrap="none" rtlCol="0">
            <a:spAutoFit/>
          </a:bodyPr>
          <a:lstStyle/>
          <a:p>
            <a:r>
              <a:rPr lang="fr-FR" sz="1200" dirty="0">
                <a:solidFill>
                  <a:srgbClr val="FF0000"/>
                </a:solidFill>
              </a:rPr>
              <a:t>Route statique</a:t>
            </a:r>
          </a:p>
        </p:txBody>
      </p:sp>
    </p:spTree>
    <p:extLst>
      <p:ext uri="{BB962C8B-B14F-4D97-AF65-F5344CB8AC3E}">
        <p14:creationId xmlns:p14="http://schemas.microsoft.com/office/powerpoint/2010/main" val="133850107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80">
                                          <p:stCondLst>
                                            <p:cond delay="0"/>
                                          </p:stCondLst>
                                        </p:cTn>
                                        <p:tgtEl>
                                          <p:spTgt spid="3"/>
                                        </p:tgtEl>
                                      </p:cBhvr>
                                    </p:animEffect>
                                    <p:anim calcmode="lin" valueType="num">
                                      <p:cBhvr>
                                        <p:cTn id="8" dur="1822" tmFilter="0,0; 0.14,0.36; 0.43,0.73; 0.71,0.91; 1.0,1.0">
                                          <p:stCondLst>
                                            <p:cond delay="0"/>
                                          </p:stCondLst>
                                        </p:cTn>
                                        <p:tgtEl>
                                          <p:spTgt spid="3"/>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
                                        </p:tgtEl>
                                        <p:attrNameLst>
                                          <p:attrName>ppt_y</p:attrName>
                                        </p:attrNameLst>
                                      </p:cBhvr>
                                      <p:tavLst>
                                        <p:tav tm="0" fmla="#ppt_y-sin(pi*$)/81">
                                          <p:val>
                                            <p:fltVal val="0"/>
                                          </p:val>
                                        </p:tav>
                                        <p:tav tm="100000">
                                          <p:val>
                                            <p:fltVal val="1"/>
                                          </p:val>
                                        </p:tav>
                                      </p:tavLst>
                                    </p:anim>
                                    <p:animScale>
                                      <p:cBhvr>
                                        <p:cTn id="13" dur="26">
                                          <p:stCondLst>
                                            <p:cond delay="650"/>
                                          </p:stCondLst>
                                        </p:cTn>
                                        <p:tgtEl>
                                          <p:spTgt spid="3"/>
                                        </p:tgtEl>
                                      </p:cBhvr>
                                      <p:to x="100000" y="60000"/>
                                    </p:animScale>
                                    <p:animScale>
                                      <p:cBhvr>
                                        <p:cTn id="14" dur="166" decel="50000">
                                          <p:stCondLst>
                                            <p:cond delay="676"/>
                                          </p:stCondLst>
                                        </p:cTn>
                                        <p:tgtEl>
                                          <p:spTgt spid="3"/>
                                        </p:tgtEl>
                                      </p:cBhvr>
                                      <p:to x="100000" y="100000"/>
                                    </p:animScale>
                                    <p:animScale>
                                      <p:cBhvr>
                                        <p:cTn id="15" dur="26">
                                          <p:stCondLst>
                                            <p:cond delay="1312"/>
                                          </p:stCondLst>
                                        </p:cTn>
                                        <p:tgtEl>
                                          <p:spTgt spid="3"/>
                                        </p:tgtEl>
                                      </p:cBhvr>
                                      <p:to x="100000" y="80000"/>
                                    </p:animScale>
                                    <p:animScale>
                                      <p:cBhvr>
                                        <p:cTn id="16" dur="166" decel="50000">
                                          <p:stCondLst>
                                            <p:cond delay="1338"/>
                                          </p:stCondLst>
                                        </p:cTn>
                                        <p:tgtEl>
                                          <p:spTgt spid="3"/>
                                        </p:tgtEl>
                                      </p:cBhvr>
                                      <p:to x="100000" y="100000"/>
                                    </p:animScale>
                                    <p:animScale>
                                      <p:cBhvr>
                                        <p:cTn id="17" dur="26">
                                          <p:stCondLst>
                                            <p:cond delay="1642"/>
                                          </p:stCondLst>
                                        </p:cTn>
                                        <p:tgtEl>
                                          <p:spTgt spid="3"/>
                                        </p:tgtEl>
                                      </p:cBhvr>
                                      <p:to x="100000" y="90000"/>
                                    </p:animScale>
                                    <p:animScale>
                                      <p:cBhvr>
                                        <p:cTn id="18" dur="166" decel="50000">
                                          <p:stCondLst>
                                            <p:cond delay="1668"/>
                                          </p:stCondLst>
                                        </p:cTn>
                                        <p:tgtEl>
                                          <p:spTgt spid="3"/>
                                        </p:tgtEl>
                                      </p:cBhvr>
                                      <p:to x="100000" y="100000"/>
                                    </p:animScale>
                                    <p:animScale>
                                      <p:cBhvr>
                                        <p:cTn id="19" dur="26">
                                          <p:stCondLst>
                                            <p:cond delay="1808"/>
                                          </p:stCondLst>
                                        </p:cTn>
                                        <p:tgtEl>
                                          <p:spTgt spid="3"/>
                                        </p:tgtEl>
                                      </p:cBhvr>
                                      <p:to x="100000" y="95000"/>
                                    </p:animScale>
                                    <p:animScale>
                                      <p:cBhvr>
                                        <p:cTn id="20" dur="166" decel="50000">
                                          <p:stCondLst>
                                            <p:cond delay="1834"/>
                                          </p:stCondLst>
                                        </p:cTn>
                                        <p:tgtEl>
                                          <p:spTgt spid="3"/>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1000"/>
                                        <p:tgtEl>
                                          <p:spTgt spid="12"/>
                                        </p:tgtEl>
                                      </p:cBhvr>
                                    </p:animEffect>
                                    <p:anim calcmode="lin" valueType="num">
                                      <p:cBhvr>
                                        <p:cTn id="26" dur="1000" fill="hold"/>
                                        <p:tgtEl>
                                          <p:spTgt spid="12"/>
                                        </p:tgtEl>
                                        <p:attrNameLst>
                                          <p:attrName>ppt_x</p:attrName>
                                        </p:attrNameLst>
                                      </p:cBhvr>
                                      <p:tavLst>
                                        <p:tav tm="0">
                                          <p:val>
                                            <p:strVal val="#ppt_x"/>
                                          </p:val>
                                        </p:tav>
                                        <p:tav tm="100000">
                                          <p:val>
                                            <p:strVal val="#ppt_x"/>
                                          </p:val>
                                        </p:tav>
                                      </p:tavLst>
                                    </p:anim>
                                    <p:anim calcmode="lin" valueType="num">
                                      <p:cBhvr>
                                        <p:cTn id="27" dur="1000" fill="hold"/>
                                        <p:tgtEl>
                                          <p:spTgt spid="12"/>
                                        </p:tgtEl>
                                        <p:attrNameLst>
                                          <p:attrName>ppt_y</p:attrName>
                                        </p:attrNameLst>
                                      </p:cBhvr>
                                      <p:tavLst>
                                        <p:tav tm="0">
                                          <p:val>
                                            <p:strVal val="#ppt_y+.1"/>
                                          </p:val>
                                        </p:tav>
                                        <p:tav tm="100000">
                                          <p:val>
                                            <p:strVal val="#ppt_y"/>
                                          </p:val>
                                        </p:tav>
                                      </p:tavLst>
                                    </p:anim>
                                  </p:childTnLst>
                                </p:cTn>
                              </p:par>
                              <p:par>
                                <p:cTn id="28" presetID="42" presetClass="entr" presetSubtype="0" fill="hold" grpId="0" nodeType="with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fade">
                                      <p:cBhvr>
                                        <p:cTn id="30" dur="1000"/>
                                        <p:tgtEl>
                                          <p:spTgt spid="11"/>
                                        </p:tgtEl>
                                      </p:cBhvr>
                                    </p:animEffect>
                                    <p:anim calcmode="lin" valueType="num">
                                      <p:cBhvr>
                                        <p:cTn id="31" dur="1000" fill="hold"/>
                                        <p:tgtEl>
                                          <p:spTgt spid="11"/>
                                        </p:tgtEl>
                                        <p:attrNameLst>
                                          <p:attrName>ppt_x</p:attrName>
                                        </p:attrNameLst>
                                      </p:cBhvr>
                                      <p:tavLst>
                                        <p:tav tm="0">
                                          <p:val>
                                            <p:strVal val="#ppt_x"/>
                                          </p:val>
                                        </p:tav>
                                        <p:tav tm="100000">
                                          <p:val>
                                            <p:strVal val="#ppt_x"/>
                                          </p:val>
                                        </p:tav>
                                      </p:tavLst>
                                    </p:anim>
                                    <p:anim calcmode="lin" valueType="num">
                                      <p:cBhvr>
                                        <p:cTn id="32" dur="1000" fill="hold"/>
                                        <p:tgtEl>
                                          <p:spTgt spid="11"/>
                                        </p:tgtEl>
                                        <p:attrNameLst>
                                          <p:attrName>ppt_y</p:attrName>
                                        </p:attrNameLst>
                                      </p:cBhvr>
                                      <p:tavLst>
                                        <p:tav tm="0">
                                          <p:val>
                                            <p:strVal val="#ppt_y+.1"/>
                                          </p:val>
                                        </p:tav>
                                        <p:tav tm="100000">
                                          <p:val>
                                            <p:strVal val="#ppt_y"/>
                                          </p:val>
                                        </p:tav>
                                      </p:tavLst>
                                    </p:anim>
                                  </p:childTnLst>
                                </p:cTn>
                              </p:par>
                              <p:par>
                                <p:cTn id="33" presetID="42" presetClass="entr" presetSubtype="0" fill="hold" grpId="0" nodeType="with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fade">
                                      <p:cBhvr>
                                        <p:cTn id="35" dur="1000"/>
                                        <p:tgtEl>
                                          <p:spTgt spid="8"/>
                                        </p:tgtEl>
                                      </p:cBhvr>
                                    </p:animEffect>
                                    <p:anim calcmode="lin" valueType="num">
                                      <p:cBhvr>
                                        <p:cTn id="36" dur="1000" fill="hold"/>
                                        <p:tgtEl>
                                          <p:spTgt spid="8"/>
                                        </p:tgtEl>
                                        <p:attrNameLst>
                                          <p:attrName>ppt_x</p:attrName>
                                        </p:attrNameLst>
                                      </p:cBhvr>
                                      <p:tavLst>
                                        <p:tav tm="0">
                                          <p:val>
                                            <p:strVal val="#ppt_x"/>
                                          </p:val>
                                        </p:tav>
                                        <p:tav tm="100000">
                                          <p:val>
                                            <p:strVal val="#ppt_x"/>
                                          </p:val>
                                        </p:tav>
                                      </p:tavLst>
                                    </p:anim>
                                    <p:anim calcmode="lin" valueType="num">
                                      <p:cBhvr>
                                        <p:cTn id="37" dur="1000" fill="hold"/>
                                        <p:tgtEl>
                                          <p:spTgt spid="8"/>
                                        </p:tgtEl>
                                        <p:attrNameLst>
                                          <p:attrName>ppt_y</p:attrName>
                                        </p:attrNameLst>
                                      </p:cBhvr>
                                      <p:tavLst>
                                        <p:tav tm="0">
                                          <p:val>
                                            <p:strVal val="#ppt_y+.1"/>
                                          </p:val>
                                        </p:tav>
                                        <p:tav tm="100000">
                                          <p:val>
                                            <p:strVal val="#ppt_y"/>
                                          </p:val>
                                        </p:tav>
                                      </p:tavLst>
                                    </p:anim>
                                  </p:childTnLst>
                                </p:cTn>
                              </p:par>
                              <p:par>
                                <p:cTn id="38" presetID="42" presetClass="entr" presetSubtype="0" fill="hold" grpId="0" nodeType="withEffect">
                                  <p:stCondLst>
                                    <p:cond delay="0"/>
                                  </p:stCondLst>
                                  <p:childTnLst>
                                    <p:set>
                                      <p:cBhvr>
                                        <p:cTn id="39" dur="1" fill="hold">
                                          <p:stCondLst>
                                            <p:cond delay="0"/>
                                          </p:stCondLst>
                                        </p:cTn>
                                        <p:tgtEl>
                                          <p:spTgt spid="9"/>
                                        </p:tgtEl>
                                        <p:attrNameLst>
                                          <p:attrName>style.visibility</p:attrName>
                                        </p:attrNameLst>
                                      </p:cBhvr>
                                      <p:to>
                                        <p:strVal val="visible"/>
                                      </p:to>
                                    </p:set>
                                    <p:animEffect transition="in" filter="fade">
                                      <p:cBhvr>
                                        <p:cTn id="40" dur="1000"/>
                                        <p:tgtEl>
                                          <p:spTgt spid="9"/>
                                        </p:tgtEl>
                                      </p:cBhvr>
                                    </p:animEffect>
                                    <p:anim calcmode="lin" valueType="num">
                                      <p:cBhvr>
                                        <p:cTn id="41" dur="1000" fill="hold"/>
                                        <p:tgtEl>
                                          <p:spTgt spid="9"/>
                                        </p:tgtEl>
                                        <p:attrNameLst>
                                          <p:attrName>ppt_x</p:attrName>
                                        </p:attrNameLst>
                                      </p:cBhvr>
                                      <p:tavLst>
                                        <p:tav tm="0">
                                          <p:val>
                                            <p:strVal val="#ppt_x"/>
                                          </p:val>
                                        </p:tav>
                                        <p:tav tm="100000">
                                          <p:val>
                                            <p:strVal val="#ppt_x"/>
                                          </p:val>
                                        </p:tav>
                                      </p:tavLst>
                                    </p:anim>
                                    <p:anim calcmode="lin" valueType="num">
                                      <p:cBhvr>
                                        <p:cTn id="42" dur="1000" fill="hold"/>
                                        <p:tgtEl>
                                          <p:spTgt spid="9"/>
                                        </p:tgtEl>
                                        <p:attrNameLst>
                                          <p:attrName>ppt_y</p:attrName>
                                        </p:attrNameLst>
                                      </p:cBhvr>
                                      <p:tavLst>
                                        <p:tav tm="0">
                                          <p:val>
                                            <p:strVal val="#ppt_y+.1"/>
                                          </p:val>
                                        </p:tav>
                                        <p:tav tm="100000">
                                          <p:val>
                                            <p:strVal val="#ppt_y"/>
                                          </p:val>
                                        </p:tav>
                                      </p:tavLst>
                                    </p:anim>
                                  </p:childTnLst>
                                </p:cTn>
                              </p:par>
                              <p:par>
                                <p:cTn id="43" presetID="42" presetClass="entr" presetSubtype="0" fill="hold" grpId="0" nodeType="withEffect">
                                  <p:stCondLst>
                                    <p:cond delay="0"/>
                                  </p:stCondLst>
                                  <p:childTnLst>
                                    <p:set>
                                      <p:cBhvr>
                                        <p:cTn id="44" dur="1" fill="hold">
                                          <p:stCondLst>
                                            <p:cond delay="0"/>
                                          </p:stCondLst>
                                        </p:cTn>
                                        <p:tgtEl>
                                          <p:spTgt spid="21"/>
                                        </p:tgtEl>
                                        <p:attrNameLst>
                                          <p:attrName>style.visibility</p:attrName>
                                        </p:attrNameLst>
                                      </p:cBhvr>
                                      <p:to>
                                        <p:strVal val="visible"/>
                                      </p:to>
                                    </p:set>
                                    <p:animEffect transition="in" filter="fade">
                                      <p:cBhvr>
                                        <p:cTn id="45" dur="1000"/>
                                        <p:tgtEl>
                                          <p:spTgt spid="21"/>
                                        </p:tgtEl>
                                      </p:cBhvr>
                                    </p:animEffect>
                                    <p:anim calcmode="lin" valueType="num">
                                      <p:cBhvr>
                                        <p:cTn id="46" dur="1000" fill="hold"/>
                                        <p:tgtEl>
                                          <p:spTgt spid="21"/>
                                        </p:tgtEl>
                                        <p:attrNameLst>
                                          <p:attrName>ppt_x</p:attrName>
                                        </p:attrNameLst>
                                      </p:cBhvr>
                                      <p:tavLst>
                                        <p:tav tm="0">
                                          <p:val>
                                            <p:strVal val="#ppt_x"/>
                                          </p:val>
                                        </p:tav>
                                        <p:tav tm="100000">
                                          <p:val>
                                            <p:strVal val="#ppt_x"/>
                                          </p:val>
                                        </p:tav>
                                      </p:tavLst>
                                    </p:anim>
                                    <p:anim calcmode="lin" valueType="num">
                                      <p:cBhvr>
                                        <p:cTn id="47" dur="1000" fill="hold"/>
                                        <p:tgtEl>
                                          <p:spTgt spid="21"/>
                                        </p:tgtEl>
                                        <p:attrNameLst>
                                          <p:attrName>ppt_y</p:attrName>
                                        </p:attrNameLst>
                                      </p:cBhvr>
                                      <p:tavLst>
                                        <p:tav tm="0">
                                          <p:val>
                                            <p:strVal val="#ppt_y+.1"/>
                                          </p:val>
                                        </p:tav>
                                        <p:tav tm="100000">
                                          <p:val>
                                            <p:strVal val="#ppt_y"/>
                                          </p:val>
                                        </p:tav>
                                      </p:tavLst>
                                    </p:anim>
                                  </p:childTnLst>
                                </p:cTn>
                              </p:par>
                              <p:par>
                                <p:cTn id="48" presetID="42" presetClass="entr" presetSubtype="0" fill="hold" grpId="0" nodeType="withEffect">
                                  <p:stCondLst>
                                    <p:cond delay="0"/>
                                  </p:stCondLst>
                                  <p:childTnLst>
                                    <p:set>
                                      <p:cBhvr>
                                        <p:cTn id="49" dur="1" fill="hold">
                                          <p:stCondLst>
                                            <p:cond delay="0"/>
                                          </p:stCondLst>
                                        </p:cTn>
                                        <p:tgtEl>
                                          <p:spTgt spid="10"/>
                                        </p:tgtEl>
                                        <p:attrNameLst>
                                          <p:attrName>style.visibility</p:attrName>
                                        </p:attrNameLst>
                                      </p:cBhvr>
                                      <p:to>
                                        <p:strVal val="visible"/>
                                      </p:to>
                                    </p:set>
                                    <p:animEffect transition="in" filter="fade">
                                      <p:cBhvr>
                                        <p:cTn id="50" dur="1000"/>
                                        <p:tgtEl>
                                          <p:spTgt spid="10"/>
                                        </p:tgtEl>
                                      </p:cBhvr>
                                    </p:animEffect>
                                    <p:anim calcmode="lin" valueType="num">
                                      <p:cBhvr>
                                        <p:cTn id="51" dur="1000" fill="hold"/>
                                        <p:tgtEl>
                                          <p:spTgt spid="10"/>
                                        </p:tgtEl>
                                        <p:attrNameLst>
                                          <p:attrName>ppt_x</p:attrName>
                                        </p:attrNameLst>
                                      </p:cBhvr>
                                      <p:tavLst>
                                        <p:tav tm="0">
                                          <p:val>
                                            <p:strVal val="#ppt_x"/>
                                          </p:val>
                                        </p:tav>
                                        <p:tav tm="100000">
                                          <p:val>
                                            <p:strVal val="#ppt_x"/>
                                          </p:val>
                                        </p:tav>
                                      </p:tavLst>
                                    </p:anim>
                                    <p:anim calcmode="lin" valueType="num">
                                      <p:cBhvr>
                                        <p:cTn id="52" dur="1000" fill="hold"/>
                                        <p:tgtEl>
                                          <p:spTgt spid="10"/>
                                        </p:tgtEl>
                                        <p:attrNameLst>
                                          <p:attrName>ppt_y</p:attrName>
                                        </p:attrNameLst>
                                      </p:cBhvr>
                                      <p:tavLst>
                                        <p:tav tm="0">
                                          <p:val>
                                            <p:strVal val="#ppt_y+.1"/>
                                          </p:val>
                                        </p:tav>
                                        <p:tav tm="100000">
                                          <p:val>
                                            <p:strVal val="#ppt_y"/>
                                          </p:val>
                                        </p:tav>
                                      </p:tavLst>
                                    </p:anim>
                                  </p:childTnLst>
                                </p:cTn>
                              </p:par>
                              <p:par>
                                <p:cTn id="53" presetID="42" presetClass="entr" presetSubtype="0" fill="hold" grpId="0" nodeType="withEffect">
                                  <p:stCondLst>
                                    <p:cond delay="0"/>
                                  </p:stCondLst>
                                  <p:childTnLst>
                                    <p:set>
                                      <p:cBhvr>
                                        <p:cTn id="54" dur="1" fill="hold">
                                          <p:stCondLst>
                                            <p:cond delay="0"/>
                                          </p:stCondLst>
                                        </p:cTn>
                                        <p:tgtEl>
                                          <p:spTgt spid="13"/>
                                        </p:tgtEl>
                                        <p:attrNameLst>
                                          <p:attrName>style.visibility</p:attrName>
                                        </p:attrNameLst>
                                      </p:cBhvr>
                                      <p:to>
                                        <p:strVal val="visible"/>
                                      </p:to>
                                    </p:set>
                                    <p:animEffect transition="in" filter="fade">
                                      <p:cBhvr>
                                        <p:cTn id="55" dur="1000"/>
                                        <p:tgtEl>
                                          <p:spTgt spid="13"/>
                                        </p:tgtEl>
                                      </p:cBhvr>
                                    </p:animEffect>
                                    <p:anim calcmode="lin" valueType="num">
                                      <p:cBhvr>
                                        <p:cTn id="56" dur="1000" fill="hold"/>
                                        <p:tgtEl>
                                          <p:spTgt spid="13"/>
                                        </p:tgtEl>
                                        <p:attrNameLst>
                                          <p:attrName>ppt_x</p:attrName>
                                        </p:attrNameLst>
                                      </p:cBhvr>
                                      <p:tavLst>
                                        <p:tav tm="0">
                                          <p:val>
                                            <p:strVal val="#ppt_x"/>
                                          </p:val>
                                        </p:tav>
                                        <p:tav tm="100000">
                                          <p:val>
                                            <p:strVal val="#ppt_x"/>
                                          </p:val>
                                        </p:tav>
                                      </p:tavLst>
                                    </p:anim>
                                    <p:anim calcmode="lin" valueType="num">
                                      <p:cBhvr>
                                        <p:cTn id="57" dur="1000" fill="hold"/>
                                        <p:tgtEl>
                                          <p:spTgt spid="13"/>
                                        </p:tgtEl>
                                        <p:attrNameLst>
                                          <p:attrName>ppt_y</p:attrName>
                                        </p:attrNameLst>
                                      </p:cBhvr>
                                      <p:tavLst>
                                        <p:tav tm="0">
                                          <p:val>
                                            <p:strVal val="#ppt_y+.1"/>
                                          </p:val>
                                        </p:tav>
                                        <p:tav tm="100000">
                                          <p:val>
                                            <p:strVal val="#ppt_y"/>
                                          </p:val>
                                        </p:tav>
                                      </p:tavLst>
                                    </p:anim>
                                  </p:childTnLst>
                                </p:cTn>
                              </p:par>
                              <p:par>
                                <p:cTn id="58" presetID="42" presetClass="entr" presetSubtype="0" fill="hold" grpId="0" nodeType="withEffect">
                                  <p:stCondLst>
                                    <p:cond delay="0"/>
                                  </p:stCondLst>
                                  <p:childTnLst>
                                    <p:set>
                                      <p:cBhvr>
                                        <p:cTn id="59" dur="1" fill="hold">
                                          <p:stCondLst>
                                            <p:cond delay="0"/>
                                          </p:stCondLst>
                                        </p:cTn>
                                        <p:tgtEl>
                                          <p:spTgt spid="7"/>
                                        </p:tgtEl>
                                        <p:attrNameLst>
                                          <p:attrName>style.visibility</p:attrName>
                                        </p:attrNameLst>
                                      </p:cBhvr>
                                      <p:to>
                                        <p:strVal val="visible"/>
                                      </p:to>
                                    </p:set>
                                    <p:animEffect transition="in" filter="fade">
                                      <p:cBhvr>
                                        <p:cTn id="60" dur="1000"/>
                                        <p:tgtEl>
                                          <p:spTgt spid="7"/>
                                        </p:tgtEl>
                                      </p:cBhvr>
                                    </p:animEffect>
                                    <p:anim calcmode="lin" valueType="num">
                                      <p:cBhvr>
                                        <p:cTn id="61" dur="1000" fill="hold"/>
                                        <p:tgtEl>
                                          <p:spTgt spid="7"/>
                                        </p:tgtEl>
                                        <p:attrNameLst>
                                          <p:attrName>ppt_x</p:attrName>
                                        </p:attrNameLst>
                                      </p:cBhvr>
                                      <p:tavLst>
                                        <p:tav tm="0">
                                          <p:val>
                                            <p:strVal val="#ppt_x"/>
                                          </p:val>
                                        </p:tav>
                                        <p:tav tm="100000">
                                          <p:val>
                                            <p:strVal val="#ppt_x"/>
                                          </p:val>
                                        </p:tav>
                                      </p:tavLst>
                                    </p:anim>
                                    <p:anim calcmode="lin" valueType="num">
                                      <p:cBhvr>
                                        <p:cTn id="62" dur="1000" fill="hold"/>
                                        <p:tgtEl>
                                          <p:spTgt spid="7"/>
                                        </p:tgtEl>
                                        <p:attrNameLst>
                                          <p:attrName>ppt_y</p:attrName>
                                        </p:attrNameLst>
                                      </p:cBhvr>
                                      <p:tavLst>
                                        <p:tav tm="0">
                                          <p:val>
                                            <p:strVal val="#ppt_y+.1"/>
                                          </p:val>
                                        </p:tav>
                                        <p:tav tm="100000">
                                          <p:val>
                                            <p:strVal val="#ppt_y"/>
                                          </p:val>
                                        </p:tav>
                                      </p:tavLst>
                                    </p:anim>
                                  </p:childTnLst>
                                </p:cTn>
                              </p:par>
                              <p:par>
                                <p:cTn id="63" presetID="42" presetClass="entr" presetSubtype="0" fill="hold" grpId="0" nodeType="withEffect">
                                  <p:stCondLst>
                                    <p:cond delay="0"/>
                                  </p:stCondLst>
                                  <p:childTnLst>
                                    <p:set>
                                      <p:cBhvr>
                                        <p:cTn id="64" dur="1" fill="hold">
                                          <p:stCondLst>
                                            <p:cond delay="0"/>
                                          </p:stCondLst>
                                        </p:cTn>
                                        <p:tgtEl>
                                          <p:spTgt spid="6"/>
                                        </p:tgtEl>
                                        <p:attrNameLst>
                                          <p:attrName>style.visibility</p:attrName>
                                        </p:attrNameLst>
                                      </p:cBhvr>
                                      <p:to>
                                        <p:strVal val="visible"/>
                                      </p:to>
                                    </p:set>
                                    <p:animEffect transition="in" filter="fade">
                                      <p:cBhvr>
                                        <p:cTn id="65" dur="1000"/>
                                        <p:tgtEl>
                                          <p:spTgt spid="6"/>
                                        </p:tgtEl>
                                      </p:cBhvr>
                                    </p:animEffect>
                                    <p:anim calcmode="lin" valueType="num">
                                      <p:cBhvr>
                                        <p:cTn id="66" dur="1000" fill="hold"/>
                                        <p:tgtEl>
                                          <p:spTgt spid="6"/>
                                        </p:tgtEl>
                                        <p:attrNameLst>
                                          <p:attrName>ppt_x</p:attrName>
                                        </p:attrNameLst>
                                      </p:cBhvr>
                                      <p:tavLst>
                                        <p:tav tm="0">
                                          <p:val>
                                            <p:strVal val="#ppt_x"/>
                                          </p:val>
                                        </p:tav>
                                        <p:tav tm="100000">
                                          <p:val>
                                            <p:strVal val="#ppt_x"/>
                                          </p:val>
                                        </p:tav>
                                      </p:tavLst>
                                    </p:anim>
                                    <p:anim calcmode="lin" valueType="num">
                                      <p:cBhvr>
                                        <p:cTn id="67" dur="1000" fill="hold"/>
                                        <p:tgtEl>
                                          <p:spTgt spid="6"/>
                                        </p:tgtEl>
                                        <p:attrNameLst>
                                          <p:attrName>ppt_y</p:attrName>
                                        </p:attrNameLst>
                                      </p:cBhvr>
                                      <p:tavLst>
                                        <p:tav tm="0">
                                          <p:val>
                                            <p:strVal val="#ppt_y+.1"/>
                                          </p:val>
                                        </p:tav>
                                        <p:tav tm="100000">
                                          <p:val>
                                            <p:strVal val="#ppt_y"/>
                                          </p:val>
                                        </p:tav>
                                      </p:tavLst>
                                    </p:anim>
                                  </p:childTnLst>
                                </p:cTn>
                              </p:par>
                              <p:par>
                                <p:cTn id="68" presetID="42" presetClass="entr" presetSubtype="0" fill="hold" grpId="0" nodeType="withEffect">
                                  <p:stCondLst>
                                    <p:cond delay="0"/>
                                  </p:stCondLst>
                                  <p:childTnLst>
                                    <p:set>
                                      <p:cBhvr>
                                        <p:cTn id="69" dur="1" fill="hold">
                                          <p:stCondLst>
                                            <p:cond delay="0"/>
                                          </p:stCondLst>
                                        </p:cTn>
                                        <p:tgtEl>
                                          <p:spTgt spid="18"/>
                                        </p:tgtEl>
                                        <p:attrNameLst>
                                          <p:attrName>style.visibility</p:attrName>
                                        </p:attrNameLst>
                                      </p:cBhvr>
                                      <p:to>
                                        <p:strVal val="visible"/>
                                      </p:to>
                                    </p:set>
                                    <p:animEffect transition="in" filter="fade">
                                      <p:cBhvr>
                                        <p:cTn id="70" dur="1000"/>
                                        <p:tgtEl>
                                          <p:spTgt spid="18"/>
                                        </p:tgtEl>
                                      </p:cBhvr>
                                    </p:animEffect>
                                    <p:anim calcmode="lin" valueType="num">
                                      <p:cBhvr>
                                        <p:cTn id="71" dur="1000" fill="hold"/>
                                        <p:tgtEl>
                                          <p:spTgt spid="18"/>
                                        </p:tgtEl>
                                        <p:attrNameLst>
                                          <p:attrName>ppt_x</p:attrName>
                                        </p:attrNameLst>
                                      </p:cBhvr>
                                      <p:tavLst>
                                        <p:tav tm="0">
                                          <p:val>
                                            <p:strVal val="#ppt_x"/>
                                          </p:val>
                                        </p:tav>
                                        <p:tav tm="100000">
                                          <p:val>
                                            <p:strVal val="#ppt_x"/>
                                          </p:val>
                                        </p:tav>
                                      </p:tavLst>
                                    </p:anim>
                                    <p:anim calcmode="lin" valueType="num">
                                      <p:cBhvr>
                                        <p:cTn id="72" dur="1000" fill="hold"/>
                                        <p:tgtEl>
                                          <p:spTgt spid="18"/>
                                        </p:tgtEl>
                                        <p:attrNameLst>
                                          <p:attrName>ppt_y</p:attrName>
                                        </p:attrNameLst>
                                      </p:cBhvr>
                                      <p:tavLst>
                                        <p:tav tm="0">
                                          <p:val>
                                            <p:strVal val="#ppt_y+.1"/>
                                          </p:val>
                                        </p:tav>
                                        <p:tav tm="100000">
                                          <p:val>
                                            <p:strVal val="#ppt_y"/>
                                          </p:val>
                                        </p:tav>
                                      </p:tavLst>
                                    </p:anim>
                                  </p:childTnLst>
                                </p:cTn>
                              </p:par>
                              <p:par>
                                <p:cTn id="73" presetID="42" presetClass="entr" presetSubtype="0" fill="hold" grpId="0" nodeType="withEffect">
                                  <p:stCondLst>
                                    <p:cond delay="0"/>
                                  </p:stCondLst>
                                  <p:childTnLst>
                                    <p:set>
                                      <p:cBhvr>
                                        <p:cTn id="74" dur="1" fill="hold">
                                          <p:stCondLst>
                                            <p:cond delay="0"/>
                                          </p:stCondLst>
                                        </p:cTn>
                                        <p:tgtEl>
                                          <p:spTgt spid="17"/>
                                        </p:tgtEl>
                                        <p:attrNameLst>
                                          <p:attrName>style.visibility</p:attrName>
                                        </p:attrNameLst>
                                      </p:cBhvr>
                                      <p:to>
                                        <p:strVal val="visible"/>
                                      </p:to>
                                    </p:set>
                                    <p:animEffect transition="in" filter="fade">
                                      <p:cBhvr>
                                        <p:cTn id="75" dur="1000"/>
                                        <p:tgtEl>
                                          <p:spTgt spid="17"/>
                                        </p:tgtEl>
                                      </p:cBhvr>
                                    </p:animEffect>
                                    <p:anim calcmode="lin" valueType="num">
                                      <p:cBhvr>
                                        <p:cTn id="76" dur="1000" fill="hold"/>
                                        <p:tgtEl>
                                          <p:spTgt spid="17"/>
                                        </p:tgtEl>
                                        <p:attrNameLst>
                                          <p:attrName>ppt_x</p:attrName>
                                        </p:attrNameLst>
                                      </p:cBhvr>
                                      <p:tavLst>
                                        <p:tav tm="0">
                                          <p:val>
                                            <p:strVal val="#ppt_x"/>
                                          </p:val>
                                        </p:tav>
                                        <p:tav tm="100000">
                                          <p:val>
                                            <p:strVal val="#ppt_x"/>
                                          </p:val>
                                        </p:tav>
                                      </p:tavLst>
                                    </p:anim>
                                    <p:anim calcmode="lin" valueType="num">
                                      <p:cBhvr>
                                        <p:cTn id="77" dur="1000" fill="hold"/>
                                        <p:tgtEl>
                                          <p:spTgt spid="17"/>
                                        </p:tgtEl>
                                        <p:attrNameLst>
                                          <p:attrName>ppt_y</p:attrName>
                                        </p:attrNameLst>
                                      </p:cBhvr>
                                      <p:tavLst>
                                        <p:tav tm="0">
                                          <p:val>
                                            <p:strVal val="#ppt_y+.1"/>
                                          </p:val>
                                        </p:tav>
                                        <p:tav tm="100000">
                                          <p:val>
                                            <p:strVal val="#ppt_y"/>
                                          </p:val>
                                        </p:tav>
                                      </p:tavLst>
                                    </p:anim>
                                  </p:childTnLst>
                                </p:cTn>
                              </p:par>
                              <p:par>
                                <p:cTn id="78" presetID="42" presetClass="entr" presetSubtype="0" fill="hold" grpId="0" nodeType="withEffect">
                                  <p:stCondLst>
                                    <p:cond delay="0"/>
                                  </p:stCondLst>
                                  <p:childTnLst>
                                    <p:set>
                                      <p:cBhvr>
                                        <p:cTn id="79" dur="1" fill="hold">
                                          <p:stCondLst>
                                            <p:cond delay="0"/>
                                          </p:stCondLst>
                                        </p:cTn>
                                        <p:tgtEl>
                                          <p:spTgt spid="14"/>
                                        </p:tgtEl>
                                        <p:attrNameLst>
                                          <p:attrName>style.visibility</p:attrName>
                                        </p:attrNameLst>
                                      </p:cBhvr>
                                      <p:to>
                                        <p:strVal val="visible"/>
                                      </p:to>
                                    </p:set>
                                    <p:animEffect transition="in" filter="fade">
                                      <p:cBhvr>
                                        <p:cTn id="80" dur="1000"/>
                                        <p:tgtEl>
                                          <p:spTgt spid="14"/>
                                        </p:tgtEl>
                                      </p:cBhvr>
                                    </p:animEffect>
                                    <p:anim calcmode="lin" valueType="num">
                                      <p:cBhvr>
                                        <p:cTn id="81" dur="1000" fill="hold"/>
                                        <p:tgtEl>
                                          <p:spTgt spid="14"/>
                                        </p:tgtEl>
                                        <p:attrNameLst>
                                          <p:attrName>ppt_x</p:attrName>
                                        </p:attrNameLst>
                                      </p:cBhvr>
                                      <p:tavLst>
                                        <p:tav tm="0">
                                          <p:val>
                                            <p:strVal val="#ppt_x"/>
                                          </p:val>
                                        </p:tav>
                                        <p:tav tm="100000">
                                          <p:val>
                                            <p:strVal val="#ppt_x"/>
                                          </p:val>
                                        </p:tav>
                                      </p:tavLst>
                                    </p:anim>
                                    <p:anim calcmode="lin" valueType="num">
                                      <p:cBhvr>
                                        <p:cTn id="82" dur="1000" fill="hold"/>
                                        <p:tgtEl>
                                          <p:spTgt spid="14"/>
                                        </p:tgtEl>
                                        <p:attrNameLst>
                                          <p:attrName>ppt_y</p:attrName>
                                        </p:attrNameLst>
                                      </p:cBhvr>
                                      <p:tavLst>
                                        <p:tav tm="0">
                                          <p:val>
                                            <p:strVal val="#ppt_y+.1"/>
                                          </p:val>
                                        </p:tav>
                                        <p:tav tm="100000">
                                          <p:val>
                                            <p:strVal val="#ppt_y"/>
                                          </p:val>
                                        </p:tav>
                                      </p:tavLst>
                                    </p:anim>
                                  </p:childTnLst>
                                </p:cTn>
                              </p:par>
                              <p:par>
                                <p:cTn id="83" presetID="42" presetClass="entr" presetSubtype="0" fill="hold" grpId="0" nodeType="withEffect">
                                  <p:stCondLst>
                                    <p:cond delay="0"/>
                                  </p:stCondLst>
                                  <p:childTnLst>
                                    <p:set>
                                      <p:cBhvr>
                                        <p:cTn id="84" dur="1" fill="hold">
                                          <p:stCondLst>
                                            <p:cond delay="0"/>
                                          </p:stCondLst>
                                        </p:cTn>
                                        <p:tgtEl>
                                          <p:spTgt spid="15"/>
                                        </p:tgtEl>
                                        <p:attrNameLst>
                                          <p:attrName>style.visibility</p:attrName>
                                        </p:attrNameLst>
                                      </p:cBhvr>
                                      <p:to>
                                        <p:strVal val="visible"/>
                                      </p:to>
                                    </p:set>
                                    <p:animEffect transition="in" filter="fade">
                                      <p:cBhvr>
                                        <p:cTn id="85" dur="1000"/>
                                        <p:tgtEl>
                                          <p:spTgt spid="15"/>
                                        </p:tgtEl>
                                      </p:cBhvr>
                                    </p:animEffect>
                                    <p:anim calcmode="lin" valueType="num">
                                      <p:cBhvr>
                                        <p:cTn id="86" dur="1000" fill="hold"/>
                                        <p:tgtEl>
                                          <p:spTgt spid="15"/>
                                        </p:tgtEl>
                                        <p:attrNameLst>
                                          <p:attrName>ppt_x</p:attrName>
                                        </p:attrNameLst>
                                      </p:cBhvr>
                                      <p:tavLst>
                                        <p:tav tm="0">
                                          <p:val>
                                            <p:strVal val="#ppt_x"/>
                                          </p:val>
                                        </p:tav>
                                        <p:tav tm="100000">
                                          <p:val>
                                            <p:strVal val="#ppt_x"/>
                                          </p:val>
                                        </p:tav>
                                      </p:tavLst>
                                    </p:anim>
                                    <p:anim calcmode="lin" valueType="num">
                                      <p:cBhvr>
                                        <p:cTn id="87" dur="1000" fill="hold"/>
                                        <p:tgtEl>
                                          <p:spTgt spid="15"/>
                                        </p:tgtEl>
                                        <p:attrNameLst>
                                          <p:attrName>ppt_y</p:attrName>
                                        </p:attrNameLst>
                                      </p:cBhvr>
                                      <p:tavLst>
                                        <p:tav tm="0">
                                          <p:val>
                                            <p:strVal val="#ppt_y+.1"/>
                                          </p:val>
                                        </p:tav>
                                        <p:tav tm="100000">
                                          <p:val>
                                            <p:strVal val="#ppt_y"/>
                                          </p:val>
                                        </p:tav>
                                      </p:tavLst>
                                    </p:anim>
                                  </p:childTnLst>
                                </p:cTn>
                              </p:par>
                              <p:par>
                                <p:cTn id="88" presetID="42" presetClass="entr" presetSubtype="0" fill="hold" grpId="0" nodeType="withEffect">
                                  <p:stCondLst>
                                    <p:cond delay="0"/>
                                  </p:stCondLst>
                                  <p:childTnLst>
                                    <p:set>
                                      <p:cBhvr>
                                        <p:cTn id="89" dur="1" fill="hold">
                                          <p:stCondLst>
                                            <p:cond delay="0"/>
                                          </p:stCondLst>
                                        </p:cTn>
                                        <p:tgtEl>
                                          <p:spTgt spid="16"/>
                                        </p:tgtEl>
                                        <p:attrNameLst>
                                          <p:attrName>style.visibility</p:attrName>
                                        </p:attrNameLst>
                                      </p:cBhvr>
                                      <p:to>
                                        <p:strVal val="visible"/>
                                      </p:to>
                                    </p:set>
                                    <p:animEffect transition="in" filter="fade">
                                      <p:cBhvr>
                                        <p:cTn id="90" dur="1000"/>
                                        <p:tgtEl>
                                          <p:spTgt spid="16"/>
                                        </p:tgtEl>
                                      </p:cBhvr>
                                    </p:animEffect>
                                    <p:anim calcmode="lin" valueType="num">
                                      <p:cBhvr>
                                        <p:cTn id="91" dur="1000" fill="hold"/>
                                        <p:tgtEl>
                                          <p:spTgt spid="16"/>
                                        </p:tgtEl>
                                        <p:attrNameLst>
                                          <p:attrName>ppt_x</p:attrName>
                                        </p:attrNameLst>
                                      </p:cBhvr>
                                      <p:tavLst>
                                        <p:tav tm="0">
                                          <p:val>
                                            <p:strVal val="#ppt_x"/>
                                          </p:val>
                                        </p:tav>
                                        <p:tav tm="100000">
                                          <p:val>
                                            <p:strVal val="#ppt_x"/>
                                          </p:val>
                                        </p:tav>
                                      </p:tavLst>
                                    </p:anim>
                                    <p:anim calcmode="lin" valueType="num">
                                      <p:cBhvr>
                                        <p:cTn id="92" dur="1000" fill="hold"/>
                                        <p:tgtEl>
                                          <p:spTgt spid="16"/>
                                        </p:tgtEl>
                                        <p:attrNameLst>
                                          <p:attrName>ppt_y</p:attrName>
                                        </p:attrNameLst>
                                      </p:cBhvr>
                                      <p:tavLst>
                                        <p:tav tm="0">
                                          <p:val>
                                            <p:strVal val="#ppt_y+.1"/>
                                          </p:val>
                                        </p:tav>
                                        <p:tav tm="100000">
                                          <p:val>
                                            <p:strVal val="#ppt_y"/>
                                          </p:val>
                                        </p:tav>
                                      </p:tavLst>
                                    </p:anim>
                                  </p:childTnLst>
                                </p:cTn>
                              </p:par>
                              <p:par>
                                <p:cTn id="93" presetID="42" presetClass="entr" presetSubtype="0" fill="hold" grpId="0" nodeType="withEffect">
                                  <p:stCondLst>
                                    <p:cond delay="0"/>
                                  </p:stCondLst>
                                  <p:childTnLst>
                                    <p:set>
                                      <p:cBhvr>
                                        <p:cTn id="94" dur="1" fill="hold">
                                          <p:stCondLst>
                                            <p:cond delay="0"/>
                                          </p:stCondLst>
                                        </p:cTn>
                                        <p:tgtEl>
                                          <p:spTgt spid="19"/>
                                        </p:tgtEl>
                                        <p:attrNameLst>
                                          <p:attrName>style.visibility</p:attrName>
                                        </p:attrNameLst>
                                      </p:cBhvr>
                                      <p:to>
                                        <p:strVal val="visible"/>
                                      </p:to>
                                    </p:set>
                                    <p:animEffect transition="in" filter="fade">
                                      <p:cBhvr>
                                        <p:cTn id="95" dur="1000"/>
                                        <p:tgtEl>
                                          <p:spTgt spid="19"/>
                                        </p:tgtEl>
                                      </p:cBhvr>
                                    </p:animEffect>
                                    <p:anim calcmode="lin" valueType="num">
                                      <p:cBhvr>
                                        <p:cTn id="96" dur="1000" fill="hold"/>
                                        <p:tgtEl>
                                          <p:spTgt spid="19"/>
                                        </p:tgtEl>
                                        <p:attrNameLst>
                                          <p:attrName>ppt_x</p:attrName>
                                        </p:attrNameLst>
                                      </p:cBhvr>
                                      <p:tavLst>
                                        <p:tav tm="0">
                                          <p:val>
                                            <p:strVal val="#ppt_x"/>
                                          </p:val>
                                        </p:tav>
                                        <p:tav tm="100000">
                                          <p:val>
                                            <p:strVal val="#ppt_x"/>
                                          </p:val>
                                        </p:tav>
                                      </p:tavLst>
                                    </p:anim>
                                    <p:anim calcmode="lin" valueType="num">
                                      <p:cBhvr>
                                        <p:cTn id="97" dur="1000" fill="hold"/>
                                        <p:tgtEl>
                                          <p:spTgt spid="19"/>
                                        </p:tgtEl>
                                        <p:attrNameLst>
                                          <p:attrName>ppt_y</p:attrName>
                                        </p:attrNameLst>
                                      </p:cBhvr>
                                      <p:tavLst>
                                        <p:tav tm="0">
                                          <p:val>
                                            <p:strVal val="#ppt_y+.1"/>
                                          </p:val>
                                        </p:tav>
                                        <p:tav tm="100000">
                                          <p:val>
                                            <p:strVal val="#ppt_y"/>
                                          </p:val>
                                        </p:tav>
                                      </p:tavLst>
                                    </p:anim>
                                  </p:childTnLst>
                                </p:cTn>
                              </p:par>
                              <p:par>
                                <p:cTn id="98" presetID="42" presetClass="entr" presetSubtype="0" fill="hold" grpId="0" nodeType="withEffect">
                                  <p:stCondLst>
                                    <p:cond delay="0"/>
                                  </p:stCondLst>
                                  <p:childTnLst>
                                    <p:set>
                                      <p:cBhvr>
                                        <p:cTn id="99" dur="1" fill="hold">
                                          <p:stCondLst>
                                            <p:cond delay="0"/>
                                          </p:stCondLst>
                                        </p:cTn>
                                        <p:tgtEl>
                                          <p:spTgt spid="20"/>
                                        </p:tgtEl>
                                        <p:attrNameLst>
                                          <p:attrName>style.visibility</p:attrName>
                                        </p:attrNameLst>
                                      </p:cBhvr>
                                      <p:to>
                                        <p:strVal val="visible"/>
                                      </p:to>
                                    </p:set>
                                    <p:animEffect transition="in" filter="fade">
                                      <p:cBhvr>
                                        <p:cTn id="100" dur="1000"/>
                                        <p:tgtEl>
                                          <p:spTgt spid="20"/>
                                        </p:tgtEl>
                                      </p:cBhvr>
                                    </p:animEffect>
                                    <p:anim calcmode="lin" valueType="num">
                                      <p:cBhvr>
                                        <p:cTn id="101" dur="1000" fill="hold"/>
                                        <p:tgtEl>
                                          <p:spTgt spid="20"/>
                                        </p:tgtEl>
                                        <p:attrNameLst>
                                          <p:attrName>ppt_x</p:attrName>
                                        </p:attrNameLst>
                                      </p:cBhvr>
                                      <p:tavLst>
                                        <p:tav tm="0">
                                          <p:val>
                                            <p:strVal val="#ppt_x"/>
                                          </p:val>
                                        </p:tav>
                                        <p:tav tm="100000">
                                          <p:val>
                                            <p:strVal val="#ppt_x"/>
                                          </p:val>
                                        </p:tav>
                                      </p:tavLst>
                                    </p:anim>
                                    <p:anim calcmode="lin" valueType="num">
                                      <p:cBhvr>
                                        <p:cTn id="102"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animBg="1"/>
      <p:bldP spid="11" grpId="0" animBg="1"/>
      <p:bldP spid="12" grpId="0" animBg="1"/>
      <p:bldP spid="13" grpId="0" animBg="1"/>
      <p:bldP spid="14" grpId="0"/>
      <p:bldP spid="15" grpId="0"/>
      <p:bldP spid="16" grpId="0"/>
      <p:bldP spid="17" grpId="0"/>
      <p:bldP spid="18" grpId="0"/>
      <p:bldP spid="19" grpId="0"/>
      <p:bldP spid="20" grpId="0"/>
      <p:bldP spid="21"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Straight Connector 17">
            <a:extLst>
              <a:ext uri="{FF2B5EF4-FFF2-40B4-BE49-F238E27FC236}">
                <a16:creationId xmlns:a16="http://schemas.microsoft.com/office/drawing/2014/main" id="{66B0D78F-E7C9-8B92-12A7-F8D88BE14A46}"/>
              </a:ext>
            </a:extLst>
          </p:cNvPr>
          <p:cNvSpPr/>
          <p:nvPr/>
        </p:nvSpPr>
        <p:spPr>
          <a:xfrm>
            <a:off x="3115174" y="5970528"/>
            <a:ext cx="6180124" cy="0"/>
          </a:xfrm>
          <a:prstGeom prst="line">
            <a:avLst/>
          </a:prstGeom>
        </p:spPr>
        <p:style>
          <a:lnRef idx="1">
            <a:schemeClr val="accent1">
              <a:shade val="60000"/>
              <a:hueOff val="0"/>
              <a:satOff val="0"/>
              <a:lumOff val="0"/>
              <a:alphaOff val="0"/>
            </a:schemeClr>
          </a:lnRef>
          <a:fillRef idx="0">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sp>
        <p:nvSpPr>
          <p:cNvPr id="19" name="Straight Connector 18">
            <a:extLst>
              <a:ext uri="{FF2B5EF4-FFF2-40B4-BE49-F238E27FC236}">
                <a16:creationId xmlns:a16="http://schemas.microsoft.com/office/drawing/2014/main" id="{80F4327D-B92A-D7DD-5565-CA47C3425E4F}"/>
              </a:ext>
            </a:extLst>
          </p:cNvPr>
          <p:cNvSpPr/>
          <p:nvPr/>
        </p:nvSpPr>
        <p:spPr>
          <a:xfrm>
            <a:off x="3115174" y="4928113"/>
            <a:ext cx="5222443" cy="0"/>
          </a:xfrm>
          <a:prstGeom prst="line">
            <a:avLst/>
          </a:prstGeom>
        </p:spPr>
        <p:style>
          <a:lnRef idx="1">
            <a:schemeClr val="accent1">
              <a:shade val="60000"/>
              <a:hueOff val="0"/>
              <a:satOff val="0"/>
              <a:lumOff val="0"/>
              <a:alphaOff val="0"/>
            </a:schemeClr>
          </a:lnRef>
          <a:fillRef idx="0">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sp>
        <p:nvSpPr>
          <p:cNvPr id="20" name="Straight Connector 19">
            <a:extLst>
              <a:ext uri="{FF2B5EF4-FFF2-40B4-BE49-F238E27FC236}">
                <a16:creationId xmlns:a16="http://schemas.microsoft.com/office/drawing/2014/main" id="{76A8EB4B-6028-7CCE-946C-227DF5654435}"/>
              </a:ext>
            </a:extLst>
          </p:cNvPr>
          <p:cNvSpPr/>
          <p:nvPr/>
        </p:nvSpPr>
        <p:spPr>
          <a:xfrm>
            <a:off x="3115174" y="3473388"/>
            <a:ext cx="4876800" cy="0"/>
          </a:xfrm>
          <a:prstGeom prst="line">
            <a:avLst/>
          </a:prstGeom>
        </p:spPr>
        <p:style>
          <a:lnRef idx="1">
            <a:schemeClr val="accent1">
              <a:shade val="60000"/>
              <a:hueOff val="0"/>
              <a:satOff val="0"/>
              <a:lumOff val="0"/>
              <a:alphaOff val="0"/>
            </a:schemeClr>
          </a:lnRef>
          <a:fillRef idx="0">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txBody>
          <a:bodyPr/>
          <a:lstStyle/>
          <a:p>
            <a:endParaRPr lang="fr-FR" dirty="0"/>
          </a:p>
        </p:txBody>
      </p:sp>
      <p:sp>
        <p:nvSpPr>
          <p:cNvPr id="21" name="Straight Connector 20">
            <a:extLst>
              <a:ext uri="{FF2B5EF4-FFF2-40B4-BE49-F238E27FC236}">
                <a16:creationId xmlns:a16="http://schemas.microsoft.com/office/drawing/2014/main" id="{6094451E-DD42-09DA-9B92-3D2735FEFAB0}"/>
              </a:ext>
            </a:extLst>
          </p:cNvPr>
          <p:cNvSpPr/>
          <p:nvPr/>
        </p:nvSpPr>
        <p:spPr>
          <a:xfrm>
            <a:off x="3115174" y="2014225"/>
            <a:ext cx="5222443" cy="0"/>
          </a:xfrm>
          <a:prstGeom prst="line">
            <a:avLst/>
          </a:prstGeom>
        </p:spPr>
        <p:style>
          <a:lnRef idx="1">
            <a:schemeClr val="accent1">
              <a:shade val="60000"/>
              <a:hueOff val="0"/>
              <a:satOff val="0"/>
              <a:lumOff val="0"/>
              <a:alphaOff val="0"/>
            </a:schemeClr>
          </a:lnRef>
          <a:fillRef idx="0">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sp>
        <p:nvSpPr>
          <p:cNvPr id="22" name="Straight Connector 21">
            <a:extLst>
              <a:ext uri="{FF2B5EF4-FFF2-40B4-BE49-F238E27FC236}">
                <a16:creationId xmlns:a16="http://schemas.microsoft.com/office/drawing/2014/main" id="{2592772A-CE78-AB26-B574-802299EA3008}"/>
              </a:ext>
            </a:extLst>
          </p:cNvPr>
          <p:cNvSpPr/>
          <p:nvPr/>
        </p:nvSpPr>
        <p:spPr>
          <a:xfrm>
            <a:off x="3115174" y="971809"/>
            <a:ext cx="6180124" cy="0"/>
          </a:xfrm>
          <a:prstGeom prst="line">
            <a:avLst/>
          </a:prstGeom>
        </p:spPr>
        <p:style>
          <a:lnRef idx="1">
            <a:schemeClr val="accent1">
              <a:shade val="60000"/>
              <a:hueOff val="0"/>
              <a:satOff val="0"/>
              <a:lumOff val="0"/>
              <a:alphaOff val="0"/>
            </a:schemeClr>
          </a:lnRef>
          <a:fillRef idx="0">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txBody>
          <a:bodyPr/>
          <a:lstStyle/>
          <a:p>
            <a:endParaRPr lang="fr-FR" dirty="0"/>
          </a:p>
        </p:txBody>
      </p:sp>
      <p:sp>
        <p:nvSpPr>
          <p:cNvPr id="23" name="Oval 22">
            <a:extLst>
              <a:ext uri="{FF2B5EF4-FFF2-40B4-BE49-F238E27FC236}">
                <a16:creationId xmlns:a16="http://schemas.microsoft.com/office/drawing/2014/main" id="{BACB904B-B9DE-D053-4DEA-FC8E62FE464F}"/>
              </a:ext>
            </a:extLst>
          </p:cNvPr>
          <p:cNvSpPr/>
          <p:nvPr/>
        </p:nvSpPr>
        <p:spPr>
          <a:xfrm>
            <a:off x="0" y="541919"/>
            <a:ext cx="6096000" cy="6096000"/>
          </a:xfrm>
          <a:prstGeom prst="ellipse">
            <a:avLst/>
          </a:prstGeom>
          <a:blipFill>
            <a:blip r:embed="rId2">
              <a:extLst>
                <a:ext uri="{BEBA8EAE-BF5A-486C-A8C5-ECC9F3942E4B}">
                  <a14:imgProps xmlns:a14="http://schemas.microsoft.com/office/drawing/2010/main">
                    <a14:imgLayer r:embed="rId3">
                      <a14:imgEffect>
                        <a14:sharpenSoften amount="25000"/>
                      </a14:imgEffect>
                    </a14:imgLayer>
                  </a14:imgProps>
                </a:ext>
              </a:extLst>
            </a:blip>
            <a:srcRect/>
            <a:stretch>
              <a:fillRect l="-38000" r="-38000"/>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sp>
        <p:nvSpPr>
          <p:cNvPr id="24" name="Freeform: Shape 23">
            <a:extLst>
              <a:ext uri="{FF2B5EF4-FFF2-40B4-BE49-F238E27FC236}">
                <a16:creationId xmlns:a16="http://schemas.microsoft.com/office/drawing/2014/main" id="{2D520FF8-05A6-D522-E039-29BE2CBDFBDF}"/>
              </a:ext>
            </a:extLst>
          </p:cNvPr>
          <p:cNvSpPr/>
          <p:nvPr/>
        </p:nvSpPr>
        <p:spPr>
          <a:xfrm>
            <a:off x="659841" y="2644317"/>
            <a:ext cx="3901440" cy="1324268"/>
          </a:xfrm>
          <a:custGeom>
            <a:avLst/>
            <a:gdLst>
              <a:gd name="connsiteX0" fmla="*/ 0 w 3901440"/>
              <a:gd name="connsiteY0" fmla="*/ 0 h 1324268"/>
              <a:gd name="connsiteX1" fmla="*/ 3901440 w 3901440"/>
              <a:gd name="connsiteY1" fmla="*/ 0 h 1324268"/>
              <a:gd name="connsiteX2" fmla="*/ 3901440 w 3901440"/>
              <a:gd name="connsiteY2" fmla="*/ 1324268 h 1324268"/>
              <a:gd name="connsiteX3" fmla="*/ 0 w 3901440"/>
              <a:gd name="connsiteY3" fmla="*/ 1324268 h 1324268"/>
              <a:gd name="connsiteX4" fmla="*/ 0 w 3901440"/>
              <a:gd name="connsiteY4" fmla="*/ 0 h 1324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01440" h="1324268">
                <a:moveTo>
                  <a:pt x="0" y="0"/>
                </a:moveTo>
                <a:lnTo>
                  <a:pt x="3901440" y="0"/>
                </a:lnTo>
                <a:lnTo>
                  <a:pt x="3901440" y="1324268"/>
                </a:lnTo>
                <a:lnTo>
                  <a:pt x="0" y="1324268"/>
                </a:lnTo>
                <a:lnTo>
                  <a:pt x="0" y="0"/>
                </a:lnTo>
                <a:close/>
              </a:path>
            </a:pathLst>
          </a:custGeom>
          <a:noFill/>
          <a:ln>
            <a:noFill/>
          </a:ln>
          <a:sp3d/>
        </p:spPr>
        <p:style>
          <a:lnRef idx="0">
            <a:scrgbClr r="0" g="0" b="0"/>
          </a:lnRef>
          <a:fillRef idx="3">
            <a:scrgbClr r="0" g="0" b="0"/>
          </a:fillRef>
          <a:effectRef idx="2">
            <a:schemeClr val="accent1">
              <a:hueOff val="0"/>
              <a:satOff val="0"/>
              <a:lumOff val="0"/>
              <a:alphaOff val="0"/>
            </a:schemeClr>
          </a:effectRef>
          <a:fontRef idx="minor">
            <a:schemeClr val="lt1"/>
          </a:fontRef>
        </p:style>
        <p:txBody>
          <a:bodyPr spcFirstLastPara="0" vert="horz" wrap="square" lIns="0" tIns="0" rIns="0" bIns="0" numCol="1" spcCol="1270" anchor="b" anchorCtr="0">
            <a:noAutofit/>
          </a:bodyPr>
          <a:lstStyle/>
          <a:p>
            <a:pPr marL="0" lvl="0" indent="0" algn="ctr" defTabSz="2889250">
              <a:lnSpc>
                <a:spcPct val="90000"/>
              </a:lnSpc>
              <a:spcBef>
                <a:spcPct val="0"/>
              </a:spcBef>
              <a:spcAft>
                <a:spcPct val="35000"/>
              </a:spcAft>
              <a:buNone/>
            </a:pPr>
            <a:r>
              <a:rPr lang="fr-FR" sz="6500" kern="1200" dirty="0"/>
              <a:t>Sommaire</a:t>
            </a:r>
          </a:p>
        </p:txBody>
      </p:sp>
      <p:sp>
        <p:nvSpPr>
          <p:cNvPr id="25" name="Oval 24">
            <a:extLst>
              <a:ext uri="{FF2B5EF4-FFF2-40B4-BE49-F238E27FC236}">
                <a16:creationId xmlns:a16="http://schemas.microsoft.com/office/drawing/2014/main" id="{231DA571-F953-2BD7-9DDB-01383116C03A}"/>
              </a:ext>
            </a:extLst>
          </p:cNvPr>
          <p:cNvSpPr/>
          <p:nvPr/>
        </p:nvSpPr>
        <p:spPr>
          <a:xfrm>
            <a:off x="8737595" y="449799"/>
            <a:ext cx="1097280" cy="1097280"/>
          </a:xfrm>
          <a:prstGeom prst="ellipse">
            <a:avLst/>
          </a:prstGeom>
          <a:blipFill>
            <a:blip r:embed="rId4">
              <a:extLst>
                <a:ext uri="{28A0092B-C50C-407E-A947-70E740481C1C}">
                  <a14:useLocalDpi xmlns:a14="http://schemas.microsoft.com/office/drawing/2010/main" val="0"/>
                </a:ext>
              </a:extLst>
            </a:blip>
            <a:srcRect/>
            <a:stretch>
              <a:fillRect l="-38000" r="-38000"/>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sp>
        <p:nvSpPr>
          <p:cNvPr id="26" name="Freeform: Shape 25">
            <a:extLst>
              <a:ext uri="{FF2B5EF4-FFF2-40B4-BE49-F238E27FC236}">
                <a16:creationId xmlns:a16="http://schemas.microsoft.com/office/drawing/2014/main" id="{4028958A-A3FD-4460-FDB5-EE6806E64471}"/>
              </a:ext>
            </a:extLst>
          </p:cNvPr>
          <p:cNvSpPr/>
          <p:nvPr/>
        </p:nvSpPr>
        <p:spPr>
          <a:xfrm>
            <a:off x="9892496" y="423170"/>
            <a:ext cx="1803878" cy="1097280"/>
          </a:xfrm>
          <a:custGeom>
            <a:avLst/>
            <a:gdLst>
              <a:gd name="connsiteX0" fmla="*/ 0 w 1803878"/>
              <a:gd name="connsiteY0" fmla="*/ 0 h 1097280"/>
              <a:gd name="connsiteX1" fmla="*/ 1803878 w 1803878"/>
              <a:gd name="connsiteY1" fmla="*/ 0 h 1097280"/>
              <a:gd name="connsiteX2" fmla="*/ 1803878 w 1803878"/>
              <a:gd name="connsiteY2" fmla="*/ 1097280 h 1097280"/>
              <a:gd name="connsiteX3" fmla="*/ 0 w 1803878"/>
              <a:gd name="connsiteY3" fmla="*/ 1097280 h 1097280"/>
              <a:gd name="connsiteX4" fmla="*/ 0 w 1803878"/>
              <a:gd name="connsiteY4" fmla="*/ 0 h 109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3878" h="1097280">
                <a:moveTo>
                  <a:pt x="0" y="0"/>
                </a:moveTo>
                <a:lnTo>
                  <a:pt x="1803878" y="0"/>
                </a:lnTo>
                <a:lnTo>
                  <a:pt x="1803878" y="1097280"/>
                </a:lnTo>
                <a:lnTo>
                  <a:pt x="0" y="109728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1440" tIns="0" rIns="91440" bIns="0" numCol="1" spcCol="1270" anchor="ctr" anchorCtr="0">
            <a:noAutofit/>
          </a:bodyPr>
          <a:lstStyle/>
          <a:p>
            <a:pPr marL="0" lvl="0" indent="0" algn="l" defTabSz="1066800">
              <a:lnSpc>
                <a:spcPct val="90000"/>
              </a:lnSpc>
              <a:spcBef>
                <a:spcPct val="0"/>
              </a:spcBef>
              <a:spcAft>
                <a:spcPct val="35000"/>
              </a:spcAft>
              <a:buNone/>
            </a:pPr>
            <a:r>
              <a:rPr lang="fr-FR" sz="2400" kern="1200" dirty="0"/>
              <a:t>Introduction</a:t>
            </a:r>
          </a:p>
        </p:txBody>
      </p:sp>
      <p:sp>
        <p:nvSpPr>
          <p:cNvPr id="27" name="Oval 26">
            <a:extLst>
              <a:ext uri="{FF2B5EF4-FFF2-40B4-BE49-F238E27FC236}">
                <a16:creationId xmlns:a16="http://schemas.microsoft.com/office/drawing/2014/main" id="{73FEC5E0-C11A-8B1E-CC23-AE0F9EBC98FF}"/>
              </a:ext>
            </a:extLst>
          </p:cNvPr>
          <p:cNvSpPr/>
          <p:nvPr/>
        </p:nvSpPr>
        <p:spPr>
          <a:xfrm>
            <a:off x="7788977" y="1465585"/>
            <a:ext cx="1097280" cy="1097280"/>
          </a:xfrm>
          <a:prstGeom prst="ellipse">
            <a:avLst/>
          </a:prstGeom>
          <a:blipFill>
            <a:blip r:embed="rId4">
              <a:extLst>
                <a:ext uri="{28A0092B-C50C-407E-A947-70E740481C1C}">
                  <a14:useLocalDpi xmlns:a14="http://schemas.microsoft.com/office/drawing/2010/main" val="0"/>
                </a:ext>
              </a:extLst>
            </a:blip>
            <a:srcRect/>
            <a:stretch>
              <a:fillRect l="-38000" r="-38000"/>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sp>
        <p:nvSpPr>
          <p:cNvPr id="28" name="Freeform: Shape 27">
            <a:extLst>
              <a:ext uri="{FF2B5EF4-FFF2-40B4-BE49-F238E27FC236}">
                <a16:creationId xmlns:a16="http://schemas.microsoft.com/office/drawing/2014/main" id="{7624A3D0-94D0-96C1-8779-827A28ED3D30}"/>
              </a:ext>
            </a:extLst>
          </p:cNvPr>
          <p:cNvSpPr/>
          <p:nvPr/>
        </p:nvSpPr>
        <p:spPr>
          <a:xfrm>
            <a:off x="8886257" y="1465585"/>
            <a:ext cx="2998274" cy="1097280"/>
          </a:xfrm>
          <a:custGeom>
            <a:avLst/>
            <a:gdLst>
              <a:gd name="connsiteX0" fmla="*/ 0 w 2998274"/>
              <a:gd name="connsiteY0" fmla="*/ 0 h 1097280"/>
              <a:gd name="connsiteX1" fmla="*/ 2998274 w 2998274"/>
              <a:gd name="connsiteY1" fmla="*/ 0 h 1097280"/>
              <a:gd name="connsiteX2" fmla="*/ 2998274 w 2998274"/>
              <a:gd name="connsiteY2" fmla="*/ 1097280 h 1097280"/>
              <a:gd name="connsiteX3" fmla="*/ 0 w 2998274"/>
              <a:gd name="connsiteY3" fmla="*/ 1097280 h 1097280"/>
              <a:gd name="connsiteX4" fmla="*/ 0 w 2998274"/>
              <a:gd name="connsiteY4" fmla="*/ 0 h 109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98274" h="1097280">
                <a:moveTo>
                  <a:pt x="0" y="0"/>
                </a:moveTo>
                <a:lnTo>
                  <a:pt x="2998274" y="0"/>
                </a:lnTo>
                <a:lnTo>
                  <a:pt x="2998274" y="1097280"/>
                </a:lnTo>
                <a:lnTo>
                  <a:pt x="0" y="109728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1440" tIns="0" rIns="91440" bIns="0" numCol="1" spcCol="1270" anchor="ctr" anchorCtr="0">
            <a:noAutofit/>
          </a:bodyPr>
          <a:lstStyle/>
          <a:p>
            <a:pPr marL="0" lvl="0" indent="0" algn="l" defTabSz="1066800">
              <a:lnSpc>
                <a:spcPct val="90000"/>
              </a:lnSpc>
              <a:spcBef>
                <a:spcPct val="0"/>
              </a:spcBef>
              <a:spcAft>
                <a:spcPct val="35000"/>
              </a:spcAft>
              <a:buNone/>
            </a:pPr>
            <a:r>
              <a:rPr lang="fr-FR" sz="2400" kern="1200" dirty="0"/>
              <a:t>Généralité sur les réseaux SDN</a:t>
            </a:r>
          </a:p>
        </p:txBody>
      </p:sp>
      <p:sp>
        <p:nvSpPr>
          <p:cNvPr id="29" name="Oval 28">
            <a:extLst>
              <a:ext uri="{FF2B5EF4-FFF2-40B4-BE49-F238E27FC236}">
                <a16:creationId xmlns:a16="http://schemas.microsoft.com/office/drawing/2014/main" id="{C9E25C05-E424-A4A5-7474-51AD360FC3AB}"/>
              </a:ext>
            </a:extLst>
          </p:cNvPr>
          <p:cNvSpPr/>
          <p:nvPr/>
        </p:nvSpPr>
        <p:spPr>
          <a:xfrm>
            <a:off x="7443334" y="2922529"/>
            <a:ext cx="1097280" cy="1097280"/>
          </a:xfrm>
          <a:prstGeom prst="ellipse">
            <a:avLst/>
          </a:prstGeom>
          <a:blipFill>
            <a:blip r:embed="rId4">
              <a:extLst>
                <a:ext uri="{28A0092B-C50C-407E-A947-70E740481C1C}">
                  <a14:useLocalDpi xmlns:a14="http://schemas.microsoft.com/office/drawing/2010/main" val="0"/>
                </a:ext>
              </a:extLst>
            </a:blip>
            <a:srcRect/>
            <a:stretch>
              <a:fillRect l="-38000" r="-38000"/>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sp>
        <p:nvSpPr>
          <p:cNvPr id="30" name="Freeform: Shape 29">
            <a:extLst>
              <a:ext uri="{FF2B5EF4-FFF2-40B4-BE49-F238E27FC236}">
                <a16:creationId xmlns:a16="http://schemas.microsoft.com/office/drawing/2014/main" id="{2FC23CA2-AA8C-618B-F3A0-7AE66B5949B4}"/>
              </a:ext>
            </a:extLst>
          </p:cNvPr>
          <p:cNvSpPr/>
          <p:nvPr/>
        </p:nvSpPr>
        <p:spPr>
          <a:xfrm>
            <a:off x="8540614" y="2922529"/>
            <a:ext cx="2651570" cy="1097280"/>
          </a:xfrm>
          <a:custGeom>
            <a:avLst/>
            <a:gdLst>
              <a:gd name="connsiteX0" fmla="*/ 0 w 2651570"/>
              <a:gd name="connsiteY0" fmla="*/ 0 h 1097280"/>
              <a:gd name="connsiteX1" fmla="*/ 2651570 w 2651570"/>
              <a:gd name="connsiteY1" fmla="*/ 0 h 1097280"/>
              <a:gd name="connsiteX2" fmla="*/ 2651570 w 2651570"/>
              <a:gd name="connsiteY2" fmla="*/ 1097280 h 1097280"/>
              <a:gd name="connsiteX3" fmla="*/ 0 w 2651570"/>
              <a:gd name="connsiteY3" fmla="*/ 1097280 h 1097280"/>
              <a:gd name="connsiteX4" fmla="*/ 0 w 2651570"/>
              <a:gd name="connsiteY4" fmla="*/ 0 h 109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51570" h="1097280">
                <a:moveTo>
                  <a:pt x="0" y="0"/>
                </a:moveTo>
                <a:lnTo>
                  <a:pt x="2651570" y="0"/>
                </a:lnTo>
                <a:lnTo>
                  <a:pt x="2651570" y="1097280"/>
                </a:lnTo>
                <a:lnTo>
                  <a:pt x="0" y="109728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1440" tIns="0" rIns="91440" bIns="0" numCol="1" spcCol="1270" anchor="ctr" anchorCtr="0">
            <a:noAutofit/>
          </a:bodyPr>
          <a:lstStyle/>
          <a:p>
            <a:pPr marL="0" lvl="0" indent="0" algn="l" defTabSz="1066800">
              <a:lnSpc>
                <a:spcPct val="90000"/>
              </a:lnSpc>
              <a:spcBef>
                <a:spcPct val="0"/>
              </a:spcBef>
              <a:spcAft>
                <a:spcPct val="35000"/>
              </a:spcAft>
              <a:buNone/>
            </a:pPr>
            <a:r>
              <a:rPr lang="fr-FR" sz="2400" kern="1200" dirty="0"/>
              <a:t>Généralité sur la QoS</a:t>
            </a:r>
          </a:p>
        </p:txBody>
      </p:sp>
      <p:sp>
        <p:nvSpPr>
          <p:cNvPr id="31" name="Oval 30">
            <a:extLst>
              <a:ext uri="{FF2B5EF4-FFF2-40B4-BE49-F238E27FC236}">
                <a16:creationId xmlns:a16="http://schemas.microsoft.com/office/drawing/2014/main" id="{0FF26408-F8E9-B1FD-721D-2178E8E92BA6}"/>
              </a:ext>
            </a:extLst>
          </p:cNvPr>
          <p:cNvSpPr/>
          <p:nvPr/>
        </p:nvSpPr>
        <p:spPr>
          <a:xfrm>
            <a:off x="7788977" y="4379473"/>
            <a:ext cx="1097280" cy="1097280"/>
          </a:xfrm>
          <a:prstGeom prst="ellipse">
            <a:avLst/>
          </a:prstGeom>
          <a:blipFill>
            <a:blip r:embed="rId4">
              <a:extLst>
                <a:ext uri="{28A0092B-C50C-407E-A947-70E740481C1C}">
                  <a14:useLocalDpi xmlns:a14="http://schemas.microsoft.com/office/drawing/2010/main" val="0"/>
                </a:ext>
              </a:extLst>
            </a:blip>
            <a:srcRect/>
            <a:stretch>
              <a:fillRect l="-38000" r="-38000"/>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sp>
        <p:nvSpPr>
          <p:cNvPr id="32" name="Freeform: Shape 31">
            <a:extLst>
              <a:ext uri="{FF2B5EF4-FFF2-40B4-BE49-F238E27FC236}">
                <a16:creationId xmlns:a16="http://schemas.microsoft.com/office/drawing/2014/main" id="{246DCF81-D2AF-95B0-EC96-B3FBA0F0102C}"/>
              </a:ext>
            </a:extLst>
          </p:cNvPr>
          <p:cNvSpPr/>
          <p:nvPr/>
        </p:nvSpPr>
        <p:spPr>
          <a:xfrm>
            <a:off x="8886257" y="4379473"/>
            <a:ext cx="3238568" cy="1097280"/>
          </a:xfrm>
          <a:custGeom>
            <a:avLst/>
            <a:gdLst>
              <a:gd name="connsiteX0" fmla="*/ 0 w 3238568"/>
              <a:gd name="connsiteY0" fmla="*/ 0 h 1097280"/>
              <a:gd name="connsiteX1" fmla="*/ 3238568 w 3238568"/>
              <a:gd name="connsiteY1" fmla="*/ 0 h 1097280"/>
              <a:gd name="connsiteX2" fmla="*/ 3238568 w 3238568"/>
              <a:gd name="connsiteY2" fmla="*/ 1097280 h 1097280"/>
              <a:gd name="connsiteX3" fmla="*/ 0 w 3238568"/>
              <a:gd name="connsiteY3" fmla="*/ 1097280 h 1097280"/>
              <a:gd name="connsiteX4" fmla="*/ 0 w 3238568"/>
              <a:gd name="connsiteY4" fmla="*/ 0 h 109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38568" h="1097280">
                <a:moveTo>
                  <a:pt x="0" y="0"/>
                </a:moveTo>
                <a:lnTo>
                  <a:pt x="3238568" y="0"/>
                </a:lnTo>
                <a:lnTo>
                  <a:pt x="3238568" y="1097280"/>
                </a:lnTo>
                <a:lnTo>
                  <a:pt x="0" y="109728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1440" tIns="0" rIns="91440" bIns="0" numCol="1" spcCol="1270" anchor="ctr" anchorCtr="0">
            <a:noAutofit/>
          </a:bodyPr>
          <a:lstStyle/>
          <a:p>
            <a:pPr marL="0" lvl="0" indent="0" algn="l" defTabSz="1066800">
              <a:lnSpc>
                <a:spcPct val="90000"/>
              </a:lnSpc>
              <a:spcBef>
                <a:spcPct val="0"/>
              </a:spcBef>
              <a:spcAft>
                <a:spcPct val="35000"/>
              </a:spcAft>
              <a:buNone/>
            </a:pPr>
            <a:r>
              <a:rPr lang="fr-FR" sz="2400" b="0" kern="1200" dirty="0"/>
              <a:t>Solution et résultats</a:t>
            </a:r>
          </a:p>
        </p:txBody>
      </p:sp>
      <p:sp>
        <p:nvSpPr>
          <p:cNvPr id="33" name="Oval 32">
            <a:extLst>
              <a:ext uri="{FF2B5EF4-FFF2-40B4-BE49-F238E27FC236}">
                <a16:creationId xmlns:a16="http://schemas.microsoft.com/office/drawing/2014/main" id="{F4A9D953-22FA-B946-694B-8C8EE23A8266}"/>
              </a:ext>
            </a:extLst>
          </p:cNvPr>
          <p:cNvSpPr/>
          <p:nvPr/>
        </p:nvSpPr>
        <p:spPr>
          <a:xfrm>
            <a:off x="8746658" y="5421888"/>
            <a:ext cx="1097280" cy="1097280"/>
          </a:xfrm>
          <a:prstGeom prst="ellipse">
            <a:avLst/>
          </a:prstGeom>
          <a:blipFill>
            <a:blip r:embed="rId4">
              <a:extLst>
                <a:ext uri="{28A0092B-C50C-407E-A947-70E740481C1C}">
                  <a14:useLocalDpi xmlns:a14="http://schemas.microsoft.com/office/drawing/2010/main" val="0"/>
                </a:ext>
              </a:extLst>
            </a:blip>
            <a:srcRect/>
            <a:stretch>
              <a:fillRect l="-38000" r="-38000"/>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sp>
        <p:nvSpPr>
          <p:cNvPr id="34" name="Freeform: Shape 33">
            <a:extLst>
              <a:ext uri="{FF2B5EF4-FFF2-40B4-BE49-F238E27FC236}">
                <a16:creationId xmlns:a16="http://schemas.microsoft.com/office/drawing/2014/main" id="{9545590E-AD63-BEDA-194F-040523E4593D}"/>
              </a:ext>
            </a:extLst>
          </p:cNvPr>
          <p:cNvSpPr/>
          <p:nvPr/>
        </p:nvSpPr>
        <p:spPr>
          <a:xfrm>
            <a:off x="9843938" y="5421888"/>
            <a:ext cx="2229377" cy="1097280"/>
          </a:xfrm>
          <a:custGeom>
            <a:avLst/>
            <a:gdLst>
              <a:gd name="connsiteX0" fmla="*/ 0 w 2229377"/>
              <a:gd name="connsiteY0" fmla="*/ 0 h 1097280"/>
              <a:gd name="connsiteX1" fmla="*/ 2229377 w 2229377"/>
              <a:gd name="connsiteY1" fmla="*/ 0 h 1097280"/>
              <a:gd name="connsiteX2" fmla="*/ 2229377 w 2229377"/>
              <a:gd name="connsiteY2" fmla="*/ 1097280 h 1097280"/>
              <a:gd name="connsiteX3" fmla="*/ 0 w 2229377"/>
              <a:gd name="connsiteY3" fmla="*/ 1097280 h 1097280"/>
              <a:gd name="connsiteX4" fmla="*/ 0 w 2229377"/>
              <a:gd name="connsiteY4" fmla="*/ 0 h 109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9377" h="1097280">
                <a:moveTo>
                  <a:pt x="0" y="0"/>
                </a:moveTo>
                <a:lnTo>
                  <a:pt x="2229377" y="0"/>
                </a:lnTo>
                <a:lnTo>
                  <a:pt x="2229377" y="1097280"/>
                </a:lnTo>
                <a:lnTo>
                  <a:pt x="0" y="109728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1440" tIns="0" rIns="91440" bIns="0" numCol="1" spcCol="1270" anchor="ctr" anchorCtr="0">
            <a:noAutofit/>
          </a:bodyPr>
          <a:lstStyle/>
          <a:p>
            <a:pPr marL="0" lvl="0" indent="0" algn="l" defTabSz="1066800">
              <a:lnSpc>
                <a:spcPct val="90000"/>
              </a:lnSpc>
              <a:spcBef>
                <a:spcPct val="0"/>
              </a:spcBef>
              <a:spcAft>
                <a:spcPct val="35000"/>
              </a:spcAft>
              <a:buNone/>
            </a:pPr>
            <a:r>
              <a:rPr lang="fr-FR" sz="2400" kern="1200" dirty="0"/>
              <a:t>Conclusion et Perspective</a:t>
            </a:r>
          </a:p>
        </p:txBody>
      </p:sp>
      <p:sp>
        <p:nvSpPr>
          <p:cNvPr id="4" name="Slide Number Placeholder 3">
            <a:extLst>
              <a:ext uri="{FF2B5EF4-FFF2-40B4-BE49-F238E27FC236}">
                <a16:creationId xmlns:a16="http://schemas.microsoft.com/office/drawing/2014/main" id="{2E9BDB0A-70FA-DBF7-836D-BA15BB3366B5}"/>
              </a:ext>
            </a:extLst>
          </p:cNvPr>
          <p:cNvSpPr>
            <a:spLocks noGrp="1"/>
          </p:cNvSpPr>
          <p:nvPr>
            <p:ph type="sldNum" sz="quarter" idx="11"/>
          </p:nvPr>
        </p:nvSpPr>
        <p:spPr/>
        <p:txBody>
          <a:bodyPr/>
          <a:lstStyle/>
          <a:p>
            <a:fld id="{CCE2552C-B124-47D8-ADBF-B5C924035382}" type="slidenum">
              <a:rPr lang="fr-FR" smtClean="0"/>
              <a:pPr/>
              <a:t>2</a:t>
            </a:fld>
            <a:endParaRPr lang="fr-FR" dirty="0"/>
          </a:p>
        </p:txBody>
      </p:sp>
      <p:sp>
        <p:nvSpPr>
          <p:cNvPr id="11" name="TextBox 10">
            <a:extLst>
              <a:ext uri="{FF2B5EF4-FFF2-40B4-BE49-F238E27FC236}">
                <a16:creationId xmlns:a16="http://schemas.microsoft.com/office/drawing/2014/main" id="{6B865E5A-ED84-E5F3-91ED-C16D5BBF3E9D}"/>
              </a:ext>
            </a:extLst>
          </p:cNvPr>
          <p:cNvSpPr txBox="1"/>
          <p:nvPr/>
        </p:nvSpPr>
        <p:spPr>
          <a:xfrm>
            <a:off x="9090734" y="701335"/>
            <a:ext cx="603682" cy="523220"/>
          </a:xfrm>
          <a:prstGeom prst="rect">
            <a:avLst/>
          </a:prstGeom>
          <a:noFill/>
        </p:spPr>
        <p:txBody>
          <a:bodyPr wrap="square" rtlCol="0">
            <a:spAutoFit/>
          </a:bodyPr>
          <a:lstStyle/>
          <a:p>
            <a:r>
              <a:rPr lang="fr-FR" sz="2800" dirty="0">
                <a:solidFill>
                  <a:schemeClr val="bg1"/>
                </a:solidFill>
              </a:rPr>
              <a:t>1</a:t>
            </a:r>
          </a:p>
        </p:txBody>
      </p:sp>
      <p:sp>
        <p:nvSpPr>
          <p:cNvPr id="13" name="TextBox 12">
            <a:extLst>
              <a:ext uri="{FF2B5EF4-FFF2-40B4-BE49-F238E27FC236}">
                <a16:creationId xmlns:a16="http://schemas.microsoft.com/office/drawing/2014/main" id="{EE5F22D2-080A-99D5-586F-5856F7EE6574}"/>
              </a:ext>
            </a:extLst>
          </p:cNvPr>
          <p:cNvSpPr txBox="1"/>
          <p:nvPr/>
        </p:nvSpPr>
        <p:spPr>
          <a:xfrm>
            <a:off x="8133918" y="1732624"/>
            <a:ext cx="603682" cy="523220"/>
          </a:xfrm>
          <a:prstGeom prst="rect">
            <a:avLst/>
          </a:prstGeom>
          <a:noFill/>
        </p:spPr>
        <p:txBody>
          <a:bodyPr wrap="square" rtlCol="0">
            <a:spAutoFit/>
          </a:bodyPr>
          <a:lstStyle/>
          <a:p>
            <a:r>
              <a:rPr lang="fr-FR" sz="2800" dirty="0">
                <a:solidFill>
                  <a:schemeClr val="bg1"/>
                </a:solidFill>
              </a:rPr>
              <a:t>2</a:t>
            </a:r>
          </a:p>
        </p:txBody>
      </p:sp>
      <p:sp>
        <p:nvSpPr>
          <p:cNvPr id="14" name="TextBox 13">
            <a:extLst>
              <a:ext uri="{FF2B5EF4-FFF2-40B4-BE49-F238E27FC236}">
                <a16:creationId xmlns:a16="http://schemas.microsoft.com/office/drawing/2014/main" id="{F87235BD-62A9-AC4E-04F0-D9B6A6FE640E}"/>
              </a:ext>
            </a:extLst>
          </p:cNvPr>
          <p:cNvSpPr txBox="1"/>
          <p:nvPr/>
        </p:nvSpPr>
        <p:spPr>
          <a:xfrm>
            <a:off x="7778811" y="3209559"/>
            <a:ext cx="603682" cy="523220"/>
          </a:xfrm>
          <a:prstGeom prst="rect">
            <a:avLst/>
          </a:prstGeom>
          <a:noFill/>
        </p:spPr>
        <p:txBody>
          <a:bodyPr wrap="square" rtlCol="0">
            <a:spAutoFit/>
          </a:bodyPr>
          <a:lstStyle/>
          <a:p>
            <a:r>
              <a:rPr lang="fr-FR" sz="2800" dirty="0">
                <a:solidFill>
                  <a:schemeClr val="bg1"/>
                </a:solidFill>
              </a:rPr>
              <a:t>3</a:t>
            </a:r>
          </a:p>
        </p:txBody>
      </p:sp>
      <p:sp>
        <p:nvSpPr>
          <p:cNvPr id="15" name="TextBox 14">
            <a:extLst>
              <a:ext uri="{FF2B5EF4-FFF2-40B4-BE49-F238E27FC236}">
                <a16:creationId xmlns:a16="http://schemas.microsoft.com/office/drawing/2014/main" id="{F0F1307E-EF48-DF59-BCE5-3BB674ED76D2}"/>
              </a:ext>
            </a:extLst>
          </p:cNvPr>
          <p:cNvSpPr txBox="1"/>
          <p:nvPr/>
        </p:nvSpPr>
        <p:spPr>
          <a:xfrm>
            <a:off x="9099612" y="5725180"/>
            <a:ext cx="603682" cy="523220"/>
          </a:xfrm>
          <a:prstGeom prst="rect">
            <a:avLst/>
          </a:prstGeom>
          <a:noFill/>
        </p:spPr>
        <p:txBody>
          <a:bodyPr wrap="square" rtlCol="0">
            <a:spAutoFit/>
          </a:bodyPr>
          <a:lstStyle/>
          <a:p>
            <a:r>
              <a:rPr lang="fr-FR" sz="2800" dirty="0">
                <a:solidFill>
                  <a:schemeClr val="bg1"/>
                </a:solidFill>
              </a:rPr>
              <a:t>5</a:t>
            </a:r>
          </a:p>
        </p:txBody>
      </p:sp>
      <p:sp>
        <p:nvSpPr>
          <p:cNvPr id="16" name="TextBox 15">
            <a:extLst>
              <a:ext uri="{FF2B5EF4-FFF2-40B4-BE49-F238E27FC236}">
                <a16:creationId xmlns:a16="http://schemas.microsoft.com/office/drawing/2014/main" id="{AAAEB8B5-C670-DE56-407D-7FC88696232E}"/>
              </a:ext>
            </a:extLst>
          </p:cNvPr>
          <p:cNvSpPr txBox="1"/>
          <p:nvPr/>
        </p:nvSpPr>
        <p:spPr>
          <a:xfrm>
            <a:off x="8133918" y="4686494"/>
            <a:ext cx="603682" cy="523220"/>
          </a:xfrm>
          <a:prstGeom prst="rect">
            <a:avLst/>
          </a:prstGeom>
          <a:noFill/>
        </p:spPr>
        <p:txBody>
          <a:bodyPr wrap="square" rtlCol="0">
            <a:spAutoFit/>
          </a:bodyPr>
          <a:lstStyle/>
          <a:p>
            <a:r>
              <a:rPr lang="fr-FR" sz="2800" dirty="0">
                <a:solidFill>
                  <a:schemeClr val="bg1"/>
                </a:solidFill>
              </a:rPr>
              <a:t>4</a:t>
            </a:r>
          </a:p>
        </p:txBody>
      </p:sp>
    </p:spTree>
    <p:extLst>
      <p:ext uri="{BB962C8B-B14F-4D97-AF65-F5344CB8AC3E}">
        <p14:creationId xmlns:p14="http://schemas.microsoft.com/office/powerpoint/2010/main" val="2864935715"/>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32"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circle(out)">
                                      <p:cBhvr>
                                        <p:cTn id="7" dur="2000"/>
                                        <p:tgtEl>
                                          <p:spTgt spid="23"/>
                                        </p:tgtEl>
                                      </p:cBhvr>
                                    </p:animEffect>
                                  </p:childTnLst>
                                </p:cTn>
                              </p:par>
                              <p:par>
                                <p:cTn id="8" presetID="6" presetClass="entr" presetSubtype="32"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circle(out)">
                                      <p:cBhvr>
                                        <p:cTn id="10" dur="2000"/>
                                        <p:tgtEl>
                                          <p:spTgt spid="24"/>
                                        </p:tgtEl>
                                      </p:cBhvr>
                                    </p:animEffect>
                                  </p:childTnLst>
                                </p:cTn>
                              </p:par>
                            </p:childTnLst>
                          </p:cTn>
                        </p:par>
                        <p:par>
                          <p:cTn id="11" fill="hold">
                            <p:stCondLst>
                              <p:cond delay="2000"/>
                            </p:stCondLst>
                            <p:childTnLst>
                              <p:par>
                                <p:cTn id="12" presetID="22" presetClass="entr" presetSubtype="8" fill="hold" grpId="0" nodeType="afterEffect">
                                  <p:stCondLst>
                                    <p:cond delay="0"/>
                                  </p:stCondLst>
                                  <p:childTnLst>
                                    <p:set>
                                      <p:cBhvr>
                                        <p:cTn id="13" dur="1" fill="hold">
                                          <p:stCondLst>
                                            <p:cond delay="0"/>
                                          </p:stCondLst>
                                        </p:cTn>
                                        <p:tgtEl>
                                          <p:spTgt spid="22"/>
                                        </p:tgtEl>
                                        <p:attrNameLst>
                                          <p:attrName>style.visibility</p:attrName>
                                        </p:attrNameLst>
                                      </p:cBhvr>
                                      <p:to>
                                        <p:strVal val="visible"/>
                                      </p:to>
                                    </p:set>
                                    <p:animEffect transition="in" filter="wipe(left)">
                                      <p:cBhvr>
                                        <p:cTn id="14" dur="500"/>
                                        <p:tgtEl>
                                          <p:spTgt spid="22"/>
                                        </p:tgtEl>
                                      </p:cBhvr>
                                    </p:animEffect>
                                  </p:childTnLst>
                                </p:cTn>
                              </p:par>
                            </p:childTnLst>
                          </p:cTn>
                        </p:par>
                        <p:par>
                          <p:cTn id="15" fill="hold">
                            <p:stCondLst>
                              <p:cond delay="2500"/>
                            </p:stCondLst>
                            <p:childTnLst>
                              <p:par>
                                <p:cTn id="16" presetID="2" presetClass="entr" presetSubtype="2" fill="hold" nodeType="afterEffect">
                                  <p:stCondLst>
                                    <p:cond delay="0"/>
                                  </p:stCondLst>
                                  <p:childTnLst>
                                    <p:set>
                                      <p:cBhvr>
                                        <p:cTn id="17" dur="1" fill="hold">
                                          <p:stCondLst>
                                            <p:cond delay="0"/>
                                          </p:stCondLst>
                                        </p:cTn>
                                        <p:tgtEl>
                                          <p:spTgt spid="25"/>
                                        </p:tgtEl>
                                        <p:attrNameLst>
                                          <p:attrName>style.visibility</p:attrName>
                                        </p:attrNameLst>
                                      </p:cBhvr>
                                      <p:to>
                                        <p:strVal val="visible"/>
                                      </p:to>
                                    </p:set>
                                    <p:anim calcmode="lin" valueType="num">
                                      <p:cBhvr additive="base">
                                        <p:cTn id="18" dur="500" fill="hold"/>
                                        <p:tgtEl>
                                          <p:spTgt spid="25"/>
                                        </p:tgtEl>
                                        <p:attrNameLst>
                                          <p:attrName>ppt_x</p:attrName>
                                        </p:attrNameLst>
                                      </p:cBhvr>
                                      <p:tavLst>
                                        <p:tav tm="0">
                                          <p:val>
                                            <p:strVal val="1+#ppt_w/2"/>
                                          </p:val>
                                        </p:tav>
                                        <p:tav tm="100000">
                                          <p:val>
                                            <p:strVal val="#ppt_x"/>
                                          </p:val>
                                        </p:tav>
                                      </p:tavLst>
                                    </p:anim>
                                    <p:anim calcmode="lin" valueType="num">
                                      <p:cBhvr additive="base">
                                        <p:cTn id="19" dur="500" fill="hold"/>
                                        <p:tgtEl>
                                          <p:spTgt spid="25"/>
                                        </p:tgtEl>
                                        <p:attrNameLst>
                                          <p:attrName>ppt_y</p:attrName>
                                        </p:attrNameLst>
                                      </p:cBhvr>
                                      <p:tavLst>
                                        <p:tav tm="0">
                                          <p:val>
                                            <p:strVal val="#ppt_y"/>
                                          </p:val>
                                        </p:tav>
                                        <p:tav tm="100000">
                                          <p:val>
                                            <p:strVal val="#ppt_y"/>
                                          </p:val>
                                        </p:tav>
                                      </p:tavLst>
                                    </p:anim>
                                  </p:childTnLst>
                                </p:cTn>
                              </p:par>
                              <p:par>
                                <p:cTn id="20" presetID="2" presetClass="entr" presetSubtype="2"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 calcmode="lin" valueType="num">
                                      <p:cBhvr additive="base">
                                        <p:cTn id="22" dur="500" fill="hold"/>
                                        <p:tgtEl>
                                          <p:spTgt spid="11"/>
                                        </p:tgtEl>
                                        <p:attrNameLst>
                                          <p:attrName>ppt_x</p:attrName>
                                        </p:attrNameLst>
                                      </p:cBhvr>
                                      <p:tavLst>
                                        <p:tav tm="0">
                                          <p:val>
                                            <p:strVal val="1+#ppt_w/2"/>
                                          </p:val>
                                        </p:tav>
                                        <p:tav tm="100000">
                                          <p:val>
                                            <p:strVal val="#ppt_x"/>
                                          </p:val>
                                        </p:tav>
                                      </p:tavLst>
                                    </p:anim>
                                    <p:anim calcmode="lin" valueType="num">
                                      <p:cBhvr additive="base">
                                        <p:cTn id="23" dur="500" fill="hold"/>
                                        <p:tgtEl>
                                          <p:spTgt spid="11"/>
                                        </p:tgtEl>
                                        <p:attrNameLst>
                                          <p:attrName>ppt_y</p:attrName>
                                        </p:attrNameLst>
                                      </p:cBhvr>
                                      <p:tavLst>
                                        <p:tav tm="0">
                                          <p:val>
                                            <p:strVal val="#ppt_y"/>
                                          </p:val>
                                        </p:tav>
                                        <p:tav tm="100000">
                                          <p:val>
                                            <p:strVal val="#ppt_y"/>
                                          </p:val>
                                        </p:tav>
                                      </p:tavLst>
                                    </p:anim>
                                  </p:childTnLst>
                                </p:cTn>
                              </p:par>
                              <p:par>
                                <p:cTn id="24" presetID="2" presetClass="entr" presetSubtype="2" fill="hold" grpId="0" nodeType="withEffect">
                                  <p:stCondLst>
                                    <p:cond delay="0"/>
                                  </p:stCondLst>
                                  <p:childTnLst>
                                    <p:set>
                                      <p:cBhvr>
                                        <p:cTn id="25" dur="1" fill="hold">
                                          <p:stCondLst>
                                            <p:cond delay="0"/>
                                          </p:stCondLst>
                                        </p:cTn>
                                        <p:tgtEl>
                                          <p:spTgt spid="26"/>
                                        </p:tgtEl>
                                        <p:attrNameLst>
                                          <p:attrName>style.visibility</p:attrName>
                                        </p:attrNameLst>
                                      </p:cBhvr>
                                      <p:to>
                                        <p:strVal val="visible"/>
                                      </p:to>
                                    </p:set>
                                    <p:anim calcmode="lin" valueType="num">
                                      <p:cBhvr additive="base">
                                        <p:cTn id="26" dur="500" fill="hold"/>
                                        <p:tgtEl>
                                          <p:spTgt spid="26"/>
                                        </p:tgtEl>
                                        <p:attrNameLst>
                                          <p:attrName>ppt_x</p:attrName>
                                        </p:attrNameLst>
                                      </p:cBhvr>
                                      <p:tavLst>
                                        <p:tav tm="0">
                                          <p:val>
                                            <p:strVal val="1+#ppt_w/2"/>
                                          </p:val>
                                        </p:tav>
                                        <p:tav tm="100000">
                                          <p:val>
                                            <p:strVal val="#ppt_x"/>
                                          </p:val>
                                        </p:tav>
                                      </p:tavLst>
                                    </p:anim>
                                    <p:anim calcmode="lin" valueType="num">
                                      <p:cBhvr additive="base">
                                        <p:cTn id="27" dur="500" fill="hold"/>
                                        <p:tgtEl>
                                          <p:spTgt spid="26"/>
                                        </p:tgtEl>
                                        <p:attrNameLst>
                                          <p:attrName>ppt_y</p:attrName>
                                        </p:attrNameLst>
                                      </p:cBhvr>
                                      <p:tavLst>
                                        <p:tav tm="0">
                                          <p:val>
                                            <p:strVal val="#ppt_y"/>
                                          </p:val>
                                        </p:tav>
                                        <p:tav tm="100000">
                                          <p:val>
                                            <p:strVal val="#ppt_y"/>
                                          </p:val>
                                        </p:tav>
                                      </p:tavLst>
                                    </p:anim>
                                  </p:childTnLst>
                                </p:cTn>
                              </p:par>
                            </p:childTnLst>
                          </p:cTn>
                        </p:par>
                        <p:par>
                          <p:cTn id="28" fill="hold">
                            <p:stCondLst>
                              <p:cond delay="3000"/>
                            </p:stCondLst>
                            <p:childTnLst>
                              <p:par>
                                <p:cTn id="29" presetID="22" presetClass="entr" presetSubtype="8" fill="hold" nodeType="after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wipe(left)">
                                      <p:cBhvr>
                                        <p:cTn id="31" dur="500"/>
                                        <p:tgtEl>
                                          <p:spTgt spid="21"/>
                                        </p:tgtEl>
                                      </p:cBhvr>
                                    </p:animEffect>
                                  </p:childTnLst>
                                </p:cTn>
                              </p:par>
                            </p:childTnLst>
                          </p:cTn>
                        </p:par>
                        <p:par>
                          <p:cTn id="32" fill="hold">
                            <p:stCondLst>
                              <p:cond delay="3500"/>
                            </p:stCondLst>
                            <p:childTnLst>
                              <p:par>
                                <p:cTn id="33" presetID="2" presetClass="entr" presetSubtype="2" fill="hold" nodeType="afterEffect">
                                  <p:stCondLst>
                                    <p:cond delay="0"/>
                                  </p:stCondLst>
                                  <p:childTnLst>
                                    <p:set>
                                      <p:cBhvr>
                                        <p:cTn id="34" dur="1" fill="hold">
                                          <p:stCondLst>
                                            <p:cond delay="0"/>
                                          </p:stCondLst>
                                        </p:cTn>
                                        <p:tgtEl>
                                          <p:spTgt spid="27"/>
                                        </p:tgtEl>
                                        <p:attrNameLst>
                                          <p:attrName>style.visibility</p:attrName>
                                        </p:attrNameLst>
                                      </p:cBhvr>
                                      <p:to>
                                        <p:strVal val="visible"/>
                                      </p:to>
                                    </p:set>
                                    <p:anim calcmode="lin" valueType="num">
                                      <p:cBhvr additive="base">
                                        <p:cTn id="35" dur="500" fill="hold"/>
                                        <p:tgtEl>
                                          <p:spTgt spid="27"/>
                                        </p:tgtEl>
                                        <p:attrNameLst>
                                          <p:attrName>ppt_x</p:attrName>
                                        </p:attrNameLst>
                                      </p:cBhvr>
                                      <p:tavLst>
                                        <p:tav tm="0">
                                          <p:val>
                                            <p:strVal val="1+#ppt_w/2"/>
                                          </p:val>
                                        </p:tav>
                                        <p:tav tm="100000">
                                          <p:val>
                                            <p:strVal val="#ppt_x"/>
                                          </p:val>
                                        </p:tav>
                                      </p:tavLst>
                                    </p:anim>
                                    <p:anim calcmode="lin" valueType="num">
                                      <p:cBhvr additive="base">
                                        <p:cTn id="36" dur="500" fill="hold"/>
                                        <p:tgtEl>
                                          <p:spTgt spid="27"/>
                                        </p:tgtEl>
                                        <p:attrNameLst>
                                          <p:attrName>ppt_y</p:attrName>
                                        </p:attrNameLst>
                                      </p:cBhvr>
                                      <p:tavLst>
                                        <p:tav tm="0">
                                          <p:val>
                                            <p:strVal val="#ppt_y"/>
                                          </p:val>
                                        </p:tav>
                                        <p:tav tm="100000">
                                          <p:val>
                                            <p:strVal val="#ppt_y"/>
                                          </p:val>
                                        </p:tav>
                                      </p:tavLst>
                                    </p:anim>
                                  </p:childTnLst>
                                </p:cTn>
                              </p:par>
                              <p:par>
                                <p:cTn id="37" presetID="2" presetClass="entr" presetSubtype="2" fill="hold" grpId="0" nodeType="withEffect">
                                  <p:stCondLst>
                                    <p:cond delay="0"/>
                                  </p:stCondLst>
                                  <p:childTnLst>
                                    <p:set>
                                      <p:cBhvr>
                                        <p:cTn id="38" dur="1" fill="hold">
                                          <p:stCondLst>
                                            <p:cond delay="0"/>
                                          </p:stCondLst>
                                        </p:cTn>
                                        <p:tgtEl>
                                          <p:spTgt spid="28"/>
                                        </p:tgtEl>
                                        <p:attrNameLst>
                                          <p:attrName>style.visibility</p:attrName>
                                        </p:attrNameLst>
                                      </p:cBhvr>
                                      <p:to>
                                        <p:strVal val="visible"/>
                                      </p:to>
                                    </p:set>
                                    <p:anim calcmode="lin" valueType="num">
                                      <p:cBhvr additive="base">
                                        <p:cTn id="39" dur="500" fill="hold"/>
                                        <p:tgtEl>
                                          <p:spTgt spid="28"/>
                                        </p:tgtEl>
                                        <p:attrNameLst>
                                          <p:attrName>ppt_x</p:attrName>
                                        </p:attrNameLst>
                                      </p:cBhvr>
                                      <p:tavLst>
                                        <p:tav tm="0">
                                          <p:val>
                                            <p:strVal val="1+#ppt_w/2"/>
                                          </p:val>
                                        </p:tav>
                                        <p:tav tm="100000">
                                          <p:val>
                                            <p:strVal val="#ppt_x"/>
                                          </p:val>
                                        </p:tav>
                                      </p:tavLst>
                                    </p:anim>
                                    <p:anim calcmode="lin" valueType="num">
                                      <p:cBhvr additive="base">
                                        <p:cTn id="40" dur="500" fill="hold"/>
                                        <p:tgtEl>
                                          <p:spTgt spid="28"/>
                                        </p:tgtEl>
                                        <p:attrNameLst>
                                          <p:attrName>ppt_y</p:attrName>
                                        </p:attrNameLst>
                                      </p:cBhvr>
                                      <p:tavLst>
                                        <p:tav tm="0">
                                          <p:val>
                                            <p:strVal val="#ppt_y"/>
                                          </p:val>
                                        </p:tav>
                                        <p:tav tm="100000">
                                          <p:val>
                                            <p:strVal val="#ppt_y"/>
                                          </p:val>
                                        </p:tav>
                                      </p:tavLst>
                                    </p:anim>
                                  </p:childTnLst>
                                </p:cTn>
                              </p:par>
                              <p:par>
                                <p:cTn id="41" presetID="2" presetClass="entr" presetSubtype="2" fill="hold" grpId="0" nodeType="withEffect">
                                  <p:stCondLst>
                                    <p:cond delay="0"/>
                                  </p:stCondLst>
                                  <p:childTnLst>
                                    <p:set>
                                      <p:cBhvr>
                                        <p:cTn id="42" dur="1" fill="hold">
                                          <p:stCondLst>
                                            <p:cond delay="0"/>
                                          </p:stCondLst>
                                        </p:cTn>
                                        <p:tgtEl>
                                          <p:spTgt spid="13"/>
                                        </p:tgtEl>
                                        <p:attrNameLst>
                                          <p:attrName>style.visibility</p:attrName>
                                        </p:attrNameLst>
                                      </p:cBhvr>
                                      <p:to>
                                        <p:strVal val="visible"/>
                                      </p:to>
                                    </p:set>
                                    <p:anim calcmode="lin" valueType="num">
                                      <p:cBhvr additive="base">
                                        <p:cTn id="43" dur="500" fill="hold"/>
                                        <p:tgtEl>
                                          <p:spTgt spid="13"/>
                                        </p:tgtEl>
                                        <p:attrNameLst>
                                          <p:attrName>ppt_x</p:attrName>
                                        </p:attrNameLst>
                                      </p:cBhvr>
                                      <p:tavLst>
                                        <p:tav tm="0">
                                          <p:val>
                                            <p:strVal val="1+#ppt_w/2"/>
                                          </p:val>
                                        </p:tav>
                                        <p:tav tm="100000">
                                          <p:val>
                                            <p:strVal val="#ppt_x"/>
                                          </p:val>
                                        </p:tav>
                                      </p:tavLst>
                                    </p:anim>
                                    <p:anim calcmode="lin" valueType="num">
                                      <p:cBhvr additive="base">
                                        <p:cTn id="44" dur="500" fill="hold"/>
                                        <p:tgtEl>
                                          <p:spTgt spid="13"/>
                                        </p:tgtEl>
                                        <p:attrNameLst>
                                          <p:attrName>ppt_y</p:attrName>
                                        </p:attrNameLst>
                                      </p:cBhvr>
                                      <p:tavLst>
                                        <p:tav tm="0">
                                          <p:val>
                                            <p:strVal val="#ppt_y"/>
                                          </p:val>
                                        </p:tav>
                                        <p:tav tm="100000">
                                          <p:val>
                                            <p:strVal val="#ppt_y"/>
                                          </p:val>
                                        </p:tav>
                                      </p:tavLst>
                                    </p:anim>
                                  </p:childTnLst>
                                </p:cTn>
                              </p:par>
                            </p:childTnLst>
                          </p:cTn>
                        </p:par>
                        <p:par>
                          <p:cTn id="45" fill="hold">
                            <p:stCondLst>
                              <p:cond delay="4000"/>
                            </p:stCondLst>
                            <p:childTnLst>
                              <p:par>
                                <p:cTn id="46" presetID="22" presetClass="entr" presetSubtype="8" fill="hold" grpId="0" nodeType="afterEffect">
                                  <p:stCondLst>
                                    <p:cond delay="0"/>
                                  </p:stCondLst>
                                  <p:childTnLst>
                                    <p:set>
                                      <p:cBhvr>
                                        <p:cTn id="47" dur="1" fill="hold">
                                          <p:stCondLst>
                                            <p:cond delay="0"/>
                                          </p:stCondLst>
                                        </p:cTn>
                                        <p:tgtEl>
                                          <p:spTgt spid="20"/>
                                        </p:tgtEl>
                                        <p:attrNameLst>
                                          <p:attrName>style.visibility</p:attrName>
                                        </p:attrNameLst>
                                      </p:cBhvr>
                                      <p:to>
                                        <p:strVal val="visible"/>
                                      </p:to>
                                    </p:set>
                                    <p:animEffect transition="in" filter="wipe(left)">
                                      <p:cBhvr>
                                        <p:cTn id="48" dur="500"/>
                                        <p:tgtEl>
                                          <p:spTgt spid="20"/>
                                        </p:tgtEl>
                                      </p:cBhvr>
                                    </p:animEffect>
                                  </p:childTnLst>
                                </p:cTn>
                              </p:par>
                            </p:childTnLst>
                          </p:cTn>
                        </p:par>
                        <p:par>
                          <p:cTn id="49" fill="hold">
                            <p:stCondLst>
                              <p:cond delay="4500"/>
                            </p:stCondLst>
                            <p:childTnLst>
                              <p:par>
                                <p:cTn id="50" presetID="2" presetClass="entr" presetSubtype="2" fill="hold" nodeType="afterEffect">
                                  <p:stCondLst>
                                    <p:cond delay="0"/>
                                  </p:stCondLst>
                                  <p:childTnLst>
                                    <p:set>
                                      <p:cBhvr>
                                        <p:cTn id="51" dur="1" fill="hold">
                                          <p:stCondLst>
                                            <p:cond delay="0"/>
                                          </p:stCondLst>
                                        </p:cTn>
                                        <p:tgtEl>
                                          <p:spTgt spid="29"/>
                                        </p:tgtEl>
                                        <p:attrNameLst>
                                          <p:attrName>style.visibility</p:attrName>
                                        </p:attrNameLst>
                                      </p:cBhvr>
                                      <p:to>
                                        <p:strVal val="visible"/>
                                      </p:to>
                                    </p:set>
                                    <p:anim calcmode="lin" valueType="num">
                                      <p:cBhvr additive="base">
                                        <p:cTn id="52" dur="500" fill="hold"/>
                                        <p:tgtEl>
                                          <p:spTgt spid="29"/>
                                        </p:tgtEl>
                                        <p:attrNameLst>
                                          <p:attrName>ppt_x</p:attrName>
                                        </p:attrNameLst>
                                      </p:cBhvr>
                                      <p:tavLst>
                                        <p:tav tm="0">
                                          <p:val>
                                            <p:strVal val="1+#ppt_w/2"/>
                                          </p:val>
                                        </p:tav>
                                        <p:tav tm="100000">
                                          <p:val>
                                            <p:strVal val="#ppt_x"/>
                                          </p:val>
                                        </p:tav>
                                      </p:tavLst>
                                    </p:anim>
                                    <p:anim calcmode="lin" valueType="num">
                                      <p:cBhvr additive="base">
                                        <p:cTn id="53" dur="500" fill="hold"/>
                                        <p:tgtEl>
                                          <p:spTgt spid="29"/>
                                        </p:tgtEl>
                                        <p:attrNameLst>
                                          <p:attrName>ppt_y</p:attrName>
                                        </p:attrNameLst>
                                      </p:cBhvr>
                                      <p:tavLst>
                                        <p:tav tm="0">
                                          <p:val>
                                            <p:strVal val="#ppt_y"/>
                                          </p:val>
                                        </p:tav>
                                        <p:tav tm="100000">
                                          <p:val>
                                            <p:strVal val="#ppt_y"/>
                                          </p:val>
                                        </p:tav>
                                      </p:tavLst>
                                    </p:anim>
                                  </p:childTnLst>
                                </p:cTn>
                              </p:par>
                              <p:par>
                                <p:cTn id="54" presetID="2" presetClass="entr" presetSubtype="2" fill="hold" grpId="0" nodeType="withEffect">
                                  <p:stCondLst>
                                    <p:cond delay="0"/>
                                  </p:stCondLst>
                                  <p:childTnLst>
                                    <p:set>
                                      <p:cBhvr>
                                        <p:cTn id="55" dur="1" fill="hold">
                                          <p:stCondLst>
                                            <p:cond delay="0"/>
                                          </p:stCondLst>
                                        </p:cTn>
                                        <p:tgtEl>
                                          <p:spTgt spid="14"/>
                                        </p:tgtEl>
                                        <p:attrNameLst>
                                          <p:attrName>style.visibility</p:attrName>
                                        </p:attrNameLst>
                                      </p:cBhvr>
                                      <p:to>
                                        <p:strVal val="visible"/>
                                      </p:to>
                                    </p:set>
                                    <p:anim calcmode="lin" valueType="num">
                                      <p:cBhvr additive="base">
                                        <p:cTn id="56" dur="500" fill="hold"/>
                                        <p:tgtEl>
                                          <p:spTgt spid="14"/>
                                        </p:tgtEl>
                                        <p:attrNameLst>
                                          <p:attrName>ppt_x</p:attrName>
                                        </p:attrNameLst>
                                      </p:cBhvr>
                                      <p:tavLst>
                                        <p:tav tm="0">
                                          <p:val>
                                            <p:strVal val="1+#ppt_w/2"/>
                                          </p:val>
                                        </p:tav>
                                        <p:tav tm="100000">
                                          <p:val>
                                            <p:strVal val="#ppt_x"/>
                                          </p:val>
                                        </p:tav>
                                      </p:tavLst>
                                    </p:anim>
                                    <p:anim calcmode="lin" valueType="num">
                                      <p:cBhvr additive="base">
                                        <p:cTn id="57" dur="500" fill="hold"/>
                                        <p:tgtEl>
                                          <p:spTgt spid="14"/>
                                        </p:tgtEl>
                                        <p:attrNameLst>
                                          <p:attrName>ppt_y</p:attrName>
                                        </p:attrNameLst>
                                      </p:cBhvr>
                                      <p:tavLst>
                                        <p:tav tm="0">
                                          <p:val>
                                            <p:strVal val="#ppt_y"/>
                                          </p:val>
                                        </p:tav>
                                        <p:tav tm="100000">
                                          <p:val>
                                            <p:strVal val="#ppt_y"/>
                                          </p:val>
                                        </p:tav>
                                      </p:tavLst>
                                    </p:anim>
                                  </p:childTnLst>
                                </p:cTn>
                              </p:par>
                              <p:par>
                                <p:cTn id="58" presetID="2" presetClass="entr" presetSubtype="2" fill="hold" grpId="0" nodeType="withEffect">
                                  <p:stCondLst>
                                    <p:cond delay="0"/>
                                  </p:stCondLst>
                                  <p:childTnLst>
                                    <p:set>
                                      <p:cBhvr>
                                        <p:cTn id="59" dur="1" fill="hold">
                                          <p:stCondLst>
                                            <p:cond delay="0"/>
                                          </p:stCondLst>
                                        </p:cTn>
                                        <p:tgtEl>
                                          <p:spTgt spid="30"/>
                                        </p:tgtEl>
                                        <p:attrNameLst>
                                          <p:attrName>style.visibility</p:attrName>
                                        </p:attrNameLst>
                                      </p:cBhvr>
                                      <p:to>
                                        <p:strVal val="visible"/>
                                      </p:to>
                                    </p:set>
                                    <p:anim calcmode="lin" valueType="num">
                                      <p:cBhvr additive="base">
                                        <p:cTn id="60" dur="500" fill="hold"/>
                                        <p:tgtEl>
                                          <p:spTgt spid="30"/>
                                        </p:tgtEl>
                                        <p:attrNameLst>
                                          <p:attrName>ppt_x</p:attrName>
                                        </p:attrNameLst>
                                      </p:cBhvr>
                                      <p:tavLst>
                                        <p:tav tm="0">
                                          <p:val>
                                            <p:strVal val="1+#ppt_w/2"/>
                                          </p:val>
                                        </p:tav>
                                        <p:tav tm="100000">
                                          <p:val>
                                            <p:strVal val="#ppt_x"/>
                                          </p:val>
                                        </p:tav>
                                      </p:tavLst>
                                    </p:anim>
                                    <p:anim calcmode="lin" valueType="num">
                                      <p:cBhvr additive="base">
                                        <p:cTn id="61" dur="500" fill="hold"/>
                                        <p:tgtEl>
                                          <p:spTgt spid="30"/>
                                        </p:tgtEl>
                                        <p:attrNameLst>
                                          <p:attrName>ppt_y</p:attrName>
                                        </p:attrNameLst>
                                      </p:cBhvr>
                                      <p:tavLst>
                                        <p:tav tm="0">
                                          <p:val>
                                            <p:strVal val="#ppt_y"/>
                                          </p:val>
                                        </p:tav>
                                        <p:tav tm="100000">
                                          <p:val>
                                            <p:strVal val="#ppt_y"/>
                                          </p:val>
                                        </p:tav>
                                      </p:tavLst>
                                    </p:anim>
                                  </p:childTnLst>
                                </p:cTn>
                              </p:par>
                            </p:childTnLst>
                          </p:cTn>
                        </p:par>
                        <p:par>
                          <p:cTn id="62" fill="hold">
                            <p:stCondLst>
                              <p:cond delay="5000"/>
                            </p:stCondLst>
                            <p:childTnLst>
                              <p:par>
                                <p:cTn id="63" presetID="22" presetClass="entr" presetSubtype="8" fill="hold" nodeType="afterEffect">
                                  <p:stCondLst>
                                    <p:cond delay="0"/>
                                  </p:stCondLst>
                                  <p:childTnLst>
                                    <p:set>
                                      <p:cBhvr>
                                        <p:cTn id="64" dur="1" fill="hold">
                                          <p:stCondLst>
                                            <p:cond delay="0"/>
                                          </p:stCondLst>
                                        </p:cTn>
                                        <p:tgtEl>
                                          <p:spTgt spid="19"/>
                                        </p:tgtEl>
                                        <p:attrNameLst>
                                          <p:attrName>style.visibility</p:attrName>
                                        </p:attrNameLst>
                                      </p:cBhvr>
                                      <p:to>
                                        <p:strVal val="visible"/>
                                      </p:to>
                                    </p:set>
                                    <p:animEffect transition="in" filter="wipe(left)">
                                      <p:cBhvr>
                                        <p:cTn id="65" dur="500"/>
                                        <p:tgtEl>
                                          <p:spTgt spid="19"/>
                                        </p:tgtEl>
                                      </p:cBhvr>
                                    </p:animEffect>
                                  </p:childTnLst>
                                </p:cTn>
                              </p:par>
                            </p:childTnLst>
                          </p:cTn>
                        </p:par>
                        <p:par>
                          <p:cTn id="66" fill="hold">
                            <p:stCondLst>
                              <p:cond delay="5500"/>
                            </p:stCondLst>
                            <p:childTnLst>
                              <p:par>
                                <p:cTn id="67" presetID="2" presetClass="entr" presetSubtype="2" fill="hold" nodeType="afterEffect">
                                  <p:stCondLst>
                                    <p:cond delay="0"/>
                                  </p:stCondLst>
                                  <p:childTnLst>
                                    <p:set>
                                      <p:cBhvr>
                                        <p:cTn id="68" dur="1" fill="hold">
                                          <p:stCondLst>
                                            <p:cond delay="0"/>
                                          </p:stCondLst>
                                        </p:cTn>
                                        <p:tgtEl>
                                          <p:spTgt spid="31"/>
                                        </p:tgtEl>
                                        <p:attrNameLst>
                                          <p:attrName>style.visibility</p:attrName>
                                        </p:attrNameLst>
                                      </p:cBhvr>
                                      <p:to>
                                        <p:strVal val="visible"/>
                                      </p:to>
                                    </p:set>
                                    <p:anim calcmode="lin" valueType="num">
                                      <p:cBhvr additive="base">
                                        <p:cTn id="69" dur="500" fill="hold"/>
                                        <p:tgtEl>
                                          <p:spTgt spid="31"/>
                                        </p:tgtEl>
                                        <p:attrNameLst>
                                          <p:attrName>ppt_x</p:attrName>
                                        </p:attrNameLst>
                                      </p:cBhvr>
                                      <p:tavLst>
                                        <p:tav tm="0">
                                          <p:val>
                                            <p:strVal val="1+#ppt_w/2"/>
                                          </p:val>
                                        </p:tav>
                                        <p:tav tm="100000">
                                          <p:val>
                                            <p:strVal val="#ppt_x"/>
                                          </p:val>
                                        </p:tav>
                                      </p:tavLst>
                                    </p:anim>
                                    <p:anim calcmode="lin" valueType="num">
                                      <p:cBhvr additive="base">
                                        <p:cTn id="70" dur="500" fill="hold"/>
                                        <p:tgtEl>
                                          <p:spTgt spid="31"/>
                                        </p:tgtEl>
                                        <p:attrNameLst>
                                          <p:attrName>ppt_y</p:attrName>
                                        </p:attrNameLst>
                                      </p:cBhvr>
                                      <p:tavLst>
                                        <p:tav tm="0">
                                          <p:val>
                                            <p:strVal val="#ppt_y"/>
                                          </p:val>
                                        </p:tav>
                                        <p:tav tm="100000">
                                          <p:val>
                                            <p:strVal val="#ppt_y"/>
                                          </p:val>
                                        </p:tav>
                                      </p:tavLst>
                                    </p:anim>
                                  </p:childTnLst>
                                </p:cTn>
                              </p:par>
                              <p:par>
                                <p:cTn id="71" presetID="2" presetClass="entr" presetSubtype="2" fill="hold" grpId="0" nodeType="withEffect">
                                  <p:stCondLst>
                                    <p:cond delay="0"/>
                                  </p:stCondLst>
                                  <p:childTnLst>
                                    <p:set>
                                      <p:cBhvr>
                                        <p:cTn id="72" dur="1" fill="hold">
                                          <p:stCondLst>
                                            <p:cond delay="0"/>
                                          </p:stCondLst>
                                        </p:cTn>
                                        <p:tgtEl>
                                          <p:spTgt spid="16"/>
                                        </p:tgtEl>
                                        <p:attrNameLst>
                                          <p:attrName>style.visibility</p:attrName>
                                        </p:attrNameLst>
                                      </p:cBhvr>
                                      <p:to>
                                        <p:strVal val="visible"/>
                                      </p:to>
                                    </p:set>
                                    <p:anim calcmode="lin" valueType="num">
                                      <p:cBhvr additive="base">
                                        <p:cTn id="73" dur="500" fill="hold"/>
                                        <p:tgtEl>
                                          <p:spTgt spid="16"/>
                                        </p:tgtEl>
                                        <p:attrNameLst>
                                          <p:attrName>ppt_x</p:attrName>
                                        </p:attrNameLst>
                                      </p:cBhvr>
                                      <p:tavLst>
                                        <p:tav tm="0">
                                          <p:val>
                                            <p:strVal val="1+#ppt_w/2"/>
                                          </p:val>
                                        </p:tav>
                                        <p:tav tm="100000">
                                          <p:val>
                                            <p:strVal val="#ppt_x"/>
                                          </p:val>
                                        </p:tav>
                                      </p:tavLst>
                                    </p:anim>
                                    <p:anim calcmode="lin" valueType="num">
                                      <p:cBhvr additive="base">
                                        <p:cTn id="74" dur="500" fill="hold"/>
                                        <p:tgtEl>
                                          <p:spTgt spid="16"/>
                                        </p:tgtEl>
                                        <p:attrNameLst>
                                          <p:attrName>ppt_y</p:attrName>
                                        </p:attrNameLst>
                                      </p:cBhvr>
                                      <p:tavLst>
                                        <p:tav tm="0">
                                          <p:val>
                                            <p:strVal val="#ppt_y"/>
                                          </p:val>
                                        </p:tav>
                                        <p:tav tm="100000">
                                          <p:val>
                                            <p:strVal val="#ppt_y"/>
                                          </p:val>
                                        </p:tav>
                                      </p:tavLst>
                                    </p:anim>
                                  </p:childTnLst>
                                </p:cTn>
                              </p:par>
                              <p:par>
                                <p:cTn id="75" presetID="2" presetClass="entr" presetSubtype="2" fill="hold" grpId="0" nodeType="withEffect">
                                  <p:stCondLst>
                                    <p:cond delay="0"/>
                                  </p:stCondLst>
                                  <p:childTnLst>
                                    <p:set>
                                      <p:cBhvr>
                                        <p:cTn id="76" dur="1" fill="hold">
                                          <p:stCondLst>
                                            <p:cond delay="0"/>
                                          </p:stCondLst>
                                        </p:cTn>
                                        <p:tgtEl>
                                          <p:spTgt spid="32"/>
                                        </p:tgtEl>
                                        <p:attrNameLst>
                                          <p:attrName>style.visibility</p:attrName>
                                        </p:attrNameLst>
                                      </p:cBhvr>
                                      <p:to>
                                        <p:strVal val="visible"/>
                                      </p:to>
                                    </p:set>
                                    <p:anim calcmode="lin" valueType="num">
                                      <p:cBhvr additive="base">
                                        <p:cTn id="77" dur="500" fill="hold"/>
                                        <p:tgtEl>
                                          <p:spTgt spid="32"/>
                                        </p:tgtEl>
                                        <p:attrNameLst>
                                          <p:attrName>ppt_x</p:attrName>
                                        </p:attrNameLst>
                                      </p:cBhvr>
                                      <p:tavLst>
                                        <p:tav tm="0">
                                          <p:val>
                                            <p:strVal val="1+#ppt_w/2"/>
                                          </p:val>
                                        </p:tav>
                                        <p:tav tm="100000">
                                          <p:val>
                                            <p:strVal val="#ppt_x"/>
                                          </p:val>
                                        </p:tav>
                                      </p:tavLst>
                                    </p:anim>
                                    <p:anim calcmode="lin" valueType="num">
                                      <p:cBhvr additive="base">
                                        <p:cTn id="78" dur="500" fill="hold"/>
                                        <p:tgtEl>
                                          <p:spTgt spid="32"/>
                                        </p:tgtEl>
                                        <p:attrNameLst>
                                          <p:attrName>ppt_y</p:attrName>
                                        </p:attrNameLst>
                                      </p:cBhvr>
                                      <p:tavLst>
                                        <p:tav tm="0">
                                          <p:val>
                                            <p:strVal val="#ppt_y"/>
                                          </p:val>
                                        </p:tav>
                                        <p:tav tm="100000">
                                          <p:val>
                                            <p:strVal val="#ppt_y"/>
                                          </p:val>
                                        </p:tav>
                                      </p:tavLst>
                                    </p:anim>
                                  </p:childTnLst>
                                </p:cTn>
                              </p:par>
                            </p:childTnLst>
                          </p:cTn>
                        </p:par>
                        <p:par>
                          <p:cTn id="79" fill="hold">
                            <p:stCondLst>
                              <p:cond delay="6000"/>
                            </p:stCondLst>
                            <p:childTnLst>
                              <p:par>
                                <p:cTn id="80" presetID="22" presetClass="entr" presetSubtype="8" fill="hold" nodeType="afterEffect">
                                  <p:stCondLst>
                                    <p:cond delay="0"/>
                                  </p:stCondLst>
                                  <p:childTnLst>
                                    <p:set>
                                      <p:cBhvr>
                                        <p:cTn id="81" dur="1" fill="hold">
                                          <p:stCondLst>
                                            <p:cond delay="0"/>
                                          </p:stCondLst>
                                        </p:cTn>
                                        <p:tgtEl>
                                          <p:spTgt spid="18"/>
                                        </p:tgtEl>
                                        <p:attrNameLst>
                                          <p:attrName>style.visibility</p:attrName>
                                        </p:attrNameLst>
                                      </p:cBhvr>
                                      <p:to>
                                        <p:strVal val="visible"/>
                                      </p:to>
                                    </p:set>
                                    <p:animEffect transition="in" filter="wipe(left)">
                                      <p:cBhvr>
                                        <p:cTn id="82" dur="500"/>
                                        <p:tgtEl>
                                          <p:spTgt spid="18"/>
                                        </p:tgtEl>
                                      </p:cBhvr>
                                    </p:animEffect>
                                  </p:childTnLst>
                                </p:cTn>
                              </p:par>
                            </p:childTnLst>
                          </p:cTn>
                        </p:par>
                        <p:par>
                          <p:cTn id="83" fill="hold">
                            <p:stCondLst>
                              <p:cond delay="6500"/>
                            </p:stCondLst>
                            <p:childTnLst>
                              <p:par>
                                <p:cTn id="84" presetID="2" presetClass="entr" presetSubtype="2" fill="hold" nodeType="afterEffect">
                                  <p:stCondLst>
                                    <p:cond delay="0"/>
                                  </p:stCondLst>
                                  <p:childTnLst>
                                    <p:set>
                                      <p:cBhvr>
                                        <p:cTn id="85" dur="1" fill="hold">
                                          <p:stCondLst>
                                            <p:cond delay="0"/>
                                          </p:stCondLst>
                                        </p:cTn>
                                        <p:tgtEl>
                                          <p:spTgt spid="33"/>
                                        </p:tgtEl>
                                        <p:attrNameLst>
                                          <p:attrName>style.visibility</p:attrName>
                                        </p:attrNameLst>
                                      </p:cBhvr>
                                      <p:to>
                                        <p:strVal val="visible"/>
                                      </p:to>
                                    </p:set>
                                    <p:anim calcmode="lin" valueType="num">
                                      <p:cBhvr additive="base">
                                        <p:cTn id="86" dur="500" fill="hold"/>
                                        <p:tgtEl>
                                          <p:spTgt spid="33"/>
                                        </p:tgtEl>
                                        <p:attrNameLst>
                                          <p:attrName>ppt_x</p:attrName>
                                        </p:attrNameLst>
                                      </p:cBhvr>
                                      <p:tavLst>
                                        <p:tav tm="0">
                                          <p:val>
                                            <p:strVal val="1+#ppt_w/2"/>
                                          </p:val>
                                        </p:tav>
                                        <p:tav tm="100000">
                                          <p:val>
                                            <p:strVal val="#ppt_x"/>
                                          </p:val>
                                        </p:tav>
                                      </p:tavLst>
                                    </p:anim>
                                    <p:anim calcmode="lin" valueType="num">
                                      <p:cBhvr additive="base">
                                        <p:cTn id="87" dur="500" fill="hold"/>
                                        <p:tgtEl>
                                          <p:spTgt spid="33"/>
                                        </p:tgtEl>
                                        <p:attrNameLst>
                                          <p:attrName>ppt_y</p:attrName>
                                        </p:attrNameLst>
                                      </p:cBhvr>
                                      <p:tavLst>
                                        <p:tav tm="0">
                                          <p:val>
                                            <p:strVal val="#ppt_y"/>
                                          </p:val>
                                        </p:tav>
                                        <p:tav tm="100000">
                                          <p:val>
                                            <p:strVal val="#ppt_y"/>
                                          </p:val>
                                        </p:tav>
                                      </p:tavLst>
                                    </p:anim>
                                  </p:childTnLst>
                                </p:cTn>
                              </p:par>
                              <p:par>
                                <p:cTn id="88" presetID="2" presetClass="entr" presetSubtype="2" fill="hold" grpId="0" nodeType="withEffect">
                                  <p:stCondLst>
                                    <p:cond delay="0"/>
                                  </p:stCondLst>
                                  <p:childTnLst>
                                    <p:set>
                                      <p:cBhvr>
                                        <p:cTn id="89" dur="1" fill="hold">
                                          <p:stCondLst>
                                            <p:cond delay="0"/>
                                          </p:stCondLst>
                                        </p:cTn>
                                        <p:tgtEl>
                                          <p:spTgt spid="15"/>
                                        </p:tgtEl>
                                        <p:attrNameLst>
                                          <p:attrName>style.visibility</p:attrName>
                                        </p:attrNameLst>
                                      </p:cBhvr>
                                      <p:to>
                                        <p:strVal val="visible"/>
                                      </p:to>
                                    </p:set>
                                    <p:anim calcmode="lin" valueType="num">
                                      <p:cBhvr additive="base">
                                        <p:cTn id="90" dur="500" fill="hold"/>
                                        <p:tgtEl>
                                          <p:spTgt spid="15"/>
                                        </p:tgtEl>
                                        <p:attrNameLst>
                                          <p:attrName>ppt_x</p:attrName>
                                        </p:attrNameLst>
                                      </p:cBhvr>
                                      <p:tavLst>
                                        <p:tav tm="0">
                                          <p:val>
                                            <p:strVal val="1+#ppt_w/2"/>
                                          </p:val>
                                        </p:tav>
                                        <p:tav tm="100000">
                                          <p:val>
                                            <p:strVal val="#ppt_x"/>
                                          </p:val>
                                        </p:tav>
                                      </p:tavLst>
                                    </p:anim>
                                    <p:anim calcmode="lin" valueType="num">
                                      <p:cBhvr additive="base">
                                        <p:cTn id="91" dur="500" fill="hold"/>
                                        <p:tgtEl>
                                          <p:spTgt spid="15"/>
                                        </p:tgtEl>
                                        <p:attrNameLst>
                                          <p:attrName>ppt_y</p:attrName>
                                        </p:attrNameLst>
                                      </p:cBhvr>
                                      <p:tavLst>
                                        <p:tav tm="0">
                                          <p:val>
                                            <p:strVal val="#ppt_y"/>
                                          </p:val>
                                        </p:tav>
                                        <p:tav tm="100000">
                                          <p:val>
                                            <p:strVal val="#ppt_y"/>
                                          </p:val>
                                        </p:tav>
                                      </p:tavLst>
                                    </p:anim>
                                  </p:childTnLst>
                                </p:cTn>
                              </p:par>
                              <p:par>
                                <p:cTn id="92" presetID="2" presetClass="entr" presetSubtype="2" fill="hold" grpId="0" nodeType="withEffect">
                                  <p:stCondLst>
                                    <p:cond delay="0"/>
                                  </p:stCondLst>
                                  <p:childTnLst>
                                    <p:set>
                                      <p:cBhvr>
                                        <p:cTn id="93" dur="1" fill="hold">
                                          <p:stCondLst>
                                            <p:cond delay="0"/>
                                          </p:stCondLst>
                                        </p:cTn>
                                        <p:tgtEl>
                                          <p:spTgt spid="34"/>
                                        </p:tgtEl>
                                        <p:attrNameLst>
                                          <p:attrName>style.visibility</p:attrName>
                                        </p:attrNameLst>
                                      </p:cBhvr>
                                      <p:to>
                                        <p:strVal val="visible"/>
                                      </p:to>
                                    </p:set>
                                    <p:anim calcmode="lin" valueType="num">
                                      <p:cBhvr additive="base">
                                        <p:cTn id="94" dur="500" fill="hold"/>
                                        <p:tgtEl>
                                          <p:spTgt spid="34"/>
                                        </p:tgtEl>
                                        <p:attrNameLst>
                                          <p:attrName>ppt_x</p:attrName>
                                        </p:attrNameLst>
                                      </p:cBhvr>
                                      <p:tavLst>
                                        <p:tav tm="0">
                                          <p:val>
                                            <p:strVal val="1+#ppt_w/2"/>
                                          </p:val>
                                        </p:tav>
                                        <p:tav tm="100000">
                                          <p:val>
                                            <p:strVal val="#ppt_x"/>
                                          </p:val>
                                        </p:tav>
                                      </p:tavLst>
                                    </p:anim>
                                    <p:anim calcmode="lin" valueType="num">
                                      <p:cBhvr additive="base">
                                        <p:cTn id="95" dur="500" fill="hold"/>
                                        <p:tgtEl>
                                          <p:spTgt spid="3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2" grpId="0" animBg="1"/>
      <p:bldP spid="24" grpId="0"/>
      <p:bldP spid="26" grpId="0"/>
      <p:bldP spid="28" grpId="0"/>
      <p:bldP spid="30" grpId="0"/>
      <p:bldP spid="32" grpId="0"/>
      <p:bldP spid="34" grpId="0"/>
      <p:bldP spid="11" grpId="0"/>
      <p:bldP spid="13" grpId="0"/>
      <p:bldP spid="14" grpId="0"/>
      <p:bldP spid="1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 9">
            <a:extLst>
              <a:ext uri="{FF2B5EF4-FFF2-40B4-BE49-F238E27FC236}">
                <a16:creationId xmlns:a16="http://schemas.microsoft.com/office/drawing/2014/main" id="{811A84F0-D69C-977D-8147-B1FC559E1CCA}"/>
              </a:ext>
            </a:extLst>
          </p:cNvPr>
          <p:cNvPicPr>
            <a:picLocks noChangeAspect="1"/>
          </p:cNvPicPr>
          <p:nvPr/>
        </p:nvPicPr>
        <p:blipFill rotWithShape="1">
          <a:blip r:embed="rId3"/>
          <a:srcRect l="9727" r="11478" b="46452"/>
          <a:stretch/>
        </p:blipFill>
        <p:spPr>
          <a:xfrm>
            <a:off x="381740" y="1714870"/>
            <a:ext cx="4350058" cy="1996070"/>
          </a:xfrm>
          <a:prstGeom prst="rect">
            <a:avLst/>
          </a:prstGeom>
        </p:spPr>
      </p:pic>
      <p:sp>
        <p:nvSpPr>
          <p:cNvPr id="2" name="Freeform 44">
            <a:extLst>
              <a:ext uri="{FF2B5EF4-FFF2-40B4-BE49-F238E27FC236}">
                <a16:creationId xmlns:a16="http://schemas.microsoft.com/office/drawing/2014/main" id="{70FAA777-8078-E65D-9840-2F3AC1AFFAF7}"/>
              </a:ext>
            </a:extLst>
          </p:cNvPr>
          <p:cNvSpPr/>
          <p:nvPr/>
        </p:nvSpPr>
        <p:spPr>
          <a:xfrm>
            <a:off x="381740" y="623365"/>
            <a:ext cx="3373514" cy="939105"/>
          </a:xfrm>
          <a:custGeom>
            <a:avLst/>
            <a:gdLst>
              <a:gd name="connsiteX0" fmla="*/ 0 w 6254806"/>
              <a:gd name="connsiteY0" fmla="*/ 0 h 987552"/>
              <a:gd name="connsiteX1" fmla="*/ 5761030 w 6254806"/>
              <a:gd name="connsiteY1" fmla="*/ 0 h 987552"/>
              <a:gd name="connsiteX2" fmla="*/ 6254806 w 6254806"/>
              <a:gd name="connsiteY2" fmla="*/ 493776 h 987552"/>
              <a:gd name="connsiteX3" fmla="*/ 5761030 w 6254806"/>
              <a:gd name="connsiteY3" fmla="*/ 987552 h 987552"/>
              <a:gd name="connsiteX4" fmla="*/ 0 w 6254806"/>
              <a:gd name="connsiteY4" fmla="*/ 987552 h 9875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54806" h="987552">
                <a:moveTo>
                  <a:pt x="0" y="0"/>
                </a:moveTo>
                <a:lnTo>
                  <a:pt x="5761030" y="0"/>
                </a:lnTo>
                <a:lnTo>
                  <a:pt x="6254806" y="493776"/>
                </a:lnTo>
                <a:lnTo>
                  <a:pt x="5761030" y="987552"/>
                </a:lnTo>
                <a:lnTo>
                  <a:pt x="0" y="987552"/>
                </a:lnTo>
                <a:close/>
              </a:path>
            </a:pathLst>
          </a:cu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b="1" dirty="0">
                <a:solidFill>
                  <a:schemeClr val="bg1"/>
                </a:solidFill>
              </a:rPr>
              <a:t>Solution proposée</a:t>
            </a:r>
          </a:p>
        </p:txBody>
      </p:sp>
      <p:sp>
        <p:nvSpPr>
          <p:cNvPr id="3" name="Espace réservé du numéro de diapositive 3">
            <a:extLst>
              <a:ext uri="{FF2B5EF4-FFF2-40B4-BE49-F238E27FC236}">
                <a16:creationId xmlns:a16="http://schemas.microsoft.com/office/drawing/2014/main" id="{772B7AAD-1CD9-A132-7219-6D1F9F6424CE}"/>
              </a:ext>
            </a:extLst>
          </p:cNvPr>
          <p:cNvSpPr>
            <a:spLocks noGrp="1"/>
          </p:cNvSpPr>
          <p:nvPr>
            <p:ph type="sldNum" sz="quarter" idx="11"/>
          </p:nvPr>
        </p:nvSpPr>
        <p:spPr>
          <a:xfrm>
            <a:off x="8737600" y="6248400"/>
            <a:ext cx="2844800" cy="457200"/>
          </a:xfrm>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CE2552C-B124-47D8-ADBF-B5C924035382}" type="slidenum">
              <a:rPr kumimoji="0" lang="fr-FR" sz="1200" b="0" i="0" u="none" strike="noStrike" kern="1200" cap="none" spc="0" normalizeH="0" baseline="0" noProof="0">
                <a:ln>
                  <a:noFill/>
                </a:ln>
                <a:solidFill>
                  <a:srgbClr val="000000"/>
                </a:solidFill>
                <a:effectLst/>
                <a:uLnTx/>
                <a:uFillTx/>
                <a:latin typeface="Arial Black"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20</a:t>
            </a:fld>
            <a:endParaRPr kumimoji="0" lang="fr-FR" sz="1200" b="0" i="0" u="none" strike="noStrike" kern="1200" cap="none" spc="0" normalizeH="0" baseline="0" noProof="0" dirty="0">
              <a:ln>
                <a:noFill/>
              </a:ln>
              <a:solidFill>
                <a:srgbClr val="000000"/>
              </a:solidFill>
              <a:effectLst/>
              <a:uLnTx/>
              <a:uFillTx/>
              <a:latin typeface="Arial Black" pitchFamily="34" charset="0"/>
              <a:ea typeface="+mn-ea"/>
              <a:cs typeface="+mn-cs"/>
            </a:endParaRPr>
          </a:p>
        </p:txBody>
      </p:sp>
      <p:pic>
        <p:nvPicPr>
          <p:cNvPr id="4" name="Image 9">
            <a:extLst>
              <a:ext uri="{FF2B5EF4-FFF2-40B4-BE49-F238E27FC236}">
                <a16:creationId xmlns:a16="http://schemas.microsoft.com/office/drawing/2014/main" id="{C46EB149-4F13-3664-D215-360A48F2D04C}"/>
              </a:ext>
            </a:extLst>
          </p:cNvPr>
          <p:cNvPicPr>
            <a:picLocks noChangeAspect="1"/>
          </p:cNvPicPr>
          <p:nvPr/>
        </p:nvPicPr>
        <p:blipFill>
          <a:blip r:embed="rId4"/>
          <a:stretch>
            <a:fillRect/>
          </a:stretch>
        </p:blipFill>
        <p:spPr>
          <a:xfrm>
            <a:off x="5075115" y="429362"/>
            <a:ext cx="7034027" cy="2266216"/>
          </a:xfrm>
          <a:prstGeom prst="rect">
            <a:avLst/>
          </a:prstGeom>
        </p:spPr>
      </p:pic>
      <p:sp>
        <p:nvSpPr>
          <p:cNvPr id="7" name="Zone de texte 2">
            <a:extLst>
              <a:ext uri="{FF2B5EF4-FFF2-40B4-BE49-F238E27FC236}">
                <a16:creationId xmlns:a16="http://schemas.microsoft.com/office/drawing/2014/main" id="{4DDDA482-A30B-09F9-2358-3EEDA9A96762}"/>
              </a:ext>
            </a:extLst>
          </p:cNvPr>
          <p:cNvSpPr txBox="1">
            <a:spLocks noChangeArrowheads="1"/>
          </p:cNvSpPr>
          <p:nvPr/>
        </p:nvSpPr>
        <p:spPr bwMode="auto">
          <a:xfrm>
            <a:off x="78740" y="3863340"/>
            <a:ext cx="5057140" cy="1400383"/>
          </a:xfrm>
          <a:prstGeom prst="rect">
            <a:avLst/>
          </a:prstGeom>
          <a:solidFill>
            <a:srgbClr val="FFFFFF"/>
          </a:solidFill>
          <a:ln w="9525">
            <a:solidFill>
              <a:schemeClr val="bg1"/>
            </a:solidFill>
            <a:miter lim="800000"/>
            <a:headEnd/>
            <a:tailEnd/>
          </a:ln>
        </p:spPr>
        <p:txBody>
          <a:bodyPr rot="0" vert="horz" wrap="square" lIns="91440" tIns="45720" rIns="91440" bIns="45720" anchor="t" anchorCtr="0">
            <a:spAutoFit/>
          </a:bodyPr>
          <a:lstStyle/>
          <a:p>
            <a:pPr marL="0" marR="0">
              <a:lnSpc>
                <a:spcPct val="107000"/>
              </a:lnSpc>
              <a:spcBef>
                <a:spcPts val="0"/>
              </a:spcBef>
              <a:spcAft>
                <a:spcPts val="800"/>
              </a:spcAft>
            </a:pPr>
            <a:r>
              <a:rPr lang="fr-FR" sz="1100" dirty="0">
                <a:solidFill>
                  <a:srgbClr val="00B050"/>
                </a:solidFill>
                <a:effectLst/>
                <a:latin typeface="Calibri" panose="020F0502020204030204" pitchFamily="34" charset="0"/>
                <a:ea typeface="Calibri" panose="020F0502020204030204" pitchFamily="34" charset="0"/>
                <a:cs typeface="Arial" panose="020B0604020202020204" pitchFamily="34" charset="0"/>
              </a:rPr>
              <a:t>QoS ID 0  ==  Best effort  ==  débit Max 10 Mbps  </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100" dirty="0">
                <a:solidFill>
                  <a:srgbClr val="FF0000"/>
                </a:solidFill>
                <a:effectLst/>
                <a:latin typeface="Calibri" panose="020F0502020204030204" pitchFamily="34" charset="0"/>
                <a:ea typeface="Calibri" panose="020F0502020204030204" pitchFamily="34" charset="0"/>
                <a:cs typeface="Arial" panose="020B0604020202020204" pitchFamily="34" charset="0"/>
              </a:rPr>
              <a:t>QoS ID 1  ==  Multimedia Streaming  ==  </a:t>
            </a:r>
            <a:r>
              <a:rPr lang="en-US" sz="1100" dirty="0" err="1">
                <a:solidFill>
                  <a:srgbClr val="FF0000"/>
                </a:solidFill>
                <a:effectLst/>
                <a:latin typeface="Calibri" panose="020F0502020204030204" pitchFamily="34" charset="0"/>
                <a:ea typeface="Calibri" panose="020F0502020204030204" pitchFamily="34" charset="0"/>
                <a:cs typeface="Arial" panose="020B0604020202020204" pitchFamily="34" charset="0"/>
              </a:rPr>
              <a:t>débit</a:t>
            </a:r>
            <a:r>
              <a:rPr lang="en-US" sz="1100" dirty="0">
                <a:solidFill>
                  <a:srgbClr val="FF0000"/>
                </a:solidFill>
                <a:effectLst/>
                <a:latin typeface="Calibri" panose="020F0502020204030204" pitchFamily="34" charset="0"/>
                <a:ea typeface="Calibri" panose="020F0502020204030204" pitchFamily="34" charset="0"/>
                <a:cs typeface="Arial" panose="020B0604020202020204" pitchFamily="34" charset="0"/>
              </a:rPr>
              <a:t> Max 10 Mbps  ==  </a:t>
            </a:r>
            <a:r>
              <a:rPr lang="en-US" sz="1100" dirty="0" err="1">
                <a:solidFill>
                  <a:srgbClr val="FF0000"/>
                </a:solidFill>
                <a:effectLst/>
                <a:latin typeface="Calibri" panose="020F0502020204030204" pitchFamily="34" charset="0"/>
                <a:ea typeface="Calibri" panose="020F0502020204030204" pitchFamily="34" charset="0"/>
                <a:cs typeface="Arial" panose="020B0604020202020204" pitchFamily="34" charset="0"/>
              </a:rPr>
              <a:t>débit</a:t>
            </a:r>
            <a:r>
              <a:rPr lang="en-US" sz="1100" dirty="0">
                <a:solidFill>
                  <a:srgbClr val="FF0000"/>
                </a:solidFill>
                <a:effectLst/>
                <a:latin typeface="Calibri" panose="020F0502020204030204" pitchFamily="34" charset="0"/>
                <a:ea typeface="Calibri" panose="020F0502020204030204" pitchFamily="34" charset="0"/>
                <a:cs typeface="Arial" panose="020B0604020202020204" pitchFamily="34" charset="0"/>
              </a:rPr>
              <a:t> Min 6 Mbps</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100" dirty="0">
                <a:solidFill>
                  <a:srgbClr val="ED7D31"/>
                </a:solidFill>
                <a:effectLst/>
                <a:latin typeface="Calibri" panose="020F0502020204030204" pitchFamily="34" charset="0"/>
                <a:ea typeface="Calibri" panose="020F0502020204030204" pitchFamily="34" charset="0"/>
                <a:cs typeface="Arial" panose="020B0604020202020204" pitchFamily="34" charset="0"/>
              </a:rPr>
              <a:t>QoS ID 2  ==  Multimedia Conferencing  ==  </a:t>
            </a:r>
            <a:r>
              <a:rPr lang="en-US" sz="1100" dirty="0" err="1">
                <a:solidFill>
                  <a:srgbClr val="ED7D31"/>
                </a:solidFill>
                <a:effectLst/>
                <a:latin typeface="Calibri" panose="020F0502020204030204" pitchFamily="34" charset="0"/>
                <a:ea typeface="Calibri" panose="020F0502020204030204" pitchFamily="34" charset="0"/>
                <a:cs typeface="Arial" panose="020B0604020202020204" pitchFamily="34" charset="0"/>
              </a:rPr>
              <a:t>débit</a:t>
            </a:r>
            <a:r>
              <a:rPr lang="en-US" sz="1100" dirty="0">
                <a:solidFill>
                  <a:srgbClr val="ED7D31"/>
                </a:solidFill>
                <a:effectLst/>
                <a:latin typeface="Calibri" panose="020F0502020204030204" pitchFamily="34" charset="0"/>
                <a:ea typeface="Calibri" panose="020F0502020204030204" pitchFamily="34" charset="0"/>
                <a:cs typeface="Arial" panose="020B0604020202020204" pitchFamily="34" charset="0"/>
              </a:rPr>
              <a:t> Max 10 Mbps  ==  </a:t>
            </a:r>
            <a:r>
              <a:rPr lang="en-US" sz="1100" dirty="0" err="1">
                <a:solidFill>
                  <a:srgbClr val="ED7D31"/>
                </a:solidFill>
                <a:effectLst/>
                <a:latin typeface="Calibri" panose="020F0502020204030204" pitchFamily="34" charset="0"/>
                <a:ea typeface="Calibri" panose="020F0502020204030204" pitchFamily="34" charset="0"/>
                <a:cs typeface="Arial" panose="020B0604020202020204" pitchFamily="34" charset="0"/>
              </a:rPr>
              <a:t>débit</a:t>
            </a:r>
            <a:r>
              <a:rPr lang="en-US" sz="1100" dirty="0">
                <a:solidFill>
                  <a:srgbClr val="ED7D31"/>
                </a:solidFill>
                <a:effectLst/>
                <a:latin typeface="Calibri" panose="020F0502020204030204" pitchFamily="34" charset="0"/>
                <a:ea typeface="Calibri" panose="020F0502020204030204" pitchFamily="34" charset="0"/>
                <a:cs typeface="Arial" panose="020B0604020202020204" pitchFamily="34" charset="0"/>
              </a:rPr>
              <a:t> Min 4 Mbps</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fr-FR" sz="1100" dirty="0">
                <a:solidFill>
                  <a:srgbClr val="5B9BD5"/>
                </a:solidFill>
                <a:effectLst/>
                <a:latin typeface="Calibri" panose="020F0502020204030204" pitchFamily="34" charset="0"/>
                <a:ea typeface="Calibri" panose="020F0502020204030204" pitchFamily="34" charset="0"/>
                <a:cs typeface="Arial" panose="020B0604020202020204" pitchFamily="34" charset="0"/>
              </a:rPr>
              <a:t>QoS ID 3  ==  Faible Latence / Data ==  débit Max 10 Mbps   == débit Min 3 Mbps</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fr-FR" sz="1100" dirty="0">
                <a:solidFill>
                  <a:srgbClr val="5B9BD5"/>
                </a:solidFill>
                <a:effectLst/>
                <a:latin typeface="Calibri" panose="020F0502020204030204" pitchFamily="34" charset="0"/>
                <a:ea typeface="Calibri" panose="020F0502020204030204" pitchFamily="34" charset="0"/>
                <a:cs typeface="Arial" panose="020B0604020202020204" pitchFamily="34" charset="0"/>
              </a:rPr>
              <a:t> </a:t>
            </a:r>
            <a:endParaRPr lang="en-US" sz="1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7036205C-31B4-3BD5-C3D5-D4BD9D558462}"/>
              </a:ext>
            </a:extLst>
          </p:cNvPr>
          <p:cNvSpPr/>
          <p:nvPr/>
        </p:nvSpPr>
        <p:spPr bwMode="auto">
          <a:xfrm>
            <a:off x="9793224" y="2268120"/>
            <a:ext cx="2130552" cy="1581912"/>
          </a:xfrm>
          <a:prstGeom prst="rect">
            <a:avLst/>
          </a:prstGeom>
          <a:noFill/>
          <a:ln>
            <a:solidFill>
              <a:srgbClr val="FF0000"/>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5" name="Rectangle 14">
            <a:extLst>
              <a:ext uri="{FF2B5EF4-FFF2-40B4-BE49-F238E27FC236}">
                <a16:creationId xmlns:a16="http://schemas.microsoft.com/office/drawing/2014/main" id="{166854B7-C054-31F9-8B5D-EF6CB8CB0347}"/>
              </a:ext>
            </a:extLst>
          </p:cNvPr>
          <p:cNvSpPr/>
          <p:nvPr/>
        </p:nvSpPr>
        <p:spPr bwMode="auto">
          <a:xfrm>
            <a:off x="8650224" y="2281428"/>
            <a:ext cx="1143000" cy="1581912"/>
          </a:xfrm>
          <a:prstGeom prst="rect">
            <a:avLst/>
          </a:prstGeom>
          <a:noFill/>
          <a:ln>
            <a:solidFill>
              <a:srgbClr val="FF0000"/>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6" name="Rectangle 15">
            <a:extLst>
              <a:ext uri="{FF2B5EF4-FFF2-40B4-BE49-F238E27FC236}">
                <a16:creationId xmlns:a16="http://schemas.microsoft.com/office/drawing/2014/main" id="{F82624B8-7C45-E8CA-2415-6E8BA4B9D8AB}"/>
              </a:ext>
            </a:extLst>
          </p:cNvPr>
          <p:cNvSpPr/>
          <p:nvPr/>
        </p:nvSpPr>
        <p:spPr bwMode="auto">
          <a:xfrm>
            <a:off x="5285232" y="2281428"/>
            <a:ext cx="3364992" cy="1581912"/>
          </a:xfrm>
          <a:prstGeom prst="rect">
            <a:avLst/>
          </a:prstGeom>
          <a:noFill/>
          <a:ln>
            <a:solidFill>
              <a:srgbClr val="FF0000"/>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7" name="Ellipse 16">
            <a:extLst>
              <a:ext uri="{FF2B5EF4-FFF2-40B4-BE49-F238E27FC236}">
                <a16:creationId xmlns:a16="http://schemas.microsoft.com/office/drawing/2014/main" id="{12C4AFDA-B1A1-2AE5-1CEA-68836F2F519B}"/>
              </a:ext>
            </a:extLst>
          </p:cNvPr>
          <p:cNvSpPr/>
          <p:nvPr/>
        </p:nvSpPr>
        <p:spPr bwMode="auto">
          <a:xfrm>
            <a:off x="268224" y="2066544"/>
            <a:ext cx="987552" cy="1644396"/>
          </a:xfrm>
          <a:prstGeom prst="ellipse">
            <a:avLst/>
          </a:prstGeom>
          <a:noFill/>
          <a:ln>
            <a:solidFill>
              <a:srgbClr val="FF0000"/>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8" name="Ellipse 17">
            <a:extLst>
              <a:ext uri="{FF2B5EF4-FFF2-40B4-BE49-F238E27FC236}">
                <a16:creationId xmlns:a16="http://schemas.microsoft.com/office/drawing/2014/main" id="{13E40553-D988-46C4-4F21-FFB5EDD7D003}"/>
              </a:ext>
            </a:extLst>
          </p:cNvPr>
          <p:cNvSpPr/>
          <p:nvPr/>
        </p:nvSpPr>
        <p:spPr bwMode="auto">
          <a:xfrm>
            <a:off x="3797710" y="2066544"/>
            <a:ext cx="987552" cy="1644396"/>
          </a:xfrm>
          <a:prstGeom prst="ellipse">
            <a:avLst/>
          </a:prstGeom>
          <a:noFill/>
          <a:ln>
            <a:solidFill>
              <a:srgbClr val="FF0000"/>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pic>
        <p:nvPicPr>
          <p:cNvPr id="20" name="Picture 19">
            <a:extLst>
              <a:ext uri="{FF2B5EF4-FFF2-40B4-BE49-F238E27FC236}">
                <a16:creationId xmlns:a16="http://schemas.microsoft.com/office/drawing/2014/main" id="{6D912C8A-D48A-F165-F4FA-D54CEB6F1DA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88205" y="6946477"/>
            <a:ext cx="6324037" cy="1905266"/>
          </a:xfrm>
          <a:prstGeom prst="rect">
            <a:avLst/>
          </a:prstGeom>
        </p:spPr>
      </p:pic>
      <p:sp>
        <p:nvSpPr>
          <p:cNvPr id="8" name="Rectangle 7">
            <a:extLst>
              <a:ext uri="{FF2B5EF4-FFF2-40B4-BE49-F238E27FC236}">
                <a16:creationId xmlns:a16="http://schemas.microsoft.com/office/drawing/2014/main" id="{9CAE862A-A5B5-F340-562C-889000B4CF0F}"/>
              </a:ext>
            </a:extLst>
          </p:cNvPr>
          <p:cNvSpPr/>
          <p:nvPr/>
        </p:nvSpPr>
        <p:spPr bwMode="auto">
          <a:xfrm>
            <a:off x="7174894" y="2306196"/>
            <a:ext cx="1639824" cy="1581912"/>
          </a:xfrm>
          <a:prstGeom prst="rect">
            <a:avLst/>
          </a:prstGeom>
          <a:noFill/>
          <a:ln>
            <a:solidFill>
              <a:srgbClr val="FF0000"/>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422295025"/>
      </p:ext>
    </p:extLst>
  </p:cSld>
  <p:clrMapOvr>
    <a:masterClrMapping/>
  </p:clrMapOvr>
  <p:transition spd="med">
    <p:pull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afterEffect">
                                  <p:stCondLst>
                                    <p:cond delay="0"/>
                                  </p:stCondLst>
                                  <p:childTnLst>
                                    <p:animMotion origin="layout" path="M 0.00091 0.33148 L 0.00013 0.24352 " pathEditMode="relative" rAng="0" ptsTypes="AA">
                                      <p:cBhvr>
                                        <p:cTn id="6" dur="2000" fill="hold"/>
                                        <p:tgtEl>
                                          <p:spTgt spid="4"/>
                                        </p:tgtEl>
                                        <p:attrNameLst>
                                          <p:attrName>ppt_x</p:attrName>
                                          <p:attrName>ppt_y</p:attrName>
                                        </p:attrNameLst>
                                      </p:cBhvr>
                                      <p:rCtr x="-39" y="-4398"/>
                                    </p:animMotion>
                                  </p:childTnLst>
                                </p:cTn>
                              </p:par>
                              <p:par>
                                <p:cTn id="7" presetID="10"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animEffect transition="in" filter="fade">
                                      <p:cBhvr>
                                        <p:cTn id="9" dur="500"/>
                                        <p:tgtEl>
                                          <p:spTgt spid="4"/>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grpId="0" nodeType="clickEffect">
                                  <p:stCondLst>
                                    <p:cond delay="0"/>
                                  </p:stCondLst>
                                  <p:childTnLst>
                                    <p:set>
                                      <p:cBhvr>
                                        <p:cTn id="13" dur="1" fill="hold">
                                          <p:stCondLst>
                                            <p:cond delay="0"/>
                                          </p:stCondLst>
                                        </p:cTn>
                                        <p:tgtEl>
                                          <p:spTgt spid="17"/>
                                        </p:tgtEl>
                                        <p:attrNameLst>
                                          <p:attrName>style.visibility</p:attrName>
                                        </p:attrNameLst>
                                      </p:cBhvr>
                                      <p:to>
                                        <p:strVal val="visible"/>
                                      </p:to>
                                    </p:set>
                                    <p:animEffect transition="in" filter="wipe(down)">
                                      <p:cBhvr>
                                        <p:cTn id="14" dur="500"/>
                                        <p:tgtEl>
                                          <p:spTgt spid="17"/>
                                        </p:tgtEl>
                                      </p:cBhvr>
                                    </p:animEffect>
                                  </p:childTnLst>
                                </p:cTn>
                              </p:par>
                              <p:par>
                                <p:cTn id="15" presetID="22" presetClass="entr" presetSubtype="4" fill="hold" grpId="1" nodeType="with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wipe(down)">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xit" presetSubtype="4" fill="hold" grpId="0" nodeType="clickEffect">
                                  <p:stCondLst>
                                    <p:cond delay="0"/>
                                  </p:stCondLst>
                                  <p:childTnLst>
                                    <p:animEffect transition="out" filter="wipe(down)">
                                      <p:cBhvr>
                                        <p:cTn id="21" dur="500"/>
                                        <p:tgtEl>
                                          <p:spTgt spid="14"/>
                                        </p:tgtEl>
                                      </p:cBhvr>
                                    </p:animEffect>
                                    <p:set>
                                      <p:cBhvr>
                                        <p:cTn id="22" dur="1" fill="hold">
                                          <p:stCondLst>
                                            <p:cond delay="499"/>
                                          </p:stCondLst>
                                        </p:cTn>
                                        <p:tgtEl>
                                          <p:spTgt spid="14"/>
                                        </p:tgtEl>
                                        <p:attrNameLst>
                                          <p:attrName>style.visibility</p:attrName>
                                        </p:attrNameLst>
                                      </p:cBhvr>
                                      <p:to>
                                        <p:strVal val="hidden"/>
                                      </p:to>
                                    </p:set>
                                  </p:childTnLst>
                                </p:cTn>
                              </p:par>
                            </p:childTnLst>
                          </p:cTn>
                        </p:par>
                        <p:par>
                          <p:cTn id="23" fill="hold">
                            <p:stCondLst>
                              <p:cond delay="500"/>
                            </p:stCondLst>
                            <p:childTnLst>
                              <p:par>
                                <p:cTn id="24" presetID="22" presetClass="entr" presetSubtype="4" fill="hold" grpId="1" nodeType="after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wipe(down)">
                                      <p:cBhvr>
                                        <p:cTn id="26" dur="500"/>
                                        <p:tgtEl>
                                          <p:spTgt spid="15"/>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xit" presetSubtype="4" fill="hold" grpId="0" nodeType="clickEffect">
                                  <p:stCondLst>
                                    <p:cond delay="0"/>
                                  </p:stCondLst>
                                  <p:childTnLst>
                                    <p:animEffect transition="out" filter="wipe(down)">
                                      <p:cBhvr>
                                        <p:cTn id="30" dur="500"/>
                                        <p:tgtEl>
                                          <p:spTgt spid="15"/>
                                        </p:tgtEl>
                                      </p:cBhvr>
                                    </p:animEffect>
                                    <p:set>
                                      <p:cBhvr>
                                        <p:cTn id="31" dur="1" fill="hold">
                                          <p:stCondLst>
                                            <p:cond delay="499"/>
                                          </p:stCondLst>
                                        </p:cTn>
                                        <p:tgtEl>
                                          <p:spTgt spid="15"/>
                                        </p:tgtEl>
                                        <p:attrNameLst>
                                          <p:attrName>style.visibility</p:attrName>
                                        </p:attrNameLst>
                                      </p:cBhvr>
                                      <p:to>
                                        <p:strVal val="hidden"/>
                                      </p:to>
                                    </p:set>
                                  </p:childTnLst>
                                </p:cTn>
                              </p:par>
                            </p:childTnLst>
                          </p:cTn>
                        </p:par>
                        <p:par>
                          <p:cTn id="32" fill="hold">
                            <p:stCondLst>
                              <p:cond delay="500"/>
                            </p:stCondLst>
                            <p:childTnLst>
                              <p:par>
                                <p:cTn id="33" presetID="22" presetClass="entr" presetSubtype="4" fill="hold" grpId="1" nodeType="after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wipe(down)">
                                      <p:cBhvr>
                                        <p:cTn id="35" dur="500"/>
                                        <p:tgtEl>
                                          <p:spTgt spid="16"/>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xit" presetSubtype="4" fill="hold" grpId="0" nodeType="clickEffect">
                                  <p:stCondLst>
                                    <p:cond delay="0"/>
                                  </p:stCondLst>
                                  <p:childTnLst>
                                    <p:animEffect transition="out" filter="wipe(down)">
                                      <p:cBhvr>
                                        <p:cTn id="39" dur="500"/>
                                        <p:tgtEl>
                                          <p:spTgt spid="16"/>
                                        </p:tgtEl>
                                      </p:cBhvr>
                                    </p:animEffect>
                                    <p:set>
                                      <p:cBhvr>
                                        <p:cTn id="40" dur="1" fill="hold">
                                          <p:stCondLst>
                                            <p:cond delay="499"/>
                                          </p:stCondLst>
                                        </p:cTn>
                                        <p:tgtEl>
                                          <p:spTgt spid="16"/>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10" presetClass="exit" presetSubtype="0" fill="hold" nodeType="clickEffect">
                                  <p:stCondLst>
                                    <p:cond delay="0"/>
                                  </p:stCondLst>
                                  <p:childTnLst>
                                    <p:animEffect transition="out" filter="fade">
                                      <p:cBhvr>
                                        <p:cTn id="44" dur="500"/>
                                        <p:tgtEl>
                                          <p:spTgt spid="4"/>
                                        </p:tgtEl>
                                      </p:cBhvr>
                                    </p:animEffect>
                                    <p:set>
                                      <p:cBhvr>
                                        <p:cTn id="45" dur="1" fill="hold">
                                          <p:stCondLst>
                                            <p:cond delay="499"/>
                                          </p:stCondLst>
                                        </p:cTn>
                                        <p:tgtEl>
                                          <p:spTgt spid="4"/>
                                        </p:tgtEl>
                                        <p:attrNameLst>
                                          <p:attrName>style.visibility</p:attrName>
                                        </p:attrNameLst>
                                      </p:cBhvr>
                                      <p:to>
                                        <p:strVal val="hidden"/>
                                      </p:to>
                                    </p:set>
                                  </p:childTnLst>
                                </p:cTn>
                              </p:par>
                            </p:childTnLst>
                          </p:cTn>
                        </p:par>
                        <p:par>
                          <p:cTn id="46" fill="hold">
                            <p:stCondLst>
                              <p:cond delay="500"/>
                            </p:stCondLst>
                            <p:childTnLst>
                              <p:par>
                                <p:cTn id="47" presetID="22" presetClass="exit" presetSubtype="4" fill="hold" grpId="1" nodeType="afterEffect">
                                  <p:stCondLst>
                                    <p:cond delay="0"/>
                                  </p:stCondLst>
                                  <p:childTnLst>
                                    <p:animEffect transition="out" filter="wipe(down)">
                                      <p:cBhvr>
                                        <p:cTn id="48" dur="500"/>
                                        <p:tgtEl>
                                          <p:spTgt spid="17"/>
                                        </p:tgtEl>
                                      </p:cBhvr>
                                    </p:animEffect>
                                    <p:set>
                                      <p:cBhvr>
                                        <p:cTn id="49" dur="1" fill="hold">
                                          <p:stCondLst>
                                            <p:cond delay="499"/>
                                          </p:stCondLst>
                                        </p:cTn>
                                        <p:tgtEl>
                                          <p:spTgt spid="17"/>
                                        </p:tgtEl>
                                        <p:attrNameLst>
                                          <p:attrName>style.visibility</p:attrName>
                                        </p:attrNameLst>
                                      </p:cBhvr>
                                      <p:to>
                                        <p:strVal val="hidden"/>
                                      </p:to>
                                    </p:set>
                                  </p:childTnLst>
                                </p:cTn>
                              </p:par>
                            </p:childTnLst>
                          </p:cTn>
                        </p:par>
                        <p:par>
                          <p:cTn id="50" fill="hold">
                            <p:stCondLst>
                              <p:cond delay="1000"/>
                            </p:stCondLst>
                            <p:childTnLst>
                              <p:par>
                                <p:cTn id="51" presetID="42" presetClass="path" presetSubtype="0" accel="50000" decel="50000" fill="hold" nodeType="afterEffect">
                                  <p:stCondLst>
                                    <p:cond delay="0"/>
                                  </p:stCondLst>
                                  <p:childTnLst>
                                    <p:animMotion origin="layout" path="M -0.00468 -0.68056 L -0.00391 -0.59259 " pathEditMode="relative" rAng="0" ptsTypes="AA">
                                      <p:cBhvr>
                                        <p:cTn id="52" dur="2000" spd="-100000" fill="hold"/>
                                        <p:tgtEl>
                                          <p:spTgt spid="20"/>
                                        </p:tgtEl>
                                        <p:attrNameLst>
                                          <p:attrName>ppt_x</p:attrName>
                                          <p:attrName>ppt_y</p:attrName>
                                        </p:attrNameLst>
                                      </p:cBhvr>
                                      <p:rCtr x="-195" y="4190"/>
                                    </p:animMotion>
                                  </p:childTnLst>
                                </p:cTn>
                              </p:par>
                              <p:par>
                                <p:cTn id="53" presetID="10" presetClass="entr" presetSubtype="0" fill="hold" nodeType="withEffect">
                                  <p:stCondLst>
                                    <p:cond delay="0"/>
                                  </p:stCondLst>
                                  <p:childTnLst>
                                    <p:set>
                                      <p:cBhvr>
                                        <p:cTn id="54" dur="1" fill="hold">
                                          <p:stCondLst>
                                            <p:cond delay="0"/>
                                          </p:stCondLst>
                                        </p:cTn>
                                        <p:tgtEl>
                                          <p:spTgt spid="20"/>
                                        </p:tgtEl>
                                        <p:attrNameLst>
                                          <p:attrName>style.visibility</p:attrName>
                                        </p:attrNameLst>
                                      </p:cBhvr>
                                      <p:to>
                                        <p:strVal val="visible"/>
                                      </p:to>
                                    </p:set>
                                    <p:animEffect transition="in" filter="fade">
                                      <p:cBhvr>
                                        <p:cTn id="55" dur="500"/>
                                        <p:tgtEl>
                                          <p:spTgt spid="20"/>
                                        </p:tgtEl>
                                      </p:cBhvr>
                                    </p:animEffect>
                                  </p:childTnLst>
                                </p:cTn>
                              </p:par>
                              <p:par>
                                <p:cTn id="56" presetID="22" presetClass="entr" presetSubtype="4" fill="hold" grpId="0" nodeType="withEffect">
                                  <p:stCondLst>
                                    <p:cond delay="0"/>
                                  </p:stCondLst>
                                  <p:childTnLst>
                                    <p:set>
                                      <p:cBhvr>
                                        <p:cTn id="57" dur="1" fill="hold">
                                          <p:stCondLst>
                                            <p:cond delay="0"/>
                                          </p:stCondLst>
                                        </p:cTn>
                                        <p:tgtEl>
                                          <p:spTgt spid="18"/>
                                        </p:tgtEl>
                                        <p:attrNameLst>
                                          <p:attrName>style.visibility</p:attrName>
                                        </p:attrNameLst>
                                      </p:cBhvr>
                                      <p:to>
                                        <p:strVal val="visible"/>
                                      </p:to>
                                    </p:set>
                                    <p:animEffect transition="in" filter="wipe(down)">
                                      <p:cBhvr>
                                        <p:cTn id="58" dur="500"/>
                                        <p:tgtEl>
                                          <p:spTgt spid="18"/>
                                        </p:tgtEl>
                                      </p:cBhvr>
                                    </p:animEffect>
                                  </p:childTnLst>
                                </p:cTn>
                              </p:par>
                            </p:childTnLst>
                          </p:cTn>
                        </p:par>
                        <p:par>
                          <p:cTn id="59" fill="hold">
                            <p:stCondLst>
                              <p:cond delay="3000"/>
                            </p:stCondLst>
                            <p:childTnLst>
                              <p:par>
                                <p:cTn id="60" presetID="22" presetClass="entr" presetSubtype="4" fill="hold" grpId="0" nodeType="afterEffect">
                                  <p:stCondLst>
                                    <p:cond delay="0"/>
                                  </p:stCondLst>
                                  <p:childTnLst>
                                    <p:set>
                                      <p:cBhvr>
                                        <p:cTn id="61" dur="1" fill="hold">
                                          <p:stCondLst>
                                            <p:cond delay="0"/>
                                          </p:stCondLst>
                                        </p:cTn>
                                        <p:tgtEl>
                                          <p:spTgt spid="8"/>
                                        </p:tgtEl>
                                        <p:attrNameLst>
                                          <p:attrName>style.visibility</p:attrName>
                                        </p:attrNameLst>
                                      </p:cBhvr>
                                      <p:to>
                                        <p:strVal val="visible"/>
                                      </p:to>
                                    </p:set>
                                    <p:animEffect transition="in" filter="wipe(down)">
                                      <p:cBhvr>
                                        <p:cTn id="6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15" grpId="0" animBg="1"/>
      <p:bldP spid="15" grpId="1" animBg="1"/>
      <p:bldP spid="16" grpId="0" animBg="1"/>
      <p:bldP spid="16" grpId="1" animBg="1"/>
      <p:bldP spid="17" grpId="0" animBg="1"/>
      <p:bldP spid="17" grpId="1" animBg="1"/>
      <p:bldP spid="18" grpId="0" animBg="1"/>
      <p:bldP spid="8"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3512" y="1704070"/>
            <a:ext cx="2376264" cy="720080"/>
          </a:xfrm>
          <a:prstGeom prst="rect">
            <a:avLst/>
          </a:prstGeom>
        </p:spPr>
      </p:pic>
      <p:pic>
        <p:nvPicPr>
          <p:cNvPr id="3" name="Imag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03512" y="2774087"/>
            <a:ext cx="2376264" cy="680028"/>
          </a:xfrm>
          <a:prstGeom prst="rect">
            <a:avLst/>
          </a:prstGeom>
        </p:spPr>
      </p:pic>
      <p:pic>
        <p:nvPicPr>
          <p:cNvPr id="6" name="Imag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03512" y="4095346"/>
            <a:ext cx="2376264" cy="720080"/>
          </a:xfrm>
          <a:prstGeom prst="rect">
            <a:avLst/>
          </a:prstGeom>
        </p:spPr>
      </p:pic>
      <p:sp>
        <p:nvSpPr>
          <p:cNvPr id="9" name="Rectangle 8"/>
          <p:cNvSpPr/>
          <p:nvPr/>
        </p:nvSpPr>
        <p:spPr>
          <a:xfrm>
            <a:off x="4348542" y="1704070"/>
            <a:ext cx="5454352" cy="923330"/>
          </a:xfrm>
          <a:prstGeom prst="rect">
            <a:avLst/>
          </a:prstGeom>
        </p:spPr>
        <p:txBody>
          <a:bodyPr wrap="square">
            <a:spAutoFit/>
          </a:bodyPr>
          <a:lstStyle/>
          <a:p>
            <a:pPr>
              <a:buFont typeface="Wingdings" pitchFamily="2" charset="2"/>
              <a:buChar char="Ø"/>
            </a:pPr>
            <a:r>
              <a:rPr lang="fr-FR" dirty="0"/>
              <a:t>Un émulateur  de réseau Mininet qui nous permet de créer des topologies réseau. </a:t>
            </a:r>
          </a:p>
          <a:p>
            <a:pPr>
              <a:buFont typeface="Wingdings" pitchFamily="2" charset="2"/>
              <a:buChar char="Ø"/>
            </a:pPr>
            <a:endParaRPr lang="fr-FR" dirty="0"/>
          </a:p>
        </p:txBody>
      </p:sp>
      <p:sp>
        <p:nvSpPr>
          <p:cNvPr id="10" name="Rectangle 9"/>
          <p:cNvSpPr/>
          <p:nvPr/>
        </p:nvSpPr>
        <p:spPr>
          <a:xfrm>
            <a:off x="4348542" y="4147073"/>
            <a:ext cx="5454352" cy="923330"/>
          </a:xfrm>
          <a:prstGeom prst="rect">
            <a:avLst/>
          </a:prstGeom>
        </p:spPr>
        <p:txBody>
          <a:bodyPr wrap="square">
            <a:spAutoFit/>
          </a:bodyPr>
          <a:lstStyle/>
          <a:p>
            <a:pPr>
              <a:buFont typeface="Wingdings" pitchFamily="2" charset="2"/>
              <a:buChar char="Ø"/>
            </a:pPr>
            <a:r>
              <a:rPr lang="fr-FR" dirty="0"/>
              <a:t>Un contrôleur RYU qui permet de contrôler le réseau et d’exécuter la solution proposée.</a:t>
            </a:r>
          </a:p>
          <a:p>
            <a:pPr>
              <a:buFont typeface="Wingdings" pitchFamily="2" charset="2"/>
              <a:buChar char="Ø"/>
            </a:pPr>
            <a:endParaRPr lang="fr-FR" dirty="0"/>
          </a:p>
        </p:txBody>
      </p:sp>
      <p:sp>
        <p:nvSpPr>
          <p:cNvPr id="14" name="Rectangle 13"/>
          <p:cNvSpPr/>
          <p:nvPr/>
        </p:nvSpPr>
        <p:spPr>
          <a:xfrm>
            <a:off x="4352383" y="2810745"/>
            <a:ext cx="5454353" cy="646331"/>
          </a:xfrm>
          <a:prstGeom prst="rect">
            <a:avLst/>
          </a:prstGeom>
        </p:spPr>
        <p:txBody>
          <a:bodyPr wrap="square">
            <a:spAutoFit/>
          </a:bodyPr>
          <a:lstStyle/>
          <a:p>
            <a:pPr>
              <a:buFont typeface="Wingdings" pitchFamily="2" charset="2"/>
              <a:buChar char="Ø"/>
            </a:pPr>
            <a:r>
              <a:rPr lang="fr-FR" dirty="0"/>
              <a:t>Un ensemble des commutateurs de type Open Vswitch .</a:t>
            </a:r>
          </a:p>
        </p:txBody>
      </p:sp>
      <p:pic>
        <p:nvPicPr>
          <p:cNvPr id="1030" name="Picture 6" descr="Oracle VM VirtualBox — Wikipédia">
            <a:extLst>
              <a:ext uri="{FF2B5EF4-FFF2-40B4-BE49-F238E27FC236}">
                <a16:creationId xmlns:a16="http://schemas.microsoft.com/office/drawing/2014/main" id="{F0D0D314-22F1-B1B0-4178-14312A886CA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89721" y="5248704"/>
            <a:ext cx="1803846" cy="1290208"/>
          </a:xfrm>
          <a:prstGeom prst="rect">
            <a:avLst/>
          </a:prstGeom>
          <a:noFill/>
          <a:extLst>
            <a:ext uri="{909E8E84-426E-40DD-AFC4-6F175D3DCCD1}">
              <a14:hiddenFill xmlns:a14="http://schemas.microsoft.com/office/drawing/2010/main">
                <a:solidFill>
                  <a:srgbClr val="FFFFFF"/>
                </a:solidFill>
              </a14:hiddenFill>
            </a:ext>
          </a:extLst>
        </p:spPr>
      </p:pic>
      <p:sp>
        <p:nvSpPr>
          <p:cNvPr id="15" name="Freeform 44">
            <a:extLst>
              <a:ext uri="{FF2B5EF4-FFF2-40B4-BE49-F238E27FC236}">
                <a16:creationId xmlns:a16="http://schemas.microsoft.com/office/drawing/2014/main" id="{F44034BC-6ACA-4E06-D51F-FDBD17158548}"/>
              </a:ext>
            </a:extLst>
          </p:cNvPr>
          <p:cNvSpPr/>
          <p:nvPr/>
        </p:nvSpPr>
        <p:spPr>
          <a:xfrm>
            <a:off x="381740" y="623365"/>
            <a:ext cx="3373514" cy="939105"/>
          </a:xfrm>
          <a:custGeom>
            <a:avLst/>
            <a:gdLst>
              <a:gd name="connsiteX0" fmla="*/ 0 w 6254806"/>
              <a:gd name="connsiteY0" fmla="*/ 0 h 987552"/>
              <a:gd name="connsiteX1" fmla="*/ 5761030 w 6254806"/>
              <a:gd name="connsiteY1" fmla="*/ 0 h 987552"/>
              <a:gd name="connsiteX2" fmla="*/ 6254806 w 6254806"/>
              <a:gd name="connsiteY2" fmla="*/ 493776 h 987552"/>
              <a:gd name="connsiteX3" fmla="*/ 5761030 w 6254806"/>
              <a:gd name="connsiteY3" fmla="*/ 987552 h 987552"/>
              <a:gd name="connsiteX4" fmla="*/ 0 w 6254806"/>
              <a:gd name="connsiteY4" fmla="*/ 987552 h 9875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54806" h="987552">
                <a:moveTo>
                  <a:pt x="0" y="0"/>
                </a:moveTo>
                <a:lnTo>
                  <a:pt x="5761030" y="0"/>
                </a:lnTo>
                <a:lnTo>
                  <a:pt x="6254806" y="493776"/>
                </a:lnTo>
                <a:lnTo>
                  <a:pt x="5761030" y="987552"/>
                </a:lnTo>
                <a:lnTo>
                  <a:pt x="0" y="987552"/>
                </a:lnTo>
                <a:close/>
              </a:path>
            </a:pathLst>
          </a:cu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b="1" dirty="0">
                <a:solidFill>
                  <a:schemeClr val="bg1"/>
                </a:solidFill>
              </a:rPr>
              <a:t>Les Outils utilisée</a:t>
            </a:r>
          </a:p>
        </p:txBody>
      </p:sp>
      <p:sp>
        <p:nvSpPr>
          <p:cNvPr id="16" name="Espace réservé du numéro de diapositive 3">
            <a:extLst>
              <a:ext uri="{FF2B5EF4-FFF2-40B4-BE49-F238E27FC236}">
                <a16:creationId xmlns:a16="http://schemas.microsoft.com/office/drawing/2014/main" id="{FADBFAA2-ECA6-94C0-44CA-E4C59EC6644F}"/>
              </a:ext>
            </a:extLst>
          </p:cNvPr>
          <p:cNvSpPr>
            <a:spLocks noGrp="1"/>
          </p:cNvSpPr>
          <p:nvPr>
            <p:ph type="sldNum" sz="quarter" idx="11"/>
          </p:nvPr>
        </p:nvSpPr>
        <p:spPr>
          <a:xfrm>
            <a:off x="8737600" y="6248400"/>
            <a:ext cx="2844800" cy="457200"/>
          </a:xfrm>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CE2552C-B124-47D8-ADBF-B5C924035382}" type="slidenum">
              <a:rPr kumimoji="0" lang="fr-FR" sz="1200" b="0" i="0" u="none" strike="noStrike" kern="1200" cap="none" spc="0" normalizeH="0" baseline="0" noProof="0">
                <a:ln>
                  <a:noFill/>
                </a:ln>
                <a:solidFill>
                  <a:srgbClr val="000000"/>
                </a:solidFill>
                <a:effectLst/>
                <a:uLnTx/>
                <a:uFillTx/>
                <a:latin typeface="Arial Black"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21</a:t>
            </a:fld>
            <a:endParaRPr kumimoji="0" lang="fr-FR" sz="1200" b="0" i="0" u="none" strike="noStrike" kern="1200" cap="none" spc="0" normalizeH="0" baseline="0" noProof="0" dirty="0">
              <a:ln>
                <a:noFill/>
              </a:ln>
              <a:solidFill>
                <a:srgbClr val="000000"/>
              </a:solidFill>
              <a:effectLst/>
              <a:uLnTx/>
              <a:uFillTx/>
              <a:latin typeface="Arial Black" pitchFamily="34" charset="0"/>
              <a:ea typeface="+mn-ea"/>
              <a:cs typeface="+mn-cs"/>
            </a:endParaRPr>
          </a:p>
        </p:txBody>
      </p:sp>
      <p:sp>
        <p:nvSpPr>
          <p:cNvPr id="4" name="Rectangle 3">
            <a:extLst>
              <a:ext uri="{FF2B5EF4-FFF2-40B4-BE49-F238E27FC236}">
                <a16:creationId xmlns:a16="http://schemas.microsoft.com/office/drawing/2014/main" id="{A735E6F4-FC4D-D719-9C37-6FA7EE642A2B}"/>
              </a:ext>
            </a:extLst>
          </p:cNvPr>
          <p:cNvSpPr/>
          <p:nvPr/>
        </p:nvSpPr>
        <p:spPr>
          <a:xfrm>
            <a:off x="4352384" y="5610000"/>
            <a:ext cx="5740061" cy="1200329"/>
          </a:xfrm>
          <a:prstGeom prst="rect">
            <a:avLst/>
          </a:prstGeom>
        </p:spPr>
        <p:txBody>
          <a:bodyPr wrap="square">
            <a:spAutoFit/>
          </a:bodyPr>
          <a:lstStyle/>
          <a:p>
            <a:pPr>
              <a:buFont typeface="Wingdings" pitchFamily="2" charset="2"/>
              <a:buChar char="Ø"/>
            </a:pPr>
            <a:r>
              <a:rPr lang="fr-FR" dirty="0"/>
              <a:t>Un Hyperviseur de type 2 qui permet de créer et exécuter  une machine virtuelle de type Ubuntu 20.04.3 LTS (64bits)</a:t>
            </a:r>
          </a:p>
          <a:p>
            <a:pPr>
              <a:buFont typeface="Wingdings" pitchFamily="2" charset="2"/>
              <a:buChar char="Ø"/>
            </a:pPr>
            <a:endParaRPr lang="fr-FR" dirty="0"/>
          </a:p>
        </p:txBody>
      </p:sp>
    </p:spTree>
  </p:cSld>
  <p:clrMapOvr>
    <a:masterClrMapping/>
  </p:clrMapOvr>
  <p:transition spd="med">
    <p:pull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par>
                                <p:cTn id="8" presetID="1"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childTnLst>
                                </p:cTn>
                              </p:par>
                              <p:par>
                                <p:cTn id="10" presetID="16" presetClass="entr" presetSubtype="21" fill="hold"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arn(inVertical)">
                                      <p:cBhvr>
                                        <p:cTn id="12" dur="500"/>
                                        <p:tgtEl>
                                          <p:spTgt spid="3"/>
                                        </p:tgtEl>
                                      </p:cBhvr>
                                    </p:animEffec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6" presetClass="entr" presetSubtype="21" fill="hold"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arn(inVertical)">
                                      <p:cBhvr>
                                        <p:cTn id="17" dur="500"/>
                                        <p:tgtEl>
                                          <p:spTgt spid="6"/>
                                        </p:tgtEl>
                                      </p:cBhvr>
                                    </p:animEffect>
                                  </p:childTnLst>
                                </p:cTn>
                              </p:par>
                              <p:par>
                                <p:cTn id="18" presetID="1" presetClass="entr" presetSubtype="0" fill="hold" grpId="0" nodeType="withEffect">
                                  <p:stCondLst>
                                    <p:cond delay="0"/>
                                  </p:stCondLst>
                                  <p:childTnLst>
                                    <p:set>
                                      <p:cBhvr>
                                        <p:cTn id="19" dur="1" fill="hold">
                                          <p:stCondLst>
                                            <p:cond delay="0"/>
                                          </p:stCondLst>
                                        </p:cTn>
                                        <p:tgtEl>
                                          <p:spTgt spid="10"/>
                                        </p:tgtEl>
                                        <p:attrNameLst>
                                          <p:attrName>style.visibility</p:attrName>
                                        </p:attrNameLst>
                                      </p:cBhvr>
                                      <p:to>
                                        <p:strVal val="visible"/>
                                      </p:to>
                                    </p:set>
                                  </p:childTnLst>
                                </p:cTn>
                              </p:par>
                              <p:par>
                                <p:cTn id="20" presetID="16" presetClass="entr" presetSubtype="21" fill="hold" nodeType="withEffect">
                                  <p:stCondLst>
                                    <p:cond delay="0"/>
                                  </p:stCondLst>
                                  <p:childTnLst>
                                    <p:set>
                                      <p:cBhvr>
                                        <p:cTn id="21" dur="1" fill="hold">
                                          <p:stCondLst>
                                            <p:cond delay="0"/>
                                          </p:stCondLst>
                                        </p:cTn>
                                        <p:tgtEl>
                                          <p:spTgt spid="1030"/>
                                        </p:tgtEl>
                                        <p:attrNameLst>
                                          <p:attrName>style.visibility</p:attrName>
                                        </p:attrNameLst>
                                      </p:cBhvr>
                                      <p:to>
                                        <p:strVal val="visible"/>
                                      </p:to>
                                    </p:set>
                                    <p:animEffect transition="in" filter="barn(inVertical)">
                                      <p:cBhvr>
                                        <p:cTn id="22" dur="500"/>
                                        <p:tgtEl>
                                          <p:spTgt spid="1030"/>
                                        </p:tgtEl>
                                      </p:cBhvr>
                                    </p:animEffect>
                                  </p:childTnLst>
                                </p:cTn>
                              </p:par>
                              <p:par>
                                <p:cTn id="23" presetID="1" presetClass="entr" presetSubtype="0" fill="hold" grpId="0" nodeType="withEffect">
                                  <p:stCondLst>
                                    <p:cond delay="0"/>
                                  </p:stCondLst>
                                  <p:childTnLst>
                                    <p:set>
                                      <p:cBhvr>
                                        <p:cTn id="2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4" grpId="0"/>
      <p:bldP spid="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1"/>
          </p:nvPr>
        </p:nvSpPr>
        <p:spPr/>
        <p:txBody>
          <a:bodyPr/>
          <a:lstStyle/>
          <a:p>
            <a:r>
              <a:rPr lang="fr-FR" dirty="0"/>
              <a:t>22</a:t>
            </a:r>
          </a:p>
        </p:txBody>
      </p:sp>
      <p:sp>
        <p:nvSpPr>
          <p:cNvPr id="7" name="Rectangle 6"/>
          <p:cNvSpPr/>
          <p:nvPr/>
        </p:nvSpPr>
        <p:spPr>
          <a:xfrm>
            <a:off x="4310050" y="3516007"/>
            <a:ext cx="6991224" cy="923330"/>
          </a:xfrm>
          <a:prstGeom prst="rect">
            <a:avLst/>
          </a:prstGeom>
        </p:spPr>
        <p:txBody>
          <a:bodyPr wrap="square">
            <a:spAutoFit/>
          </a:bodyPr>
          <a:lstStyle/>
          <a:p>
            <a:pPr>
              <a:buFont typeface="Wingdings" pitchFamily="2" charset="2"/>
              <a:buChar char="Ø"/>
            </a:pPr>
            <a:r>
              <a:rPr lang="fr-FR" dirty="0"/>
              <a:t>Logiciel de mesures de performances réseau basé sur le modèle Client/Serveur. Le type de flux généré est UDP.</a:t>
            </a:r>
          </a:p>
          <a:p>
            <a:pPr>
              <a:buFont typeface="Wingdings" pitchFamily="2" charset="2"/>
              <a:buChar char="Ø"/>
            </a:pPr>
            <a:endParaRPr lang="fr-FR" dirty="0"/>
          </a:p>
        </p:txBody>
      </p:sp>
      <p:sp>
        <p:nvSpPr>
          <p:cNvPr id="9" name="Rectangle 8"/>
          <p:cNvSpPr/>
          <p:nvPr/>
        </p:nvSpPr>
        <p:spPr>
          <a:xfrm>
            <a:off x="4310050" y="5422025"/>
            <a:ext cx="7986943" cy="646331"/>
          </a:xfrm>
          <a:prstGeom prst="rect">
            <a:avLst/>
          </a:prstGeom>
        </p:spPr>
        <p:txBody>
          <a:bodyPr wrap="square">
            <a:spAutoFit/>
          </a:bodyPr>
          <a:lstStyle/>
          <a:p>
            <a:pPr marL="285750" indent="-285750">
              <a:buFont typeface="Wingdings" panose="05000000000000000000" pitchFamily="2" charset="2"/>
              <a:buChar char="Ø"/>
            </a:pPr>
            <a:r>
              <a:rPr lang="fr-FR" dirty="0"/>
              <a:t>Outil multimédia compatible avec la plupart des codecs multimédia et formats vidéo. Il est utilisé pour diffuser un flux UDP de h2 vers h1.</a:t>
            </a:r>
          </a:p>
        </p:txBody>
      </p:sp>
      <p:pic>
        <p:nvPicPr>
          <p:cNvPr id="1027" name="Picture 3" descr="C:\Users\Radia\Pictures\iperf.JPG"/>
          <p:cNvPicPr>
            <a:picLocks noChangeAspect="1" noChangeArrowheads="1"/>
          </p:cNvPicPr>
          <p:nvPr/>
        </p:nvPicPr>
        <p:blipFill>
          <a:blip r:embed="rId3"/>
          <a:srcRect/>
          <a:stretch>
            <a:fillRect/>
          </a:stretch>
        </p:blipFill>
        <p:spPr bwMode="auto">
          <a:xfrm>
            <a:off x="1993270" y="3284672"/>
            <a:ext cx="1623600" cy="1386000"/>
          </a:xfrm>
          <a:prstGeom prst="rect">
            <a:avLst/>
          </a:prstGeom>
          <a:noFill/>
        </p:spPr>
      </p:pic>
      <p:sp>
        <p:nvSpPr>
          <p:cNvPr id="14" name="ZoneTexte 13"/>
          <p:cNvSpPr txBox="1"/>
          <p:nvPr/>
        </p:nvSpPr>
        <p:spPr>
          <a:xfrm>
            <a:off x="4310050" y="2003922"/>
            <a:ext cx="6582434" cy="369332"/>
          </a:xfrm>
          <a:prstGeom prst="rect">
            <a:avLst/>
          </a:prstGeom>
          <a:noFill/>
        </p:spPr>
        <p:txBody>
          <a:bodyPr wrap="square" rtlCol="0">
            <a:spAutoFit/>
          </a:bodyPr>
          <a:lstStyle/>
          <a:p>
            <a:pPr>
              <a:buFont typeface="Wingdings" pitchFamily="2" charset="2"/>
              <a:buChar char="Ø"/>
            </a:pPr>
            <a:r>
              <a:rPr lang="fr-FR" dirty="0"/>
              <a:t> Outil de capture et d’analyse du trafic généré entre h1 et h2.</a:t>
            </a:r>
          </a:p>
        </p:txBody>
      </p:sp>
      <p:pic>
        <p:nvPicPr>
          <p:cNvPr id="2052" name="Picture 4" descr="Vulnérabilité dans Wireshark | Africa Cybersecurity Magazine">
            <a:extLst>
              <a:ext uri="{FF2B5EF4-FFF2-40B4-BE49-F238E27FC236}">
                <a16:creationId xmlns:a16="http://schemas.microsoft.com/office/drawing/2014/main" id="{2B5B885D-3807-CB71-BAB0-58E2B4F5093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49757" y="1723390"/>
            <a:ext cx="2310626" cy="1299727"/>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Télécharger VLC media player (gratuit) - Clubic">
            <a:extLst>
              <a:ext uri="{FF2B5EF4-FFF2-40B4-BE49-F238E27FC236}">
                <a16:creationId xmlns:a16="http://schemas.microsoft.com/office/drawing/2014/main" id="{CC0B0F92-31EA-0AC5-BB8F-07C3F6771B7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22249" y="4932226"/>
            <a:ext cx="1625929" cy="1625929"/>
          </a:xfrm>
          <a:prstGeom prst="rect">
            <a:avLst/>
          </a:prstGeom>
          <a:noFill/>
          <a:extLst>
            <a:ext uri="{909E8E84-426E-40DD-AFC4-6F175D3DCCD1}">
              <a14:hiddenFill xmlns:a14="http://schemas.microsoft.com/office/drawing/2010/main">
                <a:solidFill>
                  <a:srgbClr val="FFFFFF"/>
                </a:solidFill>
              </a14:hiddenFill>
            </a:ext>
          </a:extLst>
        </p:spPr>
      </p:pic>
      <p:sp>
        <p:nvSpPr>
          <p:cNvPr id="2" name="Freeform 44">
            <a:extLst>
              <a:ext uri="{FF2B5EF4-FFF2-40B4-BE49-F238E27FC236}">
                <a16:creationId xmlns:a16="http://schemas.microsoft.com/office/drawing/2014/main" id="{8CFEDA3C-5B3C-CBC6-4311-2F85FD7CC14C}"/>
              </a:ext>
            </a:extLst>
          </p:cNvPr>
          <p:cNvSpPr/>
          <p:nvPr/>
        </p:nvSpPr>
        <p:spPr>
          <a:xfrm>
            <a:off x="381740" y="623365"/>
            <a:ext cx="3373514" cy="939105"/>
          </a:xfrm>
          <a:custGeom>
            <a:avLst/>
            <a:gdLst>
              <a:gd name="connsiteX0" fmla="*/ 0 w 6254806"/>
              <a:gd name="connsiteY0" fmla="*/ 0 h 987552"/>
              <a:gd name="connsiteX1" fmla="*/ 5761030 w 6254806"/>
              <a:gd name="connsiteY1" fmla="*/ 0 h 987552"/>
              <a:gd name="connsiteX2" fmla="*/ 6254806 w 6254806"/>
              <a:gd name="connsiteY2" fmla="*/ 493776 h 987552"/>
              <a:gd name="connsiteX3" fmla="*/ 5761030 w 6254806"/>
              <a:gd name="connsiteY3" fmla="*/ 987552 h 987552"/>
              <a:gd name="connsiteX4" fmla="*/ 0 w 6254806"/>
              <a:gd name="connsiteY4" fmla="*/ 987552 h 9875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54806" h="987552">
                <a:moveTo>
                  <a:pt x="0" y="0"/>
                </a:moveTo>
                <a:lnTo>
                  <a:pt x="5761030" y="0"/>
                </a:lnTo>
                <a:lnTo>
                  <a:pt x="6254806" y="493776"/>
                </a:lnTo>
                <a:lnTo>
                  <a:pt x="5761030" y="987552"/>
                </a:lnTo>
                <a:lnTo>
                  <a:pt x="0" y="987552"/>
                </a:lnTo>
                <a:close/>
              </a:path>
            </a:pathLst>
          </a:cu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b="1" dirty="0">
                <a:solidFill>
                  <a:schemeClr val="bg1"/>
                </a:solidFill>
              </a:rPr>
              <a:t>Les Outils utilisée</a:t>
            </a:r>
          </a:p>
        </p:txBody>
      </p:sp>
    </p:spTree>
    <p:extLst>
      <p:ext uri="{BB962C8B-B14F-4D97-AF65-F5344CB8AC3E}">
        <p14:creationId xmlns:p14="http://schemas.microsoft.com/office/powerpoint/2010/main" val="1118455569"/>
      </p:ext>
    </p:extLst>
  </p:cSld>
  <p:clrMapOvr>
    <a:masterClrMapping/>
  </p:clrMapOvr>
  <p:transition spd="med">
    <p:pull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2052"/>
                                        </p:tgtEl>
                                        <p:attrNameLst>
                                          <p:attrName>style.visibility</p:attrName>
                                        </p:attrNameLst>
                                      </p:cBhvr>
                                      <p:to>
                                        <p:strVal val="visible"/>
                                      </p:to>
                                    </p:set>
                                    <p:animEffect transition="in" filter="barn(inVertical)">
                                      <p:cBhvr>
                                        <p:cTn id="7" dur="500"/>
                                        <p:tgtEl>
                                          <p:spTgt spid="2052"/>
                                        </p:tgtEl>
                                      </p:cBhvr>
                                    </p:animEffect>
                                  </p:childTnLst>
                                </p:cTn>
                              </p:par>
                              <p:par>
                                <p:cTn id="8" presetID="1"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childTnLst>
                                </p:cTn>
                              </p:par>
                              <p:par>
                                <p:cTn id="10" presetID="16" presetClass="entr" presetSubtype="21" fill="hold" nodeType="withEffect">
                                  <p:stCondLst>
                                    <p:cond delay="0"/>
                                  </p:stCondLst>
                                  <p:childTnLst>
                                    <p:set>
                                      <p:cBhvr>
                                        <p:cTn id="11" dur="1" fill="hold">
                                          <p:stCondLst>
                                            <p:cond delay="0"/>
                                          </p:stCondLst>
                                        </p:cTn>
                                        <p:tgtEl>
                                          <p:spTgt spid="1027"/>
                                        </p:tgtEl>
                                        <p:attrNameLst>
                                          <p:attrName>style.visibility</p:attrName>
                                        </p:attrNameLst>
                                      </p:cBhvr>
                                      <p:to>
                                        <p:strVal val="visible"/>
                                      </p:to>
                                    </p:set>
                                    <p:animEffect transition="in" filter="barn(inVertical)">
                                      <p:cBhvr>
                                        <p:cTn id="12" dur="500"/>
                                        <p:tgtEl>
                                          <p:spTgt spid="1027"/>
                                        </p:tgtEl>
                                      </p:cBhvr>
                                    </p:animEffec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6" presetClass="entr" presetSubtype="21" fill="hold" nodeType="withEffect">
                                  <p:stCondLst>
                                    <p:cond delay="0"/>
                                  </p:stCondLst>
                                  <p:childTnLst>
                                    <p:set>
                                      <p:cBhvr>
                                        <p:cTn id="16" dur="1" fill="hold">
                                          <p:stCondLst>
                                            <p:cond delay="0"/>
                                          </p:stCondLst>
                                        </p:cTn>
                                        <p:tgtEl>
                                          <p:spTgt spid="2058"/>
                                        </p:tgtEl>
                                        <p:attrNameLst>
                                          <p:attrName>style.visibility</p:attrName>
                                        </p:attrNameLst>
                                      </p:cBhvr>
                                      <p:to>
                                        <p:strVal val="visible"/>
                                      </p:to>
                                    </p:set>
                                    <p:animEffect transition="in" filter="barn(inVertical)">
                                      <p:cBhvr>
                                        <p:cTn id="17" dur="500"/>
                                        <p:tgtEl>
                                          <p:spTgt spid="2058"/>
                                        </p:tgtEl>
                                      </p:cBhvr>
                                    </p:animEffect>
                                  </p:childTnLst>
                                </p:cTn>
                              </p:par>
                              <p:par>
                                <p:cTn id="18" presetID="1" presetClass="entr" presetSubtype="0" fill="hold" grpId="0" nodeType="withEffect">
                                  <p:stCondLst>
                                    <p:cond delay="0"/>
                                  </p:stCondLst>
                                  <p:childTnLst>
                                    <p:set>
                                      <p:cBhvr>
                                        <p:cTn id="19"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44">
            <a:extLst>
              <a:ext uri="{FF2B5EF4-FFF2-40B4-BE49-F238E27FC236}">
                <a16:creationId xmlns:a16="http://schemas.microsoft.com/office/drawing/2014/main" id="{067BE867-3AB1-7F5D-DF6D-9443E523A4B9}"/>
              </a:ext>
            </a:extLst>
          </p:cNvPr>
          <p:cNvSpPr/>
          <p:nvPr/>
        </p:nvSpPr>
        <p:spPr>
          <a:xfrm>
            <a:off x="381740" y="623365"/>
            <a:ext cx="3373514" cy="724563"/>
          </a:xfrm>
          <a:custGeom>
            <a:avLst/>
            <a:gdLst>
              <a:gd name="connsiteX0" fmla="*/ 0 w 6254806"/>
              <a:gd name="connsiteY0" fmla="*/ 0 h 987552"/>
              <a:gd name="connsiteX1" fmla="*/ 5761030 w 6254806"/>
              <a:gd name="connsiteY1" fmla="*/ 0 h 987552"/>
              <a:gd name="connsiteX2" fmla="*/ 6254806 w 6254806"/>
              <a:gd name="connsiteY2" fmla="*/ 493776 h 987552"/>
              <a:gd name="connsiteX3" fmla="*/ 5761030 w 6254806"/>
              <a:gd name="connsiteY3" fmla="*/ 987552 h 987552"/>
              <a:gd name="connsiteX4" fmla="*/ 0 w 6254806"/>
              <a:gd name="connsiteY4" fmla="*/ 987552 h 9875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54806" h="987552">
                <a:moveTo>
                  <a:pt x="0" y="0"/>
                </a:moveTo>
                <a:lnTo>
                  <a:pt x="5761030" y="0"/>
                </a:lnTo>
                <a:lnTo>
                  <a:pt x="6254806" y="493776"/>
                </a:lnTo>
                <a:lnTo>
                  <a:pt x="5761030" y="987552"/>
                </a:lnTo>
                <a:lnTo>
                  <a:pt x="0" y="987552"/>
                </a:lnTo>
                <a:close/>
              </a:path>
            </a:pathLst>
          </a:cu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b="1" dirty="0">
                <a:solidFill>
                  <a:schemeClr val="bg1"/>
                </a:solidFill>
              </a:rPr>
              <a:t>Simulation</a:t>
            </a:r>
          </a:p>
        </p:txBody>
      </p:sp>
      <p:sp>
        <p:nvSpPr>
          <p:cNvPr id="3" name="Espace réservé du numéro de diapositive 3">
            <a:extLst>
              <a:ext uri="{FF2B5EF4-FFF2-40B4-BE49-F238E27FC236}">
                <a16:creationId xmlns:a16="http://schemas.microsoft.com/office/drawing/2014/main" id="{B4560C26-E518-6510-A004-331F10F14A89}"/>
              </a:ext>
            </a:extLst>
          </p:cNvPr>
          <p:cNvSpPr>
            <a:spLocks noGrp="1"/>
          </p:cNvSpPr>
          <p:nvPr>
            <p:ph type="sldNum" sz="quarter" idx="11"/>
          </p:nvPr>
        </p:nvSpPr>
        <p:spPr>
          <a:xfrm>
            <a:off x="8737600" y="6248400"/>
            <a:ext cx="2844800" cy="457200"/>
          </a:xfrm>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CE2552C-B124-47D8-ADBF-B5C924035382}" type="slidenum">
              <a:rPr kumimoji="0" lang="fr-FR" sz="1200" b="0" i="0" u="none" strike="noStrike" kern="1200" cap="none" spc="0" normalizeH="0" baseline="0" noProof="0">
                <a:ln>
                  <a:noFill/>
                </a:ln>
                <a:solidFill>
                  <a:srgbClr val="000000"/>
                </a:solidFill>
                <a:effectLst/>
                <a:uLnTx/>
                <a:uFillTx/>
                <a:latin typeface="Arial Black"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23</a:t>
            </a:fld>
            <a:endParaRPr kumimoji="0" lang="fr-FR" sz="1200" b="0" i="0" u="none" strike="noStrike" kern="1200" cap="none" spc="0" normalizeH="0" baseline="0" noProof="0" dirty="0">
              <a:ln>
                <a:noFill/>
              </a:ln>
              <a:solidFill>
                <a:srgbClr val="000000"/>
              </a:solidFill>
              <a:effectLst/>
              <a:uLnTx/>
              <a:uFillTx/>
              <a:latin typeface="Arial Black" pitchFamily="34" charset="0"/>
              <a:ea typeface="+mn-ea"/>
              <a:cs typeface="+mn-cs"/>
            </a:endParaRPr>
          </a:p>
        </p:txBody>
      </p:sp>
      <p:sp>
        <p:nvSpPr>
          <p:cNvPr id="25" name="ZoneTexte 24">
            <a:extLst>
              <a:ext uri="{FF2B5EF4-FFF2-40B4-BE49-F238E27FC236}">
                <a16:creationId xmlns:a16="http://schemas.microsoft.com/office/drawing/2014/main" id="{AF020DE7-AC6E-5250-C165-6E6897CCA49C}"/>
              </a:ext>
            </a:extLst>
          </p:cNvPr>
          <p:cNvSpPr txBox="1"/>
          <p:nvPr/>
        </p:nvSpPr>
        <p:spPr>
          <a:xfrm>
            <a:off x="1642369" y="1802550"/>
            <a:ext cx="3187084" cy="369332"/>
          </a:xfrm>
          <a:prstGeom prst="rect">
            <a:avLst/>
          </a:prstGeom>
          <a:noFill/>
        </p:spPr>
        <p:txBody>
          <a:bodyPr wrap="square" rtlCol="0">
            <a:spAutoFit/>
          </a:bodyPr>
          <a:lstStyle/>
          <a:p>
            <a:r>
              <a:rPr lang="fr-FR" dirty="0">
                <a:solidFill>
                  <a:schemeClr val="bg1"/>
                </a:solidFill>
              </a:rPr>
              <a:t>Avant l’implémentation</a:t>
            </a:r>
          </a:p>
        </p:txBody>
      </p:sp>
      <p:sp>
        <p:nvSpPr>
          <p:cNvPr id="27" name="Rectangle 26">
            <a:extLst>
              <a:ext uri="{FF2B5EF4-FFF2-40B4-BE49-F238E27FC236}">
                <a16:creationId xmlns:a16="http://schemas.microsoft.com/office/drawing/2014/main" id="{B7750939-B7F5-4BC9-1E31-051F6A07C5BA}"/>
              </a:ext>
            </a:extLst>
          </p:cNvPr>
          <p:cNvSpPr/>
          <p:nvPr/>
        </p:nvSpPr>
        <p:spPr bwMode="auto">
          <a:xfrm>
            <a:off x="2220897" y="3200381"/>
            <a:ext cx="7430610" cy="45720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fr-FR" dirty="0">
                <a:latin typeface="Arial" charset="0"/>
              </a:rPr>
              <a:t>Evaluation de la bande passante pour les 4 flux</a:t>
            </a:r>
            <a:endParaRPr kumimoji="0" lang="fr-FR" sz="1800" b="0" i="0" u="none" strike="noStrike" cap="none" normalizeH="0" baseline="0" dirty="0">
              <a:ln>
                <a:noFill/>
              </a:ln>
              <a:solidFill>
                <a:schemeClr val="tx1"/>
              </a:solidFill>
              <a:effectLst/>
              <a:latin typeface="Arial" charset="0"/>
            </a:endParaRPr>
          </a:p>
        </p:txBody>
      </p:sp>
      <p:sp>
        <p:nvSpPr>
          <p:cNvPr id="28" name="Rectangle 27">
            <a:extLst>
              <a:ext uri="{FF2B5EF4-FFF2-40B4-BE49-F238E27FC236}">
                <a16:creationId xmlns:a16="http://schemas.microsoft.com/office/drawing/2014/main" id="{2A0BA213-CB4D-A1DE-37E2-12B42D330D85}"/>
              </a:ext>
            </a:extLst>
          </p:cNvPr>
          <p:cNvSpPr/>
          <p:nvPr/>
        </p:nvSpPr>
        <p:spPr bwMode="auto">
          <a:xfrm>
            <a:off x="2220897" y="3934571"/>
            <a:ext cx="7430610" cy="45720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fr-FR" dirty="0"/>
              <a:t>Valeur moyenne de la bande passante pour le Multimedia</a:t>
            </a:r>
            <a:r>
              <a:rPr lang="fr-FR" baseline="0" dirty="0"/>
              <a:t> streaming</a:t>
            </a:r>
            <a:endParaRPr kumimoji="0" lang="fr-FR" sz="1800" b="0" i="0" u="none" strike="noStrike" cap="none" normalizeH="0" baseline="0" dirty="0">
              <a:ln>
                <a:noFill/>
              </a:ln>
              <a:solidFill>
                <a:schemeClr val="tx1"/>
              </a:solidFill>
              <a:effectLst/>
              <a:latin typeface="Arial" charset="0"/>
            </a:endParaRPr>
          </a:p>
        </p:txBody>
      </p:sp>
      <p:sp>
        <p:nvSpPr>
          <p:cNvPr id="29" name="Rectangle 28">
            <a:extLst>
              <a:ext uri="{FF2B5EF4-FFF2-40B4-BE49-F238E27FC236}">
                <a16:creationId xmlns:a16="http://schemas.microsoft.com/office/drawing/2014/main" id="{FAABBF64-0DAF-9456-DFC9-BD862C89112A}"/>
              </a:ext>
            </a:extLst>
          </p:cNvPr>
          <p:cNvSpPr/>
          <p:nvPr/>
        </p:nvSpPr>
        <p:spPr bwMode="auto">
          <a:xfrm>
            <a:off x="2220897" y="4688433"/>
            <a:ext cx="7430610" cy="45720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914400" eaLnBrk="0" fontAlgn="base" hangingPunct="0">
              <a:spcBef>
                <a:spcPct val="0"/>
              </a:spcBef>
              <a:spcAft>
                <a:spcPct val="0"/>
              </a:spcAft>
            </a:pPr>
            <a:r>
              <a:rPr kumimoji="0" lang="fr-FR" sz="1800" b="0" i="0" u="none" strike="noStrike" cap="none" normalizeH="0" baseline="0" dirty="0">
                <a:ln>
                  <a:noFill/>
                </a:ln>
                <a:solidFill>
                  <a:schemeClr val="tx1"/>
                </a:solidFill>
                <a:effectLst/>
                <a:latin typeface="Arial" charset="0"/>
              </a:rPr>
              <a:t>Valeur moyenne du délai </a:t>
            </a:r>
          </a:p>
        </p:txBody>
      </p:sp>
      <p:sp>
        <p:nvSpPr>
          <p:cNvPr id="30" name="Rectangle 29">
            <a:extLst>
              <a:ext uri="{FF2B5EF4-FFF2-40B4-BE49-F238E27FC236}">
                <a16:creationId xmlns:a16="http://schemas.microsoft.com/office/drawing/2014/main" id="{18191049-C8B5-A544-90CB-85A28EE1B112}"/>
              </a:ext>
            </a:extLst>
          </p:cNvPr>
          <p:cNvSpPr/>
          <p:nvPr/>
        </p:nvSpPr>
        <p:spPr bwMode="auto">
          <a:xfrm>
            <a:off x="2220897" y="5494538"/>
            <a:ext cx="7430610" cy="45720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fr-FR" dirty="0"/>
              <a:t>Valeur</a:t>
            </a:r>
            <a:r>
              <a:rPr lang="fr-FR" baseline="0" dirty="0"/>
              <a:t> des pertes de paquets du Multimedia streaming</a:t>
            </a:r>
            <a:endParaRPr kumimoji="0" lang="fr-FR" sz="1800" b="0" i="0" u="none" strike="noStrike" cap="none" normalizeH="0" baseline="0" dirty="0">
              <a:ln>
                <a:noFill/>
              </a:ln>
              <a:solidFill>
                <a:schemeClr val="tx1"/>
              </a:solidFill>
              <a:effectLst/>
              <a:latin typeface="Arial" charset="0"/>
            </a:endParaRPr>
          </a:p>
        </p:txBody>
      </p:sp>
      <p:cxnSp>
        <p:nvCxnSpPr>
          <p:cNvPr id="37" name="Connecteur : en angle 36">
            <a:extLst>
              <a:ext uri="{FF2B5EF4-FFF2-40B4-BE49-F238E27FC236}">
                <a16:creationId xmlns:a16="http://schemas.microsoft.com/office/drawing/2014/main" id="{38D1A6DE-2D59-053C-DDDA-A43AA80B2062}"/>
              </a:ext>
            </a:extLst>
          </p:cNvPr>
          <p:cNvCxnSpPr>
            <a:cxnSpLocks/>
          </p:cNvCxnSpPr>
          <p:nvPr/>
        </p:nvCxnSpPr>
        <p:spPr bwMode="auto">
          <a:xfrm rot="5400000">
            <a:off x="8356344" y="2336262"/>
            <a:ext cx="875280" cy="844682"/>
          </a:xfrm>
          <a:prstGeom prst="bentConnector3">
            <a:avLst>
              <a:gd name="adj1" fmla="val 50000"/>
            </a:avLst>
          </a:prstGeom>
          <a:solidFill>
            <a:schemeClr val="accent1"/>
          </a:solidFill>
          <a:ln w="38100" cap="flat" cmpd="sng" algn="ctr">
            <a:solidFill>
              <a:schemeClr val="tx1"/>
            </a:solidFill>
            <a:prstDash val="solid"/>
            <a:round/>
            <a:headEnd type="none" w="med" len="med"/>
            <a:tailEnd type="triangle"/>
          </a:ln>
          <a:effectLst/>
        </p:spPr>
      </p:cxnSp>
      <p:sp>
        <p:nvSpPr>
          <p:cNvPr id="42" name="Nuage 41">
            <a:extLst>
              <a:ext uri="{FF2B5EF4-FFF2-40B4-BE49-F238E27FC236}">
                <a16:creationId xmlns:a16="http://schemas.microsoft.com/office/drawing/2014/main" id="{6E98D88B-581E-EEF2-3414-A2EDB15B426E}"/>
              </a:ext>
            </a:extLst>
          </p:cNvPr>
          <p:cNvSpPr/>
          <p:nvPr/>
        </p:nvSpPr>
        <p:spPr bwMode="auto">
          <a:xfrm>
            <a:off x="7264896" y="1513334"/>
            <a:ext cx="3852909" cy="914670"/>
          </a:xfrm>
          <a:prstGeom prst="cloud">
            <a:avLst/>
          </a:prstGeom>
          <a:solidFill>
            <a:schemeClr val="accent1">
              <a:lumMod val="50000"/>
            </a:schemeClr>
          </a:solidFill>
          <a:ln w="9525" cap="flat" cmpd="sng" algn="ctr">
            <a:solidFill>
              <a:schemeClr val="accent1">
                <a:lumMod val="7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lvl="1" defTabSz="914400" eaLnBrk="0" fontAlgn="base" hangingPunct="0">
              <a:spcBef>
                <a:spcPct val="0"/>
              </a:spcBef>
              <a:spcAft>
                <a:spcPct val="0"/>
              </a:spcAft>
            </a:pPr>
            <a:r>
              <a:rPr lang="fr-FR" sz="2400" dirty="0">
                <a:ln>
                  <a:solidFill>
                    <a:schemeClr val="bg1"/>
                  </a:solidFill>
                </a:ln>
                <a:solidFill>
                  <a:schemeClr val="bg1"/>
                </a:solidFill>
                <a:latin typeface="Arial" charset="0"/>
              </a:rPr>
              <a:t>Scenario 2 </a:t>
            </a:r>
            <a:endParaRPr kumimoji="0" lang="fr-FR" sz="2400" b="0" i="0" u="none" strike="noStrike" cap="none" normalizeH="0" baseline="0" dirty="0">
              <a:ln>
                <a:solidFill>
                  <a:schemeClr val="bg1"/>
                </a:solidFill>
              </a:ln>
              <a:solidFill>
                <a:schemeClr val="bg1"/>
              </a:solidFill>
              <a:effectLst/>
              <a:latin typeface="Arial" charset="0"/>
            </a:endParaRPr>
          </a:p>
        </p:txBody>
      </p:sp>
      <p:sp>
        <p:nvSpPr>
          <p:cNvPr id="26" name="ZoneTexte 25">
            <a:extLst>
              <a:ext uri="{FF2B5EF4-FFF2-40B4-BE49-F238E27FC236}">
                <a16:creationId xmlns:a16="http://schemas.microsoft.com/office/drawing/2014/main" id="{6152676A-AAA5-926B-65E4-9E9486C5599E}"/>
              </a:ext>
            </a:extLst>
          </p:cNvPr>
          <p:cNvSpPr txBox="1"/>
          <p:nvPr/>
        </p:nvSpPr>
        <p:spPr>
          <a:xfrm>
            <a:off x="7930719" y="1758382"/>
            <a:ext cx="3187084" cy="369332"/>
          </a:xfrm>
          <a:prstGeom prst="rect">
            <a:avLst/>
          </a:prstGeom>
          <a:noFill/>
        </p:spPr>
        <p:txBody>
          <a:bodyPr wrap="square" rtlCol="0">
            <a:spAutoFit/>
          </a:bodyPr>
          <a:lstStyle/>
          <a:p>
            <a:r>
              <a:rPr lang="fr-FR" dirty="0">
                <a:solidFill>
                  <a:schemeClr val="bg1"/>
                </a:solidFill>
              </a:rPr>
              <a:t>Apres l’implémentation</a:t>
            </a:r>
          </a:p>
        </p:txBody>
      </p:sp>
      <p:cxnSp>
        <p:nvCxnSpPr>
          <p:cNvPr id="58" name="Connecteur : en angle 57">
            <a:extLst>
              <a:ext uri="{FF2B5EF4-FFF2-40B4-BE49-F238E27FC236}">
                <a16:creationId xmlns:a16="http://schemas.microsoft.com/office/drawing/2014/main" id="{879A575F-671F-B243-D7A7-2822E87926E0}"/>
              </a:ext>
            </a:extLst>
          </p:cNvPr>
          <p:cNvCxnSpPr>
            <a:cxnSpLocks/>
          </p:cNvCxnSpPr>
          <p:nvPr/>
        </p:nvCxnSpPr>
        <p:spPr bwMode="auto">
          <a:xfrm rot="16200000" flipH="1">
            <a:off x="3059510" y="2336262"/>
            <a:ext cx="875280" cy="844682"/>
          </a:xfrm>
          <a:prstGeom prst="bentConnector3">
            <a:avLst>
              <a:gd name="adj1" fmla="val 50000"/>
            </a:avLst>
          </a:prstGeom>
          <a:solidFill>
            <a:schemeClr val="accent1"/>
          </a:solidFill>
          <a:ln w="38100" cap="flat" cmpd="sng" algn="ctr">
            <a:solidFill>
              <a:schemeClr val="tx1"/>
            </a:solidFill>
            <a:prstDash val="solid"/>
            <a:round/>
            <a:headEnd type="none" w="med" len="med"/>
            <a:tailEnd type="triangle"/>
          </a:ln>
          <a:effectLst/>
        </p:spPr>
      </p:cxnSp>
      <p:sp>
        <p:nvSpPr>
          <p:cNvPr id="17" name="Nuage 16">
            <a:extLst>
              <a:ext uri="{FF2B5EF4-FFF2-40B4-BE49-F238E27FC236}">
                <a16:creationId xmlns:a16="http://schemas.microsoft.com/office/drawing/2014/main" id="{0425E6BC-2C34-7B70-43DC-05F898B70050}"/>
              </a:ext>
            </a:extLst>
          </p:cNvPr>
          <p:cNvSpPr/>
          <p:nvPr/>
        </p:nvSpPr>
        <p:spPr bwMode="auto">
          <a:xfrm>
            <a:off x="1074197" y="1529881"/>
            <a:ext cx="3852909" cy="914670"/>
          </a:xfrm>
          <a:prstGeom prst="cloud">
            <a:avLst/>
          </a:prstGeom>
          <a:solidFill>
            <a:schemeClr val="accent1">
              <a:lumMod val="50000"/>
            </a:schemeClr>
          </a:solidFill>
          <a:ln w="9525" cap="flat" cmpd="sng" algn="ctr">
            <a:solidFill>
              <a:schemeClr val="accent1">
                <a:lumMod val="7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lvl="1" defTabSz="914400" eaLnBrk="0" fontAlgn="base" hangingPunct="0">
              <a:spcBef>
                <a:spcPct val="0"/>
              </a:spcBef>
              <a:spcAft>
                <a:spcPct val="0"/>
              </a:spcAft>
            </a:pPr>
            <a:r>
              <a:rPr lang="fr-FR" sz="2400" dirty="0">
                <a:ln>
                  <a:solidFill>
                    <a:schemeClr val="bg1"/>
                  </a:solidFill>
                </a:ln>
                <a:solidFill>
                  <a:schemeClr val="bg1"/>
                </a:solidFill>
                <a:latin typeface="Arial" charset="0"/>
              </a:rPr>
              <a:t>Scenario 1 </a:t>
            </a:r>
            <a:endParaRPr kumimoji="0" lang="fr-FR" sz="2400" b="0" i="0" u="none" strike="noStrike" cap="none" normalizeH="0" baseline="0" dirty="0">
              <a:ln>
                <a:solidFill>
                  <a:schemeClr val="bg1"/>
                </a:solidFill>
              </a:ln>
              <a:solidFill>
                <a:schemeClr val="bg1"/>
              </a:solidFill>
              <a:effectLst/>
              <a:latin typeface="Arial" charset="0"/>
            </a:endParaRPr>
          </a:p>
        </p:txBody>
      </p:sp>
      <p:sp>
        <p:nvSpPr>
          <p:cNvPr id="60" name="Rectangle 59">
            <a:extLst>
              <a:ext uri="{FF2B5EF4-FFF2-40B4-BE49-F238E27FC236}">
                <a16:creationId xmlns:a16="http://schemas.microsoft.com/office/drawing/2014/main" id="{B794157A-5C50-D894-F08A-F6B2AE72EB45}"/>
              </a:ext>
            </a:extLst>
          </p:cNvPr>
          <p:cNvSpPr/>
          <p:nvPr/>
        </p:nvSpPr>
        <p:spPr bwMode="auto">
          <a:xfrm>
            <a:off x="2220897" y="6234635"/>
            <a:ext cx="7430610" cy="45720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fr-FR" sz="1800" b="0" i="0" u="none" strike="noStrike" cap="none" normalizeH="0" baseline="0" dirty="0">
                <a:ln>
                  <a:noFill/>
                </a:ln>
                <a:solidFill>
                  <a:schemeClr val="tx1"/>
                </a:solidFill>
                <a:effectLst/>
                <a:latin typeface="Arial" charset="0"/>
              </a:rPr>
              <a:t>L’envoi d’un flux </a:t>
            </a:r>
            <a:r>
              <a:rPr lang="fr-FR" dirty="0">
                <a:latin typeface="Arial" charset="0"/>
              </a:rPr>
              <a:t>Multimedia</a:t>
            </a:r>
            <a:endParaRPr kumimoji="0" lang="fr-FR" sz="1800" b="0" i="0" u="none" strike="noStrike" cap="none" normalizeH="0" baseline="0" dirty="0">
              <a:ln>
                <a:noFill/>
              </a:ln>
              <a:solidFill>
                <a:schemeClr val="tx1"/>
              </a:solidFill>
              <a:effectLst/>
              <a:latin typeface="Arial" charset="0"/>
            </a:endParaRPr>
          </a:p>
        </p:txBody>
      </p:sp>
      <p:sp>
        <p:nvSpPr>
          <p:cNvPr id="61" name="ZoneTexte 60">
            <a:extLst>
              <a:ext uri="{FF2B5EF4-FFF2-40B4-BE49-F238E27FC236}">
                <a16:creationId xmlns:a16="http://schemas.microsoft.com/office/drawing/2014/main" id="{8802ADEB-3C80-181E-0DFC-18531EC4F069}"/>
              </a:ext>
            </a:extLst>
          </p:cNvPr>
          <p:cNvSpPr txBox="1"/>
          <p:nvPr/>
        </p:nvSpPr>
        <p:spPr>
          <a:xfrm>
            <a:off x="1740022" y="1777178"/>
            <a:ext cx="3187084" cy="369332"/>
          </a:xfrm>
          <a:prstGeom prst="rect">
            <a:avLst/>
          </a:prstGeom>
          <a:noFill/>
        </p:spPr>
        <p:txBody>
          <a:bodyPr wrap="square" rtlCol="0">
            <a:spAutoFit/>
          </a:bodyPr>
          <a:lstStyle/>
          <a:p>
            <a:r>
              <a:rPr lang="fr-FR" dirty="0">
                <a:solidFill>
                  <a:schemeClr val="bg1"/>
                </a:solidFill>
              </a:rPr>
              <a:t>Avant l’implémentation</a:t>
            </a:r>
          </a:p>
        </p:txBody>
      </p:sp>
    </p:spTree>
    <p:extLst>
      <p:ext uri="{BB962C8B-B14F-4D97-AF65-F5344CB8AC3E}">
        <p14:creationId xmlns:p14="http://schemas.microsoft.com/office/powerpoint/2010/main" val="2595573187"/>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0-#ppt_w/2"/>
                                          </p:val>
                                        </p:tav>
                                        <p:tav tm="100000">
                                          <p:val>
                                            <p:strVal val="#ppt_x"/>
                                          </p:val>
                                        </p:tav>
                                      </p:tavLst>
                                    </p:anim>
                                    <p:anim calcmode="lin" valueType="num">
                                      <p:cBhvr additive="base">
                                        <p:cTn id="8" dur="500" fill="hold"/>
                                        <p:tgtEl>
                                          <p:spTgt spid="17"/>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42"/>
                                        </p:tgtEl>
                                        <p:attrNameLst>
                                          <p:attrName>style.visibility</p:attrName>
                                        </p:attrNameLst>
                                      </p:cBhvr>
                                      <p:to>
                                        <p:strVal val="visible"/>
                                      </p:to>
                                    </p:set>
                                    <p:anim calcmode="lin" valueType="num">
                                      <p:cBhvr additive="base">
                                        <p:cTn id="11" dur="500" fill="hold"/>
                                        <p:tgtEl>
                                          <p:spTgt spid="42"/>
                                        </p:tgtEl>
                                        <p:attrNameLst>
                                          <p:attrName>ppt_x</p:attrName>
                                        </p:attrNameLst>
                                      </p:cBhvr>
                                      <p:tavLst>
                                        <p:tav tm="0">
                                          <p:val>
                                            <p:strVal val="1+#ppt_w/2"/>
                                          </p:val>
                                        </p:tav>
                                        <p:tav tm="100000">
                                          <p:val>
                                            <p:strVal val="#ppt_x"/>
                                          </p:val>
                                        </p:tav>
                                      </p:tavLst>
                                    </p:anim>
                                    <p:anim calcmode="lin" valueType="num">
                                      <p:cBhvr additive="base">
                                        <p:cTn id="12" dur="500" fill="hold"/>
                                        <p:tgtEl>
                                          <p:spTgt spid="42"/>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500"/>
                                        <p:tgtEl>
                                          <p:spTgt spid="17">
                                            <p:txEl>
                                              <p:pRg st="0" end="0"/>
                                            </p:txEl>
                                          </p:spTgt>
                                        </p:tgtEl>
                                      </p:cBhvr>
                                    </p:animEffect>
                                    <p:set>
                                      <p:cBhvr>
                                        <p:cTn id="17" dur="1" fill="hold">
                                          <p:stCondLst>
                                            <p:cond delay="499"/>
                                          </p:stCondLst>
                                        </p:cTn>
                                        <p:tgtEl>
                                          <p:spTgt spid="17">
                                            <p:txEl>
                                              <p:pRg st="0" end="0"/>
                                            </p:txEl>
                                          </p:spTgt>
                                        </p:tgtEl>
                                        <p:attrNameLst>
                                          <p:attrName>style.visibility</p:attrName>
                                        </p:attrNameLst>
                                      </p:cBhvr>
                                      <p:to>
                                        <p:strVal val="hidden"/>
                                      </p:to>
                                    </p:set>
                                  </p:childTnLst>
                                </p:cTn>
                              </p:par>
                            </p:childTnLst>
                          </p:cTn>
                        </p:par>
                        <p:par>
                          <p:cTn id="18" fill="hold">
                            <p:stCondLst>
                              <p:cond delay="500"/>
                            </p:stCondLst>
                            <p:childTnLst>
                              <p:par>
                                <p:cTn id="19" presetID="10" presetClass="entr" presetSubtype="0" fill="hold" nodeType="afterEffect">
                                  <p:stCondLst>
                                    <p:cond delay="0"/>
                                  </p:stCondLst>
                                  <p:childTnLst>
                                    <p:set>
                                      <p:cBhvr>
                                        <p:cTn id="20" dur="1" fill="hold">
                                          <p:stCondLst>
                                            <p:cond delay="0"/>
                                          </p:stCondLst>
                                        </p:cTn>
                                        <p:tgtEl>
                                          <p:spTgt spid="61">
                                            <p:txEl>
                                              <p:pRg st="0" end="0"/>
                                            </p:txEl>
                                          </p:spTgt>
                                        </p:tgtEl>
                                        <p:attrNameLst>
                                          <p:attrName>style.visibility</p:attrName>
                                        </p:attrNameLst>
                                      </p:cBhvr>
                                      <p:to>
                                        <p:strVal val="visible"/>
                                      </p:to>
                                    </p:set>
                                    <p:animEffect transition="in" filter="fade">
                                      <p:cBhvr>
                                        <p:cTn id="21" dur="500"/>
                                        <p:tgtEl>
                                          <p:spTgt spid="61">
                                            <p:txEl>
                                              <p:pRg st="0" end="0"/>
                                            </p:txEl>
                                          </p:spTgt>
                                        </p:tgtEl>
                                      </p:cBhvr>
                                    </p:animEffect>
                                  </p:childTnLst>
                                </p:cTn>
                              </p:par>
                            </p:childTnLst>
                          </p:cTn>
                        </p:par>
                        <p:par>
                          <p:cTn id="22" fill="hold">
                            <p:stCondLst>
                              <p:cond delay="1000"/>
                            </p:stCondLst>
                            <p:childTnLst>
                              <p:par>
                                <p:cTn id="23" presetID="10" presetClass="exit" presetSubtype="0" fill="hold" nodeType="afterEffect">
                                  <p:stCondLst>
                                    <p:cond delay="0"/>
                                  </p:stCondLst>
                                  <p:childTnLst>
                                    <p:animEffect transition="out" filter="fade">
                                      <p:cBhvr>
                                        <p:cTn id="24" dur="500"/>
                                        <p:tgtEl>
                                          <p:spTgt spid="42">
                                            <p:txEl>
                                              <p:pRg st="0" end="0"/>
                                            </p:txEl>
                                          </p:spTgt>
                                        </p:tgtEl>
                                      </p:cBhvr>
                                    </p:animEffect>
                                    <p:set>
                                      <p:cBhvr>
                                        <p:cTn id="25" dur="1" fill="hold">
                                          <p:stCondLst>
                                            <p:cond delay="499"/>
                                          </p:stCondLst>
                                        </p:cTn>
                                        <p:tgtEl>
                                          <p:spTgt spid="42">
                                            <p:txEl>
                                              <p:pRg st="0" end="0"/>
                                            </p:txEl>
                                          </p:spTgt>
                                        </p:tgtEl>
                                        <p:attrNameLst>
                                          <p:attrName>style.visibility</p:attrName>
                                        </p:attrNameLst>
                                      </p:cBhvr>
                                      <p:to>
                                        <p:strVal val="hidden"/>
                                      </p:to>
                                    </p:set>
                                  </p:childTnLst>
                                </p:cTn>
                              </p:par>
                            </p:childTnLst>
                          </p:cTn>
                        </p:par>
                        <p:par>
                          <p:cTn id="26" fill="hold">
                            <p:stCondLst>
                              <p:cond delay="1500"/>
                            </p:stCondLst>
                            <p:childTnLst>
                              <p:par>
                                <p:cTn id="27" presetID="10" presetClass="entr" presetSubtype="0" fill="hold" nodeType="afterEffect">
                                  <p:stCondLst>
                                    <p:cond delay="0"/>
                                  </p:stCondLst>
                                  <p:childTnLst>
                                    <p:set>
                                      <p:cBhvr>
                                        <p:cTn id="28" dur="1" fill="hold">
                                          <p:stCondLst>
                                            <p:cond delay="0"/>
                                          </p:stCondLst>
                                        </p:cTn>
                                        <p:tgtEl>
                                          <p:spTgt spid="26">
                                            <p:txEl>
                                              <p:pRg st="0" end="0"/>
                                            </p:txEl>
                                          </p:spTgt>
                                        </p:tgtEl>
                                        <p:attrNameLst>
                                          <p:attrName>style.visibility</p:attrName>
                                        </p:attrNameLst>
                                      </p:cBhvr>
                                      <p:to>
                                        <p:strVal val="visible"/>
                                      </p:to>
                                    </p:set>
                                    <p:animEffect transition="in" filter="fade">
                                      <p:cBhvr>
                                        <p:cTn id="29" dur="500"/>
                                        <p:tgtEl>
                                          <p:spTgt spid="26">
                                            <p:txEl>
                                              <p:pRg st="0" end="0"/>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1" fill="hold" nodeType="clickEffect">
                                  <p:stCondLst>
                                    <p:cond delay="0"/>
                                  </p:stCondLst>
                                  <p:childTnLst>
                                    <p:set>
                                      <p:cBhvr>
                                        <p:cTn id="33" dur="1" fill="hold">
                                          <p:stCondLst>
                                            <p:cond delay="0"/>
                                          </p:stCondLst>
                                        </p:cTn>
                                        <p:tgtEl>
                                          <p:spTgt spid="58"/>
                                        </p:tgtEl>
                                        <p:attrNameLst>
                                          <p:attrName>style.visibility</p:attrName>
                                        </p:attrNameLst>
                                      </p:cBhvr>
                                      <p:to>
                                        <p:strVal val="visible"/>
                                      </p:to>
                                    </p:set>
                                    <p:animEffect transition="in" filter="wipe(up)">
                                      <p:cBhvr>
                                        <p:cTn id="34" dur="500"/>
                                        <p:tgtEl>
                                          <p:spTgt spid="58"/>
                                        </p:tgtEl>
                                      </p:cBhvr>
                                    </p:animEffect>
                                  </p:childTnLst>
                                </p:cTn>
                              </p:par>
                              <p:par>
                                <p:cTn id="35" presetID="22" presetClass="entr" presetSubtype="1" fill="hold" nodeType="withEffect">
                                  <p:stCondLst>
                                    <p:cond delay="0"/>
                                  </p:stCondLst>
                                  <p:childTnLst>
                                    <p:set>
                                      <p:cBhvr>
                                        <p:cTn id="36" dur="1" fill="hold">
                                          <p:stCondLst>
                                            <p:cond delay="0"/>
                                          </p:stCondLst>
                                        </p:cTn>
                                        <p:tgtEl>
                                          <p:spTgt spid="37"/>
                                        </p:tgtEl>
                                        <p:attrNameLst>
                                          <p:attrName>style.visibility</p:attrName>
                                        </p:attrNameLst>
                                      </p:cBhvr>
                                      <p:to>
                                        <p:strVal val="visible"/>
                                      </p:to>
                                    </p:set>
                                    <p:animEffect transition="in" filter="wipe(up)">
                                      <p:cBhvr>
                                        <p:cTn id="37" dur="500"/>
                                        <p:tgtEl>
                                          <p:spTgt spid="37"/>
                                        </p:tgtEl>
                                      </p:cBhvr>
                                    </p:animEffect>
                                  </p:childTnLst>
                                </p:cTn>
                              </p:par>
                            </p:childTnLst>
                          </p:cTn>
                        </p:par>
                        <p:par>
                          <p:cTn id="38" fill="hold">
                            <p:stCondLst>
                              <p:cond delay="500"/>
                            </p:stCondLst>
                            <p:childTnLst>
                              <p:par>
                                <p:cTn id="39" presetID="22" presetClass="entr" presetSubtype="1" fill="hold" grpId="0" nodeType="afterEffect">
                                  <p:stCondLst>
                                    <p:cond delay="0"/>
                                  </p:stCondLst>
                                  <p:childTnLst>
                                    <p:set>
                                      <p:cBhvr>
                                        <p:cTn id="40" dur="1" fill="hold">
                                          <p:stCondLst>
                                            <p:cond delay="0"/>
                                          </p:stCondLst>
                                        </p:cTn>
                                        <p:tgtEl>
                                          <p:spTgt spid="27"/>
                                        </p:tgtEl>
                                        <p:attrNameLst>
                                          <p:attrName>style.visibility</p:attrName>
                                        </p:attrNameLst>
                                      </p:cBhvr>
                                      <p:to>
                                        <p:strVal val="visible"/>
                                      </p:to>
                                    </p:set>
                                    <p:animEffect transition="in" filter="wipe(up)">
                                      <p:cBhvr>
                                        <p:cTn id="41" dur="500"/>
                                        <p:tgtEl>
                                          <p:spTgt spid="27"/>
                                        </p:tgtEl>
                                      </p:cBhvr>
                                    </p:animEffect>
                                  </p:childTnLst>
                                </p:cTn>
                              </p:par>
                              <p:par>
                                <p:cTn id="42" presetID="22" presetClass="entr" presetSubtype="1" fill="hold" grpId="0" nodeType="withEffect">
                                  <p:stCondLst>
                                    <p:cond delay="0"/>
                                  </p:stCondLst>
                                  <p:childTnLst>
                                    <p:set>
                                      <p:cBhvr>
                                        <p:cTn id="43" dur="1" fill="hold">
                                          <p:stCondLst>
                                            <p:cond delay="0"/>
                                          </p:stCondLst>
                                        </p:cTn>
                                        <p:tgtEl>
                                          <p:spTgt spid="28"/>
                                        </p:tgtEl>
                                        <p:attrNameLst>
                                          <p:attrName>style.visibility</p:attrName>
                                        </p:attrNameLst>
                                      </p:cBhvr>
                                      <p:to>
                                        <p:strVal val="visible"/>
                                      </p:to>
                                    </p:set>
                                    <p:animEffect transition="in" filter="wipe(up)">
                                      <p:cBhvr>
                                        <p:cTn id="44" dur="500"/>
                                        <p:tgtEl>
                                          <p:spTgt spid="28"/>
                                        </p:tgtEl>
                                      </p:cBhvr>
                                    </p:animEffect>
                                  </p:childTnLst>
                                </p:cTn>
                              </p:par>
                              <p:par>
                                <p:cTn id="45" presetID="22" presetClass="entr" presetSubtype="1" fill="hold" grpId="0" nodeType="withEffect">
                                  <p:stCondLst>
                                    <p:cond delay="0"/>
                                  </p:stCondLst>
                                  <p:childTnLst>
                                    <p:set>
                                      <p:cBhvr>
                                        <p:cTn id="46" dur="1" fill="hold">
                                          <p:stCondLst>
                                            <p:cond delay="0"/>
                                          </p:stCondLst>
                                        </p:cTn>
                                        <p:tgtEl>
                                          <p:spTgt spid="29"/>
                                        </p:tgtEl>
                                        <p:attrNameLst>
                                          <p:attrName>style.visibility</p:attrName>
                                        </p:attrNameLst>
                                      </p:cBhvr>
                                      <p:to>
                                        <p:strVal val="visible"/>
                                      </p:to>
                                    </p:set>
                                    <p:animEffect transition="in" filter="wipe(up)">
                                      <p:cBhvr>
                                        <p:cTn id="47" dur="500"/>
                                        <p:tgtEl>
                                          <p:spTgt spid="29"/>
                                        </p:tgtEl>
                                      </p:cBhvr>
                                    </p:animEffect>
                                  </p:childTnLst>
                                </p:cTn>
                              </p:par>
                              <p:par>
                                <p:cTn id="48" presetID="22" presetClass="entr" presetSubtype="1" fill="hold" grpId="0" nodeType="withEffect">
                                  <p:stCondLst>
                                    <p:cond delay="0"/>
                                  </p:stCondLst>
                                  <p:childTnLst>
                                    <p:set>
                                      <p:cBhvr>
                                        <p:cTn id="49" dur="1" fill="hold">
                                          <p:stCondLst>
                                            <p:cond delay="0"/>
                                          </p:stCondLst>
                                        </p:cTn>
                                        <p:tgtEl>
                                          <p:spTgt spid="30"/>
                                        </p:tgtEl>
                                        <p:attrNameLst>
                                          <p:attrName>style.visibility</p:attrName>
                                        </p:attrNameLst>
                                      </p:cBhvr>
                                      <p:to>
                                        <p:strVal val="visible"/>
                                      </p:to>
                                    </p:set>
                                    <p:animEffect transition="in" filter="wipe(up)">
                                      <p:cBhvr>
                                        <p:cTn id="50" dur="500"/>
                                        <p:tgtEl>
                                          <p:spTgt spid="30"/>
                                        </p:tgtEl>
                                      </p:cBhvr>
                                    </p:animEffect>
                                  </p:childTnLst>
                                </p:cTn>
                              </p:par>
                              <p:par>
                                <p:cTn id="51" presetID="22" presetClass="entr" presetSubtype="1" fill="hold" grpId="0" nodeType="withEffect">
                                  <p:stCondLst>
                                    <p:cond delay="0"/>
                                  </p:stCondLst>
                                  <p:childTnLst>
                                    <p:set>
                                      <p:cBhvr>
                                        <p:cTn id="52" dur="1" fill="hold">
                                          <p:stCondLst>
                                            <p:cond delay="0"/>
                                          </p:stCondLst>
                                        </p:cTn>
                                        <p:tgtEl>
                                          <p:spTgt spid="60"/>
                                        </p:tgtEl>
                                        <p:attrNameLst>
                                          <p:attrName>style.visibility</p:attrName>
                                        </p:attrNameLst>
                                      </p:cBhvr>
                                      <p:to>
                                        <p:strVal val="visible"/>
                                      </p:to>
                                    </p:set>
                                    <p:animEffect transition="in" filter="wipe(up)">
                                      <p:cBhvr>
                                        <p:cTn id="53" dur="500"/>
                                        <p:tgtEl>
                                          <p:spTgt spid="60"/>
                                        </p:tgtEl>
                                      </p:cBhvr>
                                    </p:animEffect>
                                  </p:childTnLst>
                                </p:cTn>
                              </p:par>
                            </p:childTnLst>
                          </p:cTn>
                        </p:par>
                      </p:childTnLst>
                    </p:cTn>
                  </p:par>
                  <p:par>
                    <p:cTn id="54" fill="hold">
                      <p:stCondLst>
                        <p:cond delay="indefinite"/>
                      </p:stCondLst>
                      <p:childTnLst>
                        <p:par>
                          <p:cTn id="55" fill="hold">
                            <p:stCondLst>
                              <p:cond delay="0"/>
                            </p:stCondLst>
                            <p:childTnLst>
                              <p:par>
                                <p:cTn id="56" presetID="26" presetClass="emph" presetSubtype="0" fill="hold" grpId="1" nodeType="clickEffect">
                                  <p:stCondLst>
                                    <p:cond delay="0"/>
                                  </p:stCondLst>
                                  <p:childTnLst>
                                    <p:animEffect transition="out" filter="fade">
                                      <p:cBhvr>
                                        <p:cTn id="57" dur="500" tmFilter="0, 0; .2, .5; .8, .5; 1, 0"/>
                                        <p:tgtEl>
                                          <p:spTgt spid="27"/>
                                        </p:tgtEl>
                                      </p:cBhvr>
                                    </p:animEffect>
                                    <p:animScale>
                                      <p:cBhvr>
                                        <p:cTn id="58" dur="250" autoRev="1" fill="hold"/>
                                        <p:tgtEl>
                                          <p:spTgt spid="27"/>
                                        </p:tgtEl>
                                      </p:cBhvr>
                                      <p:by x="105000" y="105000"/>
                                    </p:animScale>
                                  </p:childTnLst>
                                </p:cTn>
                              </p:par>
                            </p:childTnLst>
                          </p:cTn>
                        </p:par>
                      </p:childTnLst>
                    </p:cTn>
                  </p:par>
                  <p:par>
                    <p:cTn id="59" fill="hold">
                      <p:stCondLst>
                        <p:cond delay="indefinite"/>
                      </p:stCondLst>
                      <p:childTnLst>
                        <p:par>
                          <p:cTn id="60" fill="hold">
                            <p:stCondLst>
                              <p:cond delay="0"/>
                            </p:stCondLst>
                            <p:childTnLst>
                              <p:par>
                                <p:cTn id="61" presetID="26" presetClass="emph" presetSubtype="0" fill="hold" grpId="1" nodeType="clickEffect">
                                  <p:stCondLst>
                                    <p:cond delay="0"/>
                                  </p:stCondLst>
                                  <p:childTnLst>
                                    <p:animEffect transition="out" filter="fade">
                                      <p:cBhvr>
                                        <p:cTn id="62" dur="500" tmFilter="0, 0; .2, .5; .8, .5; 1, 0"/>
                                        <p:tgtEl>
                                          <p:spTgt spid="28"/>
                                        </p:tgtEl>
                                      </p:cBhvr>
                                    </p:animEffect>
                                    <p:animScale>
                                      <p:cBhvr>
                                        <p:cTn id="63" dur="250" autoRev="1" fill="hold"/>
                                        <p:tgtEl>
                                          <p:spTgt spid="28"/>
                                        </p:tgtEl>
                                      </p:cBhvr>
                                      <p:by x="105000" y="105000"/>
                                    </p:animScale>
                                  </p:childTnLst>
                                </p:cTn>
                              </p:par>
                            </p:childTnLst>
                          </p:cTn>
                        </p:par>
                      </p:childTnLst>
                    </p:cTn>
                  </p:par>
                  <p:par>
                    <p:cTn id="64" fill="hold">
                      <p:stCondLst>
                        <p:cond delay="indefinite"/>
                      </p:stCondLst>
                      <p:childTnLst>
                        <p:par>
                          <p:cTn id="65" fill="hold">
                            <p:stCondLst>
                              <p:cond delay="0"/>
                            </p:stCondLst>
                            <p:childTnLst>
                              <p:par>
                                <p:cTn id="66" presetID="26" presetClass="emph" presetSubtype="0" fill="hold" grpId="1" nodeType="clickEffect">
                                  <p:stCondLst>
                                    <p:cond delay="0"/>
                                  </p:stCondLst>
                                  <p:childTnLst>
                                    <p:animEffect transition="out" filter="fade">
                                      <p:cBhvr>
                                        <p:cTn id="67" dur="500" tmFilter="0, 0; .2, .5; .8, .5; 1, 0"/>
                                        <p:tgtEl>
                                          <p:spTgt spid="29"/>
                                        </p:tgtEl>
                                      </p:cBhvr>
                                    </p:animEffect>
                                    <p:animScale>
                                      <p:cBhvr>
                                        <p:cTn id="68" dur="250" autoRev="1" fill="hold"/>
                                        <p:tgtEl>
                                          <p:spTgt spid="29"/>
                                        </p:tgtEl>
                                      </p:cBhvr>
                                      <p:by x="105000" y="105000"/>
                                    </p:animScale>
                                  </p:childTnLst>
                                </p:cTn>
                              </p:par>
                            </p:childTnLst>
                          </p:cTn>
                        </p:par>
                      </p:childTnLst>
                    </p:cTn>
                  </p:par>
                  <p:par>
                    <p:cTn id="69" fill="hold">
                      <p:stCondLst>
                        <p:cond delay="indefinite"/>
                      </p:stCondLst>
                      <p:childTnLst>
                        <p:par>
                          <p:cTn id="70" fill="hold">
                            <p:stCondLst>
                              <p:cond delay="0"/>
                            </p:stCondLst>
                            <p:childTnLst>
                              <p:par>
                                <p:cTn id="71" presetID="26" presetClass="emph" presetSubtype="0" fill="hold" grpId="1" nodeType="clickEffect">
                                  <p:stCondLst>
                                    <p:cond delay="0"/>
                                  </p:stCondLst>
                                  <p:childTnLst>
                                    <p:animEffect transition="out" filter="fade">
                                      <p:cBhvr>
                                        <p:cTn id="72" dur="500" tmFilter="0, 0; .2, .5; .8, .5; 1, 0"/>
                                        <p:tgtEl>
                                          <p:spTgt spid="30"/>
                                        </p:tgtEl>
                                      </p:cBhvr>
                                    </p:animEffect>
                                    <p:animScale>
                                      <p:cBhvr>
                                        <p:cTn id="73" dur="250" autoRev="1" fill="hold"/>
                                        <p:tgtEl>
                                          <p:spTgt spid="30"/>
                                        </p:tgtEl>
                                      </p:cBhvr>
                                      <p:by x="105000" y="105000"/>
                                    </p:animScale>
                                  </p:childTnLst>
                                </p:cTn>
                              </p:par>
                            </p:childTnLst>
                          </p:cTn>
                        </p:par>
                      </p:childTnLst>
                    </p:cTn>
                  </p:par>
                  <p:par>
                    <p:cTn id="74" fill="hold">
                      <p:stCondLst>
                        <p:cond delay="indefinite"/>
                      </p:stCondLst>
                      <p:childTnLst>
                        <p:par>
                          <p:cTn id="75" fill="hold">
                            <p:stCondLst>
                              <p:cond delay="0"/>
                            </p:stCondLst>
                            <p:childTnLst>
                              <p:par>
                                <p:cTn id="76" presetID="26" presetClass="emph" presetSubtype="0" fill="hold" grpId="1" nodeType="clickEffect">
                                  <p:stCondLst>
                                    <p:cond delay="0"/>
                                  </p:stCondLst>
                                  <p:childTnLst>
                                    <p:animEffect transition="out" filter="fade">
                                      <p:cBhvr>
                                        <p:cTn id="77" dur="500" tmFilter="0, 0; .2, .5; .8, .5; 1, 0"/>
                                        <p:tgtEl>
                                          <p:spTgt spid="60"/>
                                        </p:tgtEl>
                                      </p:cBhvr>
                                    </p:animEffect>
                                    <p:animScale>
                                      <p:cBhvr>
                                        <p:cTn id="78" dur="250" autoRev="1" fill="hold"/>
                                        <p:tgtEl>
                                          <p:spTgt spid="6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7" grpId="1" animBg="1"/>
      <p:bldP spid="28" grpId="0" animBg="1"/>
      <p:bldP spid="28" grpId="1" animBg="1"/>
      <p:bldP spid="29" grpId="0" animBg="1"/>
      <p:bldP spid="29" grpId="1" animBg="1"/>
      <p:bldP spid="30" grpId="0" animBg="1"/>
      <p:bldP spid="30" grpId="1" animBg="1"/>
      <p:bldP spid="42" grpId="0" animBg="1"/>
      <p:bldP spid="17" grpId="0" animBg="1"/>
      <p:bldP spid="60" grpId="0" animBg="1"/>
      <p:bldP spid="60" grpId="1"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Graphique 1">
            <a:extLst>
              <a:ext uri="{FF2B5EF4-FFF2-40B4-BE49-F238E27FC236}">
                <a16:creationId xmlns:a16="http://schemas.microsoft.com/office/drawing/2014/main" id="{516FE4E6-DC04-8B0A-B8BB-3047C95B99A7}"/>
              </a:ext>
            </a:extLst>
          </p:cNvPr>
          <p:cNvGraphicFramePr>
            <a:graphicFrameLocks/>
          </p:cNvGraphicFramePr>
          <p:nvPr>
            <p:extLst>
              <p:ext uri="{D42A27DB-BD31-4B8C-83A1-F6EECF244321}">
                <p14:modId xmlns:p14="http://schemas.microsoft.com/office/powerpoint/2010/main" val="1723460383"/>
              </p:ext>
            </p:extLst>
          </p:nvPr>
        </p:nvGraphicFramePr>
        <p:xfrm>
          <a:off x="174810" y="1802167"/>
          <a:ext cx="11765656" cy="4980373"/>
        </p:xfrm>
        <a:graphic>
          <a:graphicData uri="http://schemas.openxmlformats.org/drawingml/2006/chart">
            <c:chart xmlns:c="http://schemas.openxmlformats.org/drawingml/2006/chart" xmlns:r="http://schemas.openxmlformats.org/officeDocument/2006/relationships" r:id="rId3"/>
          </a:graphicData>
        </a:graphic>
      </p:graphicFrame>
      <p:sp>
        <p:nvSpPr>
          <p:cNvPr id="3" name="Freeform 44">
            <a:extLst>
              <a:ext uri="{FF2B5EF4-FFF2-40B4-BE49-F238E27FC236}">
                <a16:creationId xmlns:a16="http://schemas.microsoft.com/office/drawing/2014/main" id="{02103E05-94A5-DDEC-8FD7-7A5444AFE151}"/>
              </a:ext>
            </a:extLst>
          </p:cNvPr>
          <p:cNvSpPr/>
          <p:nvPr/>
        </p:nvSpPr>
        <p:spPr>
          <a:xfrm>
            <a:off x="381740" y="623365"/>
            <a:ext cx="3373514" cy="939105"/>
          </a:xfrm>
          <a:custGeom>
            <a:avLst/>
            <a:gdLst>
              <a:gd name="connsiteX0" fmla="*/ 0 w 6254806"/>
              <a:gd name="connsiteY0" fmla="*/ 0 h 987552"/>
              <a:gd name="connsiteX1" fmla="*/ 5761030 w 6254806"/>
              <a:gd name="connsiteY1" fmla="*/ 0 h 987552"/>
              <a:gd name="connsiteX2" fmla="*/ 6254806 w 6254806"/>
              <a:gd name="connsiteY2" fmla="*/ 493776 h 987552"/>
              <a:gd name="connsiteX3" fmla="*/ 5761030 w 6254806"/>
              <a:gd name="connsiteY3" fmla="*/ 987552 h 987552"/>
              <a:gd name="connsiteX4" fmla="*/ 0 w 6254806"/>
              <a:gd name="connsiteY4" fmla="*/ 987552 h 9875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54806" h="987552">
                <a:moveTo>
                  <a:pt x="0" y="0"/>
                </a:moveTo>
                <a:lnTo>
                  <a:pt x="5761030" y="0"/>
                </a:lnTo>
                <a:lnTo>
                  <a:pt x="6254806" y="493776"/>
                </a:lnTo>
                <a:lnTo>
                  <a:pt x="5761030" y="987552"/>
                </a:lnTo>
                <a:lnTo>
                  <a:pt x="0" y="987552"/>
                </a:lnTo>
                <a:close/>
              </a:path>
            </a:pathLst>
          </a:cu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b="1" dirty="0">
                <a:solidFill>
                  <a:schemeClr val="bg1"/>
                </a:solidFill>
              </a:rPr>
              <a:t>Résultats</a:t>
            </a:r>
          </a:p>
        </p:txBody>
      </p:sp>
      <p:sp>
        <p:nvSpPr>
          <p:cNvPr id="5" name="Espace réservé du numéro de diapositive 3">
            <a:extLst>
              <a:ext uri="{FF2B5EF4-FFF2-40B4-BE49-F238E27FC236}">
                <a16:creationId xmlns:a16="http://schemas.microsoft.com/office/drawing/2014/main" id="{173B2BFF-CF20-12ED-D91D-0EBA3F158189}"/>
              </a:ext>
            </a:extLst>
          </p:cNvPr>
          <p:cNvSpPr>
            <a:spLocks noGrp="1"/>
          </p:cNvSpPr>
          <p:nvPr>
            <p:ph type="sldNum" sz="quarter" idx="11"/>
          </p:nvPr>
        </p:nvSpPr>
        <p:spPr>
          <a:xfrm>
            <a:off x="8737600" y="6248400"/>
            <a:ext cx="2844800" cy="457200"/>
          </a:xfrm>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CE2552C-B124-47D8-ADBF-B5C924035382}" type="slidenum">
              <a:rPr kumimoji="0" lang="fr-FR" sz="1200" b="0" i="0" u="none" strike="noStrike" kern="1200" cap="none" spc="0" normalizeH="0" baseline="0" noProof="0">
                <a:ln>
                  <a:noFill/>
                </a:ln>
                <a:solidFill>
                  <a:srgbClr val="000000"/>
                </a:solidFill>
                <a:effectLst/>
                <a:uLnTx/>
                <a:uFillTx/>
                <a:latin typeface="Arial Black"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24</a:t>
            </a:fld>
            <a:endParaRPr kumimoji="0" lang="fr-FR" sz="1200" b="0" i="0" u="none" strike="noStrike" kern="1200" cap="none" spc="0" normalizeH="0" baseline="0" noProof="0" dirty="0">
              <a:ln>
                <a:noFill/>
              </a:ln>
              <a:solidFill>
                <a:srgbClr val="000000"/>
              </a:solidFill>
              <a:effectLst/>
              <a:uLnTx/>
              <a:uFillTx/>
              <a:latin typeface="Arial Black" pitchFamily="34" charset="0"/>
              <a:ea typeface="+mn-ea"/>
              <a:cs typeface="+mn-cs"/>
            </a:endParaRPr>
          </a:p>
        </p:txBody>
      </p:sp>
    </p:spTree>
    <p:extLst>
      <p:ext uri="{BB962C8B-B14F-4D97-AF65-F5344CB8AC3E}">
        <p14:creationId xmlns:p14="http://schemas.microsoft.com/office/powerpoint/2010/main" val="2367314228"/>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graphicEl>
                                              <a:chart seriesIdx="0" categoryIdx="-4" bldStep="series"/>
                                            </p:graphicEl>
                                          </p:spTgt>
                                        </p:tgtEl>
                                        <p:attrNameLst>
                                          <p:attrName>style.visibility</p:attrName>
                                        </p:attrNameLst>
                                      </p:cBhvr>
                                      <p:to>
                                        <p:strVal val="visible"/>
                                      </p:to>
                                    </p:set>
                                    <p:animEffect transition="in" filter="wipe(left)">
                                      <p:cBhvr>
                                        <p:cTn id="7" dur="2000"/>
                                        <p:tgtEl>
                                          <p:spTgt spid="2">
                                            <p:graphicEl>
                                              <a:chart seriesIdx="0" categoryIdx="-4" bldStep="series"/>
                                            </p:graphicEl>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
                                            <p:graphicEl>
                                              <a:chart seriesIdx="1" categoryIdx="-4" bldStep="series"/>
                                            </p:graphicEl>
                                          </p:spTgt>
                                        </p:tgtEl>
                                        <p:attrNameLst>
                                          <p:attrName>style.visibility</p:attrName>
                                        </p:attrNameLst>
                                      </p:cBhvr>
                                      <p:to>
                                        <p:strVal val="visible"/>
                                      </p:to>
                                    </p:set>
                                    <p:animEffect transition="in" filter="wipe(left)">
                                      <p:cBhvr>
                                        <p:cTn id="10" dur="2000"/>
                                        <p:tgtEl>
                                          <p:spTgt spid="2">
                                            <p:graphicEl>
                                              <a:chart seriesIdx="1" categoryIdx="-4" bldStep="series"/>
                                            </p:graphicEl>
                                          </p:spTgt>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2">
                                            <p:graphicEl>
                                              <a:chart seriesIdx="2" categoryIdx="-4" bldStep="series"/>
                                            </p:graphicEl>
                                          </p:spTgt>
                                        </p:tgtEl>
                                        <p:attrNameLst>
                                          <p:attrName>style.visibility</p:attrName>
                                        </p:attrNameLst>
                                      </p:cBhvr>
                                      <p:to>
                                        <p:strVal val="visible"/>
                                      </p:to>
                                    </p:set>
                                    <p:animEffect transition="in" filter="wipe(left)">
                                      <p:cBhvr>
                                        <p:cTn id="13" dur="2000"/>
                                        <p:tgtEl>
                                          <p:spTgt spid="2">
                                            <p:graphicEl>
                                              <a:chart seriesIdx="2" categoryIdx="-4" bldStep="series"/>
                                            </p:graphicEl>
                                          </p:spTgt>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2">
                                            <p:graphicEl>
                                              <a:chart seriesIdx="3" categoryIdx="-4" bldStep="series"/>
                                            </p:graphicEl>
                                          </p:spTgt>
                                        </p:tgtEl>
                                        <p:attrNameLst>
                                          <p:attrName>style.visibility</p:attrName>
                                        </p:attrNameLst>
                                      </p:cBhvr>
                                      <p:to>
                                        <p:strVal val="visible"/>
                                      </p:to>
                                    </p:set>
                                    <p:animEffect transition="in" filter="wipe(left)">
                                      <p:cBhvr>
                                        <p:cTn id="16" dur="2000"/>
                                        <p:tgtEl>
                                          <p:spTgt spid="2">
                                            <p:graphicEl>
                                              <a:chart seriesIdx="3" categoryIdx="-4" bldStep="series"/>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uiExpand="1">
        <p:bldSub>
          <a:bldChart bld="series"/>
        </p:bldSub>
      </p:bldGraphic>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Graphique 8">
            <a:extLst>
              <a:ext uri="{FF2B5EF4-FFF2-40B4-BE49-F238E27FC236}">
                <a16:creationId xmlns:a16="http://schemas.microsoft.com/office/drawing/2014/main" id="{5482135B-1419-B3F8-A531-336008E120BE}"/>
              </a:ext>
            </a:extLst>
          </p:cNvPr>
          <p:cNvGraphicFramePr>
            <a:graphicFrameLocks/>
          </p:cNvGraphicFramePr>
          <p:nvPr>
            <p:extLst>
              <p:ext uri="{D42A27DB-BD31-4B8C-83A1-F6EECF244321}">
                <p14:modId xmlns:p14="http://schemas.microsoft.com/office/powerpoint/2010/main" val="536809443"/>
              </p:ext>
            </p:extLst>
          </p:nvPr>
        </p:nvGraphicFramePr>
        <p:xfrm>
          <a:off x="-95250" y="1731146"/>
          <a:ext cx="12287250" cy="4974454"/>
        </p:xfrm>
        <a:graphic>
          <a:graphicData uri="http://schemas.openxmlformats.org/drawingml/2006/chart">
            <c:chart xmlns:c="http://schemas.openxmlformats.org/drawingml/2006/chart" xmlns:r="http://schemas.openxmlformats.org/officeDocument/2006/relationships" r:id="rId3"/>
          </a:graphicData>
        </a:graphic>
      </p:graphicFrame>
      <p:sp>
        <p:nvSpPr>
          <p:cNvPr id="2" name="Freeform 44">
            <a:extLst>
              <a:ext uri="{FF2B5EF4-FFF2-40B4-BE49-F238E27FC236}">
                <a16:creationId xmlns:a16="http://schemas.microsoft.com/office/drawing/2014/main" id="{69948B4C-B1E3-F5E1-10D1-7D0B1686F698}"/>
              </a:ext>
            </a:extLst>
          </p:cNvPr>
          <p:cNvSpPr/>
          <p:nvPr/>
        </p:nvSpPr>
        <p:spPr>
          <a:xfrm>
            <a:off x="381740" y="623365"/>
            <a:ext cx="3373514" cy="939105"/>
          </a:xfrm>
          <a:custGeom>
            <a:avLst/>
            <a:gdLst>
              <a:gd name="connsiteX0" fmla="*/ 0 w 6254806"/>
              <a:gd name="connsiteY0" fmla="*/ 0 h 987552"/>
              <a:gd name="connsiteX1" fmla="*/ 5761030 w 6254806"/>
              <a:gd name="connsiteY1" fmla="*/ 0 h 987552"/>
              <a:gd name="connsiteX2" fmla="*/ 6254806 w 6254806"/>
              <a:gd name="connsiteY2" fmla="*/ 493776 h 987552"/>
              <a:gd name="connsiteX3" fmla="*/ 5761030 w 6254806"/>
              <a:gd name="connsiteY3" fmla="*/ 987552 h 987552"/>
              <a:gd name="connsiteX4" fmla="*/ 0 w 6254806"/>
              <a:gd name="connsiteY4" fmla="*/ 987552 h 9875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54806" h="987552">
                <a:moveTo>
                  <a:pt x="0" y="0"/>
                </a:moveTo>
                <a:lnTo>
                  <a:pt x="5761030" y="0"/>
                </a:lnTo>
                <a:lnTo>
                  <a:pt x="6254806" y="493776"/>
                </a:lnTo>
                <a:lnTo>
                  <a:pt x="5761030" y="987552"/>
                </a:lnTo>
                <a:lnTo>
                  <a:pt x="0" y="987552"/>
                </a:lnTo>
                <a:close/>
              </a:path>
            </a:pathLst>
          </a:cu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b="1" dirty="0">
                <a:solidFill>
                  <a:schemeClr val="bg1"/>
                </a:solidFill>
              </a:rPr>
              <a:t>Résultats</a:t>
            </a:r>
          </a:p>
        </p:txBody>
      </p:sp>
      <p:sp>
        <p:nvSpPr>
          <p:cNvPr id="3" name="Espace réservé du numéro de diapositive 3">
            <a:extLst>
              <a:ext uri="{FF2B5EF4-FFF2-40B4-BE49-F238E27FC236}">
                <a16:creationId xmlns:a16="http://schemas.microsoft.com/office/drawing/2014/main" id="{8E73EE56-449F-D681-F054-BABA63998972}"/>
              </a:ext>
            </a:extLst>
          </p:cNvPr>
          <p:cNvSpPr>
            <a:spLocks noGrp="1"/>
          </p:cNvSpPr>
          <p:nvPr>
            <p:ph type="sldNum" sz="quarter" idx="11"/>
          </p:nvPr>
        </p:nvSpPr>
        <p:spPr>
          <a:xfrm>
            <a:off x="8737600" y="6248400"/>
            <a:ext cx="2844800" cy="457200"/>
          </a:xfrm>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CE2552C-B124-47D8-ADBF-B5C924035382}" type="slidenum">
              <a:rPr kumimoji="0" lang="fr-FR" sz="1200" b="0" i="0" u="none" strike="noStrike" kern="1200" cap="none" spc="0" normalizeH="0" baseline="0" noProof="0">
                <a:ln>
                  <a:noFill/>
                </a:ln>
                <a:solidFill>
                  <a:srgbClr val="000000"/>
                </a:solidFill>
                <a:effectLst/>
                <a:uLnTx/>
                <a:uFillTx/>
                <a:latin typeface="Arial Black"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25</a:t>
            </a:fld>
            <a:endParaRPr kumimoji="0" lang="fr-FR" sz="1200" b="0" i="0" u="none" strike="noStrike" kern="1200" cap="none" spc="0" normalizeH="0" baseline="0" noProof="0" dirty="0">
              <a:ln>
                <a:noFill/>
              </a:ln>
              <a:solidFill>
                <a:srgbClr val="000000"/>
              </a:solidFill>
              <a:effectLst/>
              <a:uLnTx/>
              <a:uFillTx/>
              <a:latin typeface="Arial Black" pitchFamily="34" charset="0"/>
              <a:ea typeface="+mn-ea"/>
              <a:cs typeface="+mn-cs"/>
            </a:endParaRPr>
          </a:p>
        </p:txBody>
      </p:sp>
    </p:spTree>
    <p:extLst>
      <p:ext uri="{BB962C8B-B14F-4D97-AF65-F5344CB8AC3E}">
        <p14:creationId xmlns:p14="http://schemas.microsoft.com/office/powerpoint/2010/main" val="1386153643"/>
      </p:ext>
    </p:extLst>
  </p:cSld>
  <p:clrMapOvr>
    <a:masterClrMapping/>
  </p:clrMapOvr>
  <p:transition spd="med">
    <p:pull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9">
                                            <p:graphicEl>
                                              <a:chart seriesIdx="0" categoryIdx="-4" bldStep="series"/>
                                            </p:graphicEl>
                                          </p:spTgt>
                                        </p:tgtEl>
                                        <p:attrNameLst>
                                          <p:attrName>style.visibility</p:attrName>
                                        </p:attrNameLst>
                                      </p:cBhvr>
                                      <p:to>
                                        <p:strVal val="visible"/>
                                      </p:to>
                                    </p:set>
                                    <p:animEffect transition="in" filter="wipe(left)">
                                      <p:cBhvr>
                                        <p:cTn id="7" dur="1000"/>
                                        <p:tgtEl>
                                          <p:spTgt spid="9">
                                            <p:graphicEl>
                                              <a:chart seriesIdx="0" categoryIdx="-4" bldStep="series"/>
                                            </p:graphicEl>
                                          </p:spTgt>
                                        </p:tgtEl>
                                      </p:cBhvr>
                                    </p:animEffect>
                                  </p:childTnLst>
                                </p:cTn>
                              </p:par>
                            </p:childTnLst>
                          </p:cTn>
                        </p:par>
                        <p:par>
                          <p:cTn id="8" fill="hold">
                            <p:stCondLst>
                              <p:cond delay="1000"/>
                            </p:stCondLst>
                            <p:childTnLst>
                              <p:par>
                                <p:cTn id="9" presetID="22" presetClass="entr" presetSubtype="8" fill="hold" grpId="0" nodeType="afterEffect">
                                  <p:stCondLst>
                                    <p:cond delay="0"/>
                                  </p:stCondLst>
                                  <p:childTnLst>
                                    <p:set>
                                      <p:cBhvr>
                                        <p:cTn id="10" dur="1" fill="hold">
                                          <p:stCondLst>
                                            <p:cond delay="0"/>
                                          </p:stCondLst>
                                        </p:cTn>
                                        <p:tgtEl>
                                          <p:spTgt spid="9">
                                            <p:graphicEl>
                                              <a:chart seriesIdx="1" categoryIdx="-4" bldStep="series"/>
                                            </p:graphicEl>
                                          </p:spTgt>
                                        </p:tgtEl>
                                        <p:attrNameLst>
                                          <p:attrName>style.visibility</p:attrName>
                                        </p:attrNameLst>
                                      </p:cBhvr>
                                      <p:to>
                                        <p:strVal val="visible"/>
                                      </p:to>
                                    </p:set>
                                    <p:animEffect transition="in" filter="wipe(left)">
                                      <p:cBhvr>
                                        <p:cTn id="11" dur="1000"/>
                                        <p:tgtEl>
                                          <p:spTgt spid="9">
                                            <p:graphicEl>
                                              <a:chart seriesIdx="1" categoryIdx="-4" bldStep="series"/>
                                            </p:graphicEl>
                                          </p:spTgt>
                                        </p:tgtEl>
                                      </p:cBhvr>
                                    </p:animEffect>
                                  </p:childTnLst>
                                </p:cTn>
                              </p:par>
                            </p:childTnLst>
                          </p:cTn>
                        </p:par>
                        <p:par>
                          <p:cTn id="12" fill="hold">
                            <p:stCondLst>
                              <p:cond delay="2000"/>
                            </p:stCondLst>
                            <p:childTnLst>
                              <p:par>
                                <p:cTn id="13" presetID="22" presetClass="entr" presetSubtype="8" fill="hold" grpId="0" nodeType="afterEffect">
                                  <p:stCondLst>
                                    <p:cond delay="0"/>
                                  </p:stCondLst>
                                  <p:childTnLst>
                                    <p:set>
                                      <p:cBhvr>
                                        <p:cTn id="14" dur="1" fill="hold">
                                          <p:stCondLst>
                                            <p:cond delay="0"/>
                                          </p:stCondLst>
                                        </p:cTn>
                                        <p:tgtEl>
                                          <p:spTgt spid="9">
                                            <p:graphicEl>
                                              <a:chart seriesIdx="2" categoryIdx="-4" bldStep="series"/>
                                            </p:graphicEl>
                                          </p:spTgt>
                                        </p:tgtEl>
                                        <p:attrNameLst>
                                          <p:attrName>style.visibility</p:attrName>
                                        </p:attrNameLst>
                                      </p:cBhvr>
                                      <p:to>
                                        <p:strVal val="visible"/>
                                      </p:to>
                                    </p:set>
                                    <p:animEffect transition="in" filter="wipe(left)">
                                      <p:cBhvr>
                                        <p:cTn id="15" dur="1000"/>
                                        <p:tgtEl>
                                          <p:spTgt spid="9">
                                            <p:graphicEl>
                                              <a:chart seriesIdx="2" categoryIdx="-4" bldStep="series"/>
                                            </p:graphicEl>
                                          </p:spTgt>
                                        </p:tgtEl>
                                      </p:cBhvr>
                                    </p:animEffect>
                                  </p:childTnLst>
                                </p:cTn>
                              </p:par>
                            </p:childTnLst>
                          </p:cTn>
                        </p:par>
                        <p:par>
                          <p:cTn id="16" fill="hold">
                            <p:stCondLst>
                              <p:cond delay="3000"/>
                            </p:stCondLst>
                            <p:childTnLst>
                              <p:par>
                                <p:cTn id="17" presetID="22" presetClass="entr" presetSubtype="8" fill="hold" grpId="0" nodeType="afterEffect">
                                  <p:stCondLst>
                                    <p:cond delay="0"/>
                                  </p:stCondLst>
                                  <p:childTnLst>
                                    <p:set>
                                      <p:cBhvr>
                                        <p:cTn id="18" dur="1" fill="hold">
                                          <p:stCondLst>
                                            <p:cond delay="0"/>
                                          </p:stCondLst>
                                        </p:cTn>
                                        <p:tgtEl>
                                          <p:spTgt spid="9">
                                            <p:graphicEl>
                                              <a:chart seriesIdx="3" categoryIdx="-4" bldStep="series"/>
                                            </p:graphicEl>
                                          </p:spTgt>
                                        </p:tgtEl>
                                        <p:attrNameLst>
                                          <p:attrName>style.visibility</p:attrName>
                                        </p:attrNameLst>
                                      </p:cBhvr>
                                      <p:to>
                                        <p:strVal val="visible"/>
                                      </p:to>
                                    </p:set>
                                    <p:animEffect transition="in" filter="wipe(left)">
                                      <p:cBhvr>
                                        <p:cTn id="19" dur="1000"/>
                                        <p:tgtEl>
                                          <p:spTgt spid="9">
                                            <p:graphicEl>
                                              <a:chart seriesIdx="3" categoryIdx="-4" bldStep="series"/>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 grpId="0" uiExpand="1">
        <p:bldSub>
          <a:bldChart bld="series"/>
        </p:bldSub>
      </p:bldGraphic>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Graphique 5">
            <a:extLst>
              <a:ext uri="{FF2B5EF4-FFF2-40B4-BE49-F238E27FC236}">
                <a16:creationId xmlns:a16="http://schemas.microsoft.com/office/drawing/2014/main" id="{15420221-A020-BF74-8CCF-781975C571A7}"/>
              </a:ext>
            </a:extLst>
          </p:cNvPr>
          <p:cNvGraphicFramePr>
            <a:graphicFrameLocks/>
          </p:cNvGraphicFramePr>
          <p:nvPr>
            <p:extLst>
              <p:ext uri="{D42A27DB-BD31-4B8C-83A1-F6EECF244321}">
                <p14:modId xmlns:p14="http://schemas.microsoft.com/office/powerpoint/2010/main" val="2270739509"/>
              </p:ext>
            </p:extLst>
          </p:nvPr>
        </p:nvGraphicFramePr>
        <p:xfrm>
          <a:off x="938813" y="1748901"/>
          <a:ext cx="10314373" cy="4401845"/>
        </p:xfrm>
        <a:graphic>
          <a:graphicData uri="http://schemas.openxmlformats.org/drawingml/2006/chart">
            <c:chart xmlns:c="http://schemas.openxmlformats.org/drawingml/2006/chart" xmlns:r="http://schemas.openxmlformats.org/officeDocument/2006/relationships" r:id="rId3"/>
          </a:graphicData>
        </a:graphic>
      </p:graphicFrame>
      <p:sp>
        <p:nvSpPr>
          <p:cNvPr id="3" name="Freeform 44">
            <a:extLst>
              <a:ext uri="{FF2B5EF4-FFF2-40B4-BE49-F238E27FC236}">
                <a16:creationId xmlns:a16="http://schemas.microsoft.com/office/drawing/2014/main" id="{A865717E-0263-DE2C-83A1-887C1D5B2991}"/>
              </a:ext>
            </a:extLst>
          </p:cNvPr>
          <p:cNvSpPr/>
          <p:nvPr/>
        </p:nvSpPr>
        <p:spPr>
          <a:xfrm>
            <a:off x="381740" y="623365"/>
            <a:ext cx="3373514" cy="939105"/>
          </a:xfrm>
          <a:custGeom>
            <a:avLst/>
            <a:gdLst>
              <a:gd name="connsiteX0" fmla="*/ 0 w 6254806"/>
              <a:gd name="connsiteY0" fmla="*/ 0 h 987552"/>
              <a:gd name="connsiteX1" fmla="*/ 5761030 w 6254806"/>
              <a:gd name="connsiteY1" fmla="*/ 0 h 987552"/>
              <a:gd name="connsiteX2" fmla="*/ 6254806 w 6254806"/>
              <a:gd name="connsiteY2" fmla="*/ 493776 h 987552"/>
              <a:gd name="connsiteX3" fmla="*/ 5761030 w 6254806"/>
              <a:gd name="connsiteY3" fmla="*/ 987552 h 987552"/>
              <a:gd name="connsiteX4" fmla="*/ 0 w 6254806"/>
              <a:gd name="connsiteY4" fmla="*/ 987552 h 9875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54806" h="987552">
                <a:moveTo>
                  <a:pt x="0" y="0"/>
                </a:moveTo>
                <a:lnTo>
                  <a:pt x="5761030" y="0"/>
                </a:lnTo>
                <a:lnTo>
                  <a:pt x="6254806" y="493776"/>
                </a:lnTo>
                <a:lnTo>
                  <a:pt x="5761030" y="987552"/>
                </a:lnTo>
                <a:lnTo>
                  <a:pt x="0" y="987552"/>
                </a:lnTo>
                <a:close/>
              </a:path>
            </a:pathLst>
          </a:cu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b="1" dirty="0">
                <a:solidFill>
                  <a:schemeClr val="bg1"/>
                </a:solidFill>
              </a:rPr>
              <a:t>Résultats</a:t>
            </a:r>
          </a:p>
        </p:txBody>
      </p:sp>
      <p:sp>
        <p:nvSpPr>
          <p:cNvPr id="5" name="Espace réservé du numéro de diapositive 3">
            <a:extLst>
              <a:ext uri="{FF2B5EF4-FFF2-40B4-BE49-F238E27FC236}">
                <a16:creationId xmlns:a16="http://schemas.microsoft.com/office/drawing/2014/main" id="{2D62870B-D9B5-FF95-4582-9B1DC33B93B7}"/>
              </a:ext>
            </a:extLst>
          </p:cNvPr>
          <p:cNvSpPr>
            <a:spLocks noGrp="1"/>
          </p:cNvSpPr>
          <p:nvPr>
            <p:ph type="sldNum" sz="quarter" idx="11"/>
          </p:nvPr>
        </p:nvSpPr>
        <p:spPr>
          <a:xfrm>
            <a:off x="8737600" y="6248400"/>
            <a:ext cx="2844800" cy="457200"/>
          </a:xfrm>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CE2552C-B124-47D8-ADBF-B5C924035382}" type="slidenum">
              <a:rPr kumimoji="0" lang="fr-FR" sz="1200" b="0" i="0" u="none" strike="noStrike" kern="1200" cap="none" spc="0" normalizeH="0" baseline="0" noProof="0">
                <a:ln>
                  <a:noFill/>
                </a:ln>
                <a:solidFill>
                  <a:srgbClr val="000000"/>
                </a:solidFill>
                <a:effectLst/>
                <a:uLnTx/>
                <a:uFillTx/>
                <a:latin typeface="Arial Black"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26</a:t>
            </a:fld>
            <a:endParaRPr kumimoji="0" lang="fr-FR" sz="1200" b="0" i="0" u="none" strike="noStrike" kern="1200" cap="none" spc="0" normalizeH="0" baseline="0" noProof="0" dirty="0">
              <a:ln>
                <a:noFill/>
              </a:ln>
              <a:solidFill>
                <a:srgbClr val="000000"/>
              </a:solidFill>
              <a:effectLst/>
              <a:uLnTx/>
              <a:uFillTx/>
              <a:latin typeface="Arial Black" pitchFamily="34" charset="0"/>
              <a:ea typeface="+mn-ea"/>
              <a:cs typeface="+mn-cs"/>
            </a:endParaRPr>
          </a:p>
        </p:txBody>
      </p:sp>
    </p:spTree>
    <p:extLst>
      <p:ext uri="{BB962C8B-B14F-4D97-AF65-F5344CB8AC3E}">
        <p14:creationId xmlns:p14="http://schemas.microsoft.com/office/powerpoint/2010/main" val="3547986068"/>
      </p:ext>
    </p:extLst>
  </p:cSld>
  <p:clrMapOvr>
    <a:masterClrMapping/>
  </p:clrMapOvr>
  <p:transition spd="med">
    <p:pull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6">
                                            <p:graphicEl>
                                              <a:chart seriesIdx="-3" categoryIdx="-3" bldStep="gridLegend"/>
                                            </p:graphicEl>
                                          </p:spTgt>
                                        </p:tgtEl>
                                        <p:attrNameLst>
                                          <p:attrName>style.visibility</p:attrName>
                                        </p:attrNameLst>
                                      </p:cBhvr>
                                      <p:to>
                                        <p:strVal val="visible"/>
                                      </p:to>
                                    </p:set>
                                    <p:animEffect transition="in" filter="wipe(down)">
                                      <p:cBhvr>
                                        <p:cTn id="7" dur="500"/>
                                        <p:tgtEl>
                                          <p:spTgt spid="6">
                                            <p:graphicEl>
                                              <a:chart seriesIdx="-3" categoryIdx="-3" bldStep="gridLegend"/>
                                            </p:graphicEl>
                                          </p:spTgt>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6">
                                            <p:graphicEl>
                                              <a:chart seriesIdx="0" categoryIdx="0" bldStep="ptInCategory"/>
                                            </p:graphicEl>
                                          </p:spTgt>
                                        </p:tgtEl>
                                        <p:attrNameLst>
                                          <p:attrName>style.visibility</p:attrName>
                                        </p:attrNameLst>
                                      </p:cBhvr>
                                      <p:to>
                                        <p:strVal val="visible"/>
                                      </p:to>
                                    </p:set>
                                    <p:animEffect transition="in" filter="wipe(down)">
                                      <p:cBhvr>
                                        <p:cTn id="11" dur="500"/>
                                        <p:tgtEl>
                                          <p:spTgt spid="6">
                                            <p:graphicEl>
                                              <a:chart seriesIdx="0" categoryIdx="0" bldStep="ptInCategory"/>
                                            </p:graphicEl>
                                          </p:spTgt>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6">
                                            <p:graphicEl>
                                              <a:chart seriesIdx="0" categoryIdx="1" bldStep="ptInCategory"/>
                                            </p:graphicEl>
                                          </p:spTgt>
                                        </p:tgtEl>
                                        <p:attrNameLst>
                                          <p:attrName>style.visibility</p:attrName>
                                        </p:attrNameLst>
                                      </p:cBhvr>
                                      <p:to>
                                        <p:strVal val="visible"/>
                                      </p:to>
                                    </p:set>
                                    <p:animEffect transition="in" filter="wipe(down)">
                                      <p:cBhvr>
                                        <p:cTn id="15" dur="500"/>
                                        <p:tgtEl>
                                          <p:spTgt spid="6">
                                            <p:graphicEl>
                                              <a:chart seriesIdx="0" categoryIdx="1" bldStep="ptInCategory"/>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uiExpand="1">
        <p:bldSub>
          <a:bldChart bld="categoryEl"/>
        </p:bldSub>
      </p:bldGraphic>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Graphique 5">
            <a:extLst>
              <a:ext uri="{FF2B5EF4-FFF2-40B4-BE49-F238E27FC236}">
                <a16:creationId xmlns:a16="http://schemas.microsoft.com/office/drawing/2014/main" id="{6663EDB4-187D-3BE9-CDC5-87BDF3B9913A}"/>
              </a:ext>
            </a:extLst>
          </p:cNvPr>
          <p:cNvGraphicFramePr>
            <a:graphicFrameLocks/>
          </p:cNvGraphicFramePr>
          <p:nvPr>
            <p:extLst>
              <p:ext uri="{D42A27DB-BD31-4B8C-83A1-F6EECF244321}">
                <p14:modId xmlns:p14="http://schemas.microsoft.com/office/powerpoint/2010/main" val="3802118627"/>
              </p:ext>
            </p:extLst>
          </p:nvPr>
        </p:nvGraphicFramePr>
        <p:xfrm>
          <a:off x="1160015" y="1863733"/>
          <a:ext cx="9871969" cy="4451342"/>
        </p:xfrm>
        <a:graphic>
          <a:graphicData uri="http://schemas.openxmlformats.org/drawingml/2006/chart">
            <c:chart xmlns:c="http://schemas.openxmlformats.org/drawingml/2006/chart" xmlns:r="http://schemas.openxmlformats.org/officeDocument/2006/relationships" r:id="rId3"/>
          </a:graphicData>
        </a:graphic>
      </p:graphicFrame>
      <p:sp>
        <p:nvSpPr>
          <p:cNvPr id="3" name="Freeform 44">
            <a:extLst>
              <a:ext uri="{FF2B5EF4-FFF2-40B4-BE49-F238E27FC236}">
                <a16:creationId xmlns:a16="http://schemas.microsoft.com/office/drawing/2014/main" id="{85E1BB64-4CD6-66D0-0747-03479E1E8950}"/>
              </a:ext>
            </a:extLst>
          </p:cNvPr>
          <p:cNvSpPr/>
          <p:nvPr/>
        </p:nvSpPr>
        <p:spPr>
          <a:xfrm>
            <a:off x="381740" y="623365"/>
            <a:ext cx="3373514" cy="939105"/>
          </a:xfrm>
          <a:custGeom>
            <a:avLst/>
            <a:gdLst>
              <a:gd name="connsiteX0" fmla="*/ 0 w 6254806"/>
              <a:gd name="connsiteY0" fmla="*/ 0 h 987552"/>
              <a:gd name="connsiteX1" fmla="*/ 5761030 w 6254806"/>
              <a:gd name="connsiteY1" fmla="*/ 0 h 987552"/>
              <a:gd name="connsiteX2" fmla="*/ 6254806 w 6254806"/>
              <a:gd name="connsiteY2" fmla="*/ 493776 h 987552"/>
              <a:gd name="connsiteX3" fmla="*/ 5761030 w 6254806"/>
              <a:gd name="connsiteY3" fmla="*/ 987552 h 987552"/>
              <a:gd name="connsiteX4" fmla="*/ 0 w 6254806"/>
              <a:gd name="connsiteY4" fmla="*/ 987552 h 9875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54806" h="987552">
                <a:moveTo>
                  <a:pt x="0" y="0"/>
                </a:moveTo>
                <a:lnTo>
                  <a:pt x="5761030" y="0"/>
                </a:lnTo>
                <a:lnTo>
                  <a:pt x="6254806" y="493776"/>
                </a:lnTo>
                <a:lnTo>
                  <a:pt x="5761030" y="987552"/>
                </a:lnTo>
                <a:lnTo>
                  <a:pt x="0" y="987552"/>
                </a:lnTo>
                <a:close/>
              </a:path>
            </a:pathLst>
          </a:cu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b="1" dirty="0">
                <a:solidFill>
                  <a:schemeClr val="bg1"/>
                </a:solidFill>
              </a:rPr>
              <a:t>Résultats</a:t>
            </a:r>
          </a:p>
        </p:txBody>
      </p:sp>
      <p:sp>
        <p:nvSpPr>
          <p:cNvPr id="5" name="Espace réservé du numéro de diapositive 3">
            <a:extLst>
              <a:ext uri="{FF2B5EF4-FFF2-40B4-BE49-F238E27FC236}">
                <a16:creationId xmlns:a16="http://schemas.microsoft.com/office/drawing/2014/main" id="{2CE5D446-F1B9-8C4E-42F6-268BB773C479}"/>
              </a:ext>
            </a:extLst>
          </p:cNvPr>
          <p:cNvSpPr>
            <a:spLocks noGrp="1"/>
          </p:cNvSpPr>
          <p:nvPr>
            <p:ph type="sldNum" sz="quarter" idx="11"/>
          </p:nvPr>
        </p:nvSpPr>
        <p:spPr>
          <a:xfrm>
            <a:off x="8737600" y="6248400"/>
            <a:ext cx="2844800" cy="457200"/>
          </a:xfrm>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CE2552C-B124-47D8-ADBF-B5C924035382}" type="slidenum">
              <a:rPr kumimoji="0" lang="fr-FR" sz="1200" b="0" i="0" u="none" strike="noStrike" kern="1200" cap="none" spc="0" normalizeH="0" baseline="0" noProof="0">
                <a:ln>
                  <a:noFill/>
                </a:ln>
                <a:solidFill>
                  <a:srgbClr val="000000"/>
                </a:solidFill>
                <a:effectLst/>
                <a:uLnTx/>
                <a:uFillTx/>
                <a:latin typeface="Arial Black"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27</a:t>
            </a:fld>
            <a:endParaRPr kumimoji="0" lang="fr-FR" sz="1200" b="0" i="0" u="none" strike="noStrike" kern="1200" cap="none" spc="0" normalizeH="0" baseline="0" noProof="0" dirty="0">
              <a:ln>
                <a:noFill/>
              </a:ln>
              <a:solidFill>
                <a:srgbClr val="000000"/>
              </a:solidFill>
              <a:effectLst/>
              <a:uLnTx/>
              <a:uFillTx/>
              <a:latin typeface="Arial Black" pitchFamily="34" charset="0"/>
              <a:ea typeface="+mn-ea"/>
              <a:cs typeface="+mn-cs"/>
            </a:endParaRPr>
          </a:p>
        </p:txBody>
      </p:sp>
    </p:spTree>
    <p:extLst>
      <p:ext uri="{BB962C8B-B14F-4D97-AF65-F5344CB8AC3E}">
        <p14:creationId xmlns:p14="http://schemas.microsoft.com/office/powerpoint/2010/main" val="4228079553"/>
      </p:ext>
    </p:extLst>
  </p:cSld>
  <p:clrMapOvr>
    <a:masterClrMapping/>
  </p:clrMapOvr>
  <p:transition spd="med">
    <p:pull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6">
                                            <p:graphicEl>
                                              <a:chart seriesIdx="-3" categoryIdx="-3" bldStep="gridLegend"/>
                                            </p:graphicEl>
                                          </p:spTgt>
                                        </p:tgtEl>
                                        <p:attrNameLst>
                                          <p:attrName>style.visibility</p:attrName>
                                        </p:attrNameLst>
                                      </p:cBhvr>
                                      <p:to>
                                        <p:strVal val="visible"/>
                                      </p:to>
                                    </p:set>
                                    <p:animEffect transition="in" filter="wipe(down)">
                                      <p:cBhvr>
                                        <p:cTn id="7" dur="500"/>
                                        <p:tgtEl>
                                          <p:spTgt spid="6">
                                            <p:graphicEl>
                                              <a:chart seriesIdx="-3" categoryIdx="-3" bldStep="gridLegend"/>
                                            </p:graphicEl>
                                          </p:spTgt>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6">
                                            <p:graphicEl>
                                              <a:chart seriesIdx="0" categoryIdx="0" bldStep="ptInCategory"/>
                                            </p:graphicEl>
                                          </p:spTgt>
                                        </p:tgtEl>
                                        <p:attrNameLst>
                                          <p:attrName>style.visibility</p:attrName>
                                        </p:attrNameLst>
                                      </p:cBhvr>
                                      <p:to>
                                        <p:strVal val="visible"/>
                                      </p:to>
                                    </p:set>
                                    <p:animEffect transition="in" filter="wipe(down)">
                                      <p:cBhvr>
                                        <p:cTn id="11" dur="500"/>
                                        <p:tgtEl>
                                          <p:spTgt spid="6">
                                            <p:graphicEl>
                                              <a:chart seriesIdx="0" categoryIdx="0" bldStep="ptInCategory"/>
                                            </p:graphicEl>
                                          </p:spTgt>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6">
                                            <p:graphicEl>
                                              <a:chart seriesIdx="0" categoryIdx="1" bldStep="ptInCategory"/>
                                            </p:graphicEl>
                                          </p:spTgt>
                                        </p:tgtEl>
                                        <p:attrNameLst>
                                          <p:attrName>style.visibility</p:attrName>
                                        </p:attrNameLst>
                                      </p:cBhvr>
                                      <p:to>
                                        <p:strVal val="visible"/>
                                      </p:to>
                                    </p:set>
                                    <p:animEffect transition="in" filter="wipe(down)">
                                      <p:cBhvr>
                                        <p:cTn id="15" dur="500"/>
                                        <p:tgtEl>
                                          <p:spTgt spid="6">
                                            <p:graphicEl>
                                              <a:chart seriesIdx="0" categoryIdx="1" bldStep="ptInCategory"/>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Sub>
          <a:bldChart bld="categoryEl"/>
        </p:bldSub>
      </p:bldGraphic>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44">
            <a:extLst>
              <a:ext uri="{FF2B5EF4-FFF2-40B4-BE49-F238E27FC236}">
                <a16:creationId xmlns:a16="http://schemas.microsoft.com/office/drawing/2014/main" id="{420FD7FA-906B-6004-7CA0-060E387F6168}"/>
              </a:ext>
            </a:extLst>
          </p:cNvPr>
          <p:cNvSpPr/>
          <p:nvPr/>
        </p:nvSpPr>
        <p:spPr>
          <a:xfrm>
            <a:off x="381740" y="623365"/>
            <a:ext cx="3373514" cy="939105"/>
          </a:xfrm>
          <a:custGeom>
            <a:avLst/>
            <a:gdLst>
              <a:gd name="connsiteX0" fmla="*/ 0 w 6254806"/>
              <a:gd name="connsiteY0" fmla="*/ 0 h 987552"/>
              <a:gd name="connsiteX1" fmla="*/ 5761030 w 6254806"/>
              <a:gd name="connsiteY1" fmla="*/ 0 h 987552"/>
              <a:gd name="connsiteX2" fmla="*/ 6254806 w 6254806"/>
              <a:gd name="connsiteY2" fmla="*/ 493776 h 987552"/>
              <a:gd name="connsiteX3" fmla="*/ 5761030 w 6254806"/>
              <a:gd name="connsiteY3" fmla="*/ 987552 h 987552"/>
              <a:gd name="connsiteX4" fmla="*/ 0 w 6254806"/>
              <a:gd name="connsiteY4" fmla="*/ 987552 h 9875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54806" h="987552">
                <a:moveTo>
                  <a:pt x="0" y="0"/>
                </a:moveTo>
                <a:lnTo>
                  <a:pt x="5761030" y="0"/>
                </a:lnTo>
                <a:lnTo>
                  <a:pt x="6254806" y="493776"/>
                </a:lnTo>
                <a:lnTo>
                  <a:pt x="5761030" y="987552"/>
                </a:lnTo>
                <a:lnTo>
                  <a:pt x="0" y="987552"/>
                </a:lnTo>
                <a:close/>
              </a:path>
            </a:pathLst>
          </a:cu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b="1" dirty="0">
                <a:solidFill>
                  <a:schemeClr val="bg1"/>
                </a:solidFill>
              </a:rPr>
              <a:t>Résultats</a:t>
            </a:r>
          </a:p>
        </p:txBody>
      </p:sp>
      <p:sp>
        <p:nvSpPr>
          <p:cNvPr id="5" name="Espace réservé du numéro de diapositive 3">
            <a:extLst>
              <a:ext uri="{FF2B5EF4-FFF2-40B4-BE49-F238E27FC236}">
                <a16:creationId xmlns:a16="http://schemas.microsoft.com/office/drawing/2014/main" id="{3B8B031B-C8AC-287B-C4CD-DDDD26C2DBC7}"/>
              </a:ext>
            </a:extLst>
          </p:cNvPr>
          <p:cNvSpPr>
            <a:spLocks noGrp="1"/>
          </p:cNvSpPr>
          <p:nvPr>
            <p:ph type="sldNum" sz="quarter" idx="11"/>
          </p:nvPr>
        </p:nvSpPr>
        <p:spPr>
          <a:xfrm>
            <a:off x="8737600" y="6248400"/>
            <a:ext cx="2844800" cy="457200"/>
          </a:xfrm>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CE2552C-B124-47D8-ADBF-B5C924035382}" type="slidenum">
              <a:rPr kumimoji="0" lang="fr-FR" sz="1200" b="0" i="0" u="none" strike="noStrike" kern="1200" cap="none" spc="0" normalizeH="0" baseline="0" noProof="0">
                <a:ln>
                  <a:noFill/>
                </a:ln>
                <a:solidFill>
                  <a:srgbClr val="000000"/>
                </a:solidFill>
                <a:effectLst/>
                <a:uLnTx/>
                <a:uFillTx/>
                <a:latin typeface="Arial Black"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28</a:t>
            </a:fld>
            <a:endParaRPr kumimoji="0" lang="fr-FR" sz="1200" b="0" i="0" u="none" strike="noStrike" kern="1200" cap="none" spc="0" normalizeH="0" baseline="0" noProof="0" dirty="0">
              <a:ln>
                <a:noFill/>
              </a:ln>
              <a:solidFill>
                <a:srgbClr val="000000"/>
              </a:solidFill>
              <a:effectLst/>
              <a:uLnTx/>
              <a:uFillTx/>
              <a:latin typeface="Arial Black" pitchFamily="34" charset="0"/>
              <a:ea typeface="+mn-ea"/>
              <a:cs typeface="+mn-cs"/>
            </a:endParaRPr>
          </a:p>
        </p:txBody>
      </p:sp>
      <p:graphicFrame>
        <p:nvGraphicFramePr>
          <p:cNvPr id="2" name="Graphique 7">
            <a:extLst>
              <a:ext uri="{FF2B5EF4-FFF2-40B4-BE49-F238E27FC236}">
                <a16:creationId xmlns:a16="http://schemas.microsoft.com/office/drawing/2014/main" id="{864A13A6-056F-15E9-1F39-C96398C26628}"/>
              </a:ext>
            </a:extLst>
          </p:cNvPr>
          <p:cNvGraphicFramePr>
            <a:graphicFrameLocks/>
          </p:cNvGraphicFramePr>
          <p:nvPr>
            <p:extLst>
              <p:ext uri="{D42A27DB-BD31-4B8C-83A1-F6EECF244321}">
                <p14:modId xmlns:p14="http://schemas.microsoft.com/office/powerpoint/2010/main" val="3316725828"/>
              </p:ext>
            </p:extLst>
          </p:nvPr>
        </p:nvGraphicFramePr>
        <p:xfrm>
          <a:off x="762000" y="1695450"/>
          <a:ext cx="9648825" cy="501015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493897707"/>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2">
                                            <p:graphicEl>
                                              <a:chart seriesIdx="-3" categoryIdx="-3" bldStep="gridLegend"/>
                                            </p:graphicEl>
                                          </p:spTgt>
                                        </p:tgtEl>
                                        <p:attrNameLst>
                                          <p:attrName>style.visibility</p:attrName>
                                        </p:attrNameLst>
                                      </p:cBhvr>
                                      <p:to>
                                        <p:strVal val="visible"/>
                                      </p:to>
                                    </p:set>
                                    <p:animEffect transition="in" filter="wipe(down)">
                                      <p:cBhvr>
                                        <p:cTn id="7" dur="500"/>
                                        <p:tgtEl>
                                          <p:spTgt spid="2">
                                            <p:graphicEl>
                                              <a:chart seriesIdx="-3" categoryIdx="-3" bldStep="gridLegend"/>
                                            </p:graphicEl>
                                          </p:spTgt>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2">
                                            <p:graphicEl>
                                              <a:chart seriesIdx="0" categoryIdx="0" bldStep="ptInCategory"/>
                                            </p:graphicEl>
                                          </p:spTgt>
                                        </p:tgtEl>
                                        <p:attrNameLst>
                                          <p:attrName>style.visibility</p:attrName>
                                        </p:attrNameLst>
                                      </p:cBhvr>
                                      <p:to>
                                        <p:strVal val="visible"/>
                                      </p:to>
                                    </p:set>
                                    <p:animEffect transition="in" filter="wipe(down)">
                                      <p:cBhvr>
                                        <p:cTn id="11" dur="500"/>
                                        <p:tgtEl>
                                          <p:spTgt spid="2">
                                            <p:graphicEl>
                                              <a:chart seriesIdx="0" categoryIdx="0" bldStep="ptInCategory"/>
                                            </p:graphicEl>
                                          </p:spTgt>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2">
                                            <p:graphicEl>
                                              <a:chart seriesIdx="0" categoryIdx="1" bldStep="ptInCategory"/>
                                            </p:graphicEl>
                                          </p:spTgt>
                                        </p:tgtEl>
                                        <p:attrNameLst>
                                          <p:attrName>style.visibility</p:attrName>
                                        </p:attrNameLst>
                                      </p:cBhvr>
                                      <p:to>
                                        <p:strVal val="visible"/>
                                      </p:to>
                                    </p:set>
                                    <p:animEffect transition="in" filter="wipe(down)">
                                      <p:cBhvr>
                                        <p:cTn id="15" dur="500"/>
                                        <p:tgtEl>
                                          <p:spTgt spid="2">
                                            <p:graphicEl>
                                              <a:chart seriesIdx="0" categoryIdx="1" bldStep="ptInCategory"/>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uiExpand="1">
        <p:bldSub>
          <a:bldChart bld="categoryEl"/>
        </p:bldSub>
      </p:bldGraphic>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a:extLst>
              <a:ext uri="{FF2B5EF4-FFF2-40B4-BE49-F238E27FC236}">
                <a16:creationId xmlns:a16="http://schemas.microsoft.com/office/drawing/2014/main" id="{C5DA47E0-C61A-7234-3FD8-935D944E07A2}"/>
              </a:ext>
            </a:extLst>
          </p:cNvPr>
          <p:cNvPicPr>
            <a:picLocks noChangeAspect="1"/>
          </p:cNvPicPr>
          <p:nvPr/>
        </p:nvPicPr>
        <p:blipFill rotWithShape="1">
          <a:blip r:embed="rId3">
            <a:extLst>
              <a:ext uri="{28A0092B-C50C-407E-A947-70E740481C1C}">
                <a14:useLocalDpi xmlns:a14="http://schemas.microsoft.com/office/drawing/2010/main" val="0"/>
              </a:ext>
            </a:extLst>
          </a:blip>
          <a:srcRect b="8676"/>
          <a:stretch/>
        </p:blipFill>
        <p:spPr>
          <a:xfrm>
            <a:off x="0" y="1823207"/>
            <a:ext cx="12192000" cy="4411428"/>
          </a:xfrm>
          <a:prstGeom prst="rect">
            <a:avLst/>
          </a:prstGeom>
        </p:spPr>
      </p:pic>
      <p:sp>
        <p:nvSpPr>
          <p:cNvPr id="3" name="Freeform 44">
            <a:extLst>
              <a:ext uri="{FF2B5EF4-FFF2-40B4-BE49-F238E27FC236}">
                <a16:creationId xmlns:a16="http://schemas.microsoft.com/office/drawing/2014/main" id="{7BB20306-4398-5AA1-D8D9-AF6FFD60BD79}"/>
              </a:ext>
            </a:extLst>
          </p:cNvPr>
          <p:cNvSpPr/>
          <p:nvPr/>
        </p:nvSpPr>
        <p:spPr>
          <a:xfrm>
            <a:off x="381740" y="623365"/>
            <a:ext cx="3373514" cy="939105"/>
          </a:xfrm>
          <a:custGeom>
            <a:avLst/>
            <a:gdLst>
              <a:gd name="connsiteX0" fmla="*/ 0 w 6254806"/>
              <a:gd name="connsiteY0" fmla="*/ 0 h 987552"/>
              <a:gd name="connsiteX1" fmla="*/ 5761030 w 6254806"/>
              <a:gd name="connsiteY1" fmla="*/ 0 h 987552"/>
              <a:gd name="connsiteX2" fmla="*/ 6254806 w 6254806"/>
              <a:gd name="connsiteY2" fmla="*/ 493776 h 987552"/>
              <a:gd name="connsiteX3" fmla="*/ 5761030 w 6254806"/>
              <a:gd name="connsiteY3" fmla="*/ 987552 h 987552"/>
              <a:gd name="connsiteX4" fmla="*/ 0 w 6254806"/>
              <a:gd name="connsiteY4" fmla="*/ 987552 h 9875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54806" h="987552">
                <a:moveTo>
                  <a:pt x="0" y="0"/>
                </a:moveTo>
                <a:lnTo>
                  <a:pt x="5761030" y="0"/>
                </a:lnTo>
                <a:lnTo>
                  <a:pt x="6254806" y="493776"/>
                </a:lnTo>
                <a:lnTo>
                  <a:pt x="5761030" y="987552"/>
                </a:lnTo>
                <a:lnTo>
                  <a:pt x="0" y="987552"/>
                </a:lnTo>
                <a:close/>
              </a:path>
            </a:pathLst>
          </a:cu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b="1" dirty="0">
                <a:solidFill>
                  <a:schemeClr val="bg1"/>
                </a:solidFill>
              </a:rPr>
              <a:t>Résultats</a:t>
            </a:r>
          </a:p>
        </p:txBody>
      </p:sp>
      <p:sp>
        <p:nvSpPr>
          <p:cNvPr id="5" name="Espace réservé du numéro de diapositive 3">
            <a:extLst>
              <a:ext uri="{FF2B5EF4-FFF2-40B4-BE49-F238E27FC236}">
                <a16:creationId xmlns:a16="http://schemas.microsoft.com/office/drawing/2014/main" id="{01F41C65-EAF8-B7C3-3732-4ED0D9E9CD9B}"/>
              </a:ext>
            </a:extLst>
          </p:cNvPr>
          <p:cNvSpPr>
            <a:spLocks noGrp="1"/>
          </p:cNvSpPr>
          <p:nvPr>
            <p:ph type="sldNum" sz="quarter" idx="11"/>
          </p:nvPr>
        </p:nvSpPr>
        <p:spPr>
          <a:xfrm>
            <a:off x="8737600" y="6248400"/>
            <a:ext cx="2844800" cy="457200"/>
          </a:xfrm>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CE2552C-B124-47D8-ADBF-B5C924035382}" type="slidenum">
              <a:rPr kumimoji="0" lang="fr-FR" sz="1200" b="0" i="0" u="none" strike="noStrike" kern="1200" cap="none" spc="0" normalizeH="0" baseline="0" noProof="0">
                <a:ln>
                  <a:noFill/>
                </a:ln>
                <a:solidFill>
                  <a:srgbClr val="000000"/>
                </a:solidFill>
                <a:effectLst/>
                <a:uLnTx/>
                <a:uFillTx/>
                <a:latin typeface="Arial Black"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29</a:t>
            </a:fld>
            <a:endParaRPr kumimoji="0" lang="fr-FR" sz="1200" b="0" i="0" u="none" strike="noStrike" kern="1200" cap="none" spc="0" normalizeH="0" baseline="0" noProof="0" dirty="0">
              <a:ln>
                <a:noFill/>
              </a:ln>
              <a:solidFill>
                <a:srgbClr val="000000"/>
              </a:solidFill>
              <a:effectLst/>
              <a:uLnTx/>
              <a:uFillTx/>
              <a:latin typeface="Arial Black" pitchFamily="34" charset="0"/>
              <a:ea typeface="+mn-ea"/>
              <a:cs typeface="+mn-cs"/>
            </a:endParaRPr>
          </a:p>
        </p:txBody>
      </p:sp>
      <p:sp>
        <p:nvSpPr>
          <p:cNvPr id="2" name="ZoneTexte 1">
            <a:extLst>
              <a:ext uri="{FF2B5EF4-FFF2-40B4-BE49-F238E27FC236}">
                <a16:creationId xmlns:a16="http://schemas.microsoft.com/office/drawing/2014/main" id="{95C6167B-0196-D9E6-11F4-47614FDB0EAC}"/>
              </a:ext>
            </a:extLst>
          </p:cNvPr>
          <p:cNvSpPr txBox="1"/>
          <p:nvPr/>
        </p:nvSpPr>
        <p:spPr>
          <a:xfrm>
            <a:off x="3993084" y="1560717"/>
            <a:ext cx="4075988" cy="400110"/>
          </a:xfrm>
          <a:prstGeom prst="rect">
            <a:avLst/>
          </a:prstGeom>
          <a:noFill/>
        </p:spPr>
        <p:txBody>
          <a:bodyPr wrap="none" rtlCol="0">
            <a:spAutoFit/>
          </a:bodyPr>
          <a:lstStyle/>
          <a:p>
            <a:r>
              <a:rPr lang="fr-FR" sz="2000" b="1" dirty="0">
                <a:latin typeface="Calibri" panose="020F0502020204030204" pitchFamily="34" charset="0"/>
                <a:cs typeface="Calibri" panose="020F0502020204030204" pitchFamily="34" charset="0"/>
              </a:rPr>
              <a:t>L’envoi d’un flux MPEG de h2 vers h1</a:t>
            </a:r>
          </a:p>
        </p:txBody>
      </p:sp>
      <p:sp>
        <p:nvSpPr>
          <p:cNvPr id="4" name="ZoneTexte 3">
            <a:extLst>
              <a:ext uri="{FF2B5EF4-FFF2-40B4-BE49-F238E27FC236}">
                <a16:creationId xmlns:a16="http://schemas.microsoft.com/office/drawing/2014/main" id="{5E57E3CB-03C6-E992-B328-889B933547C6}"/>
              </a:ext>
            </a:extLst>
          </p:cNvPr>
          <p:cNvSpPr txBox="1"/>
          <p:nvPr/>
        </p:nvSpPr>
        <p:spPr>
          <a:xfrm>
            <a:off x="1145109" y="6305490"/>
            <a:ext cx="3765967" cy="400110"/>
          </a:xfrm>
          <a:prstGeom prst="rect">
            <a:avLst/>
          </a:prstGeom>
          <a:noFill/>
        </p:spPr>
        <p:txBody>
          <a:bodyPr wrap="none" rtlCol="0">
            <a:spAutoFit/>
          </a:bodyPr>
          <a:lstStyle/>
          <a:p>
            <a:r>
              <a:rPr lang="fr-FR" sz="2000" b="1" dirty="0">
                <a:latin typeface="Calibri" panose="020F0502020204030204" pitchFamily="34" charset="0"/>
                <a:cs typeface="Calibri" panose="020F0502020204030204" pitchFamily="34" charset="0"/>
              </a:rPr>
              <a:t>Avant l’implémentation de la QoS</a:t>
            </a:r>
          </a:p>
        </p:txBody>
      </p:sp>
      <p:sp>
        <p:nvSpPr>
          <p:cNvPr id="8" name="ZoneTexte 7">
            <a:extLst>
              <a:ext uri="{FF2B5EF4-FFF2-40B4-BE49-F238E27FC236}">
                <a16:creationId xmlns:a16="http://schemas.microsoft.com/office/drawing/2014/main" id="{C18547CC-0740-CE7F-70CA-801D6216E53E}"/>
              </a:ext>
            </a:extLst>
          </p:cNvPr>
          <p:cNvSpPr txBox="1"/>
          <p:nvPr/>
        </p:nvSpPr>
        <p:spPr>
          <a:xfrm>
            <a:off x="7280924" y="6272735"/>
            <a:ext cx="3892540" cy="400110"/>
          </a:xfrm>
          <a:prstGeom prst="rect">
            <a:avLst/>
          </a:prstGeom>
          <a:noFill/>
        </p:spPr>
        <p:txBody>
          <a:bodyPr wrap="none" rtlCol="0">
            <a:spAutoFit/>
          </a:bodyPr>
          <a:lstStyle/>
          <a:p>
            <a:r>
              <a:rPr lang="fr-FR" sz="2000" b="1" dirty="0">
                <a:latin typeface="Calibri" panose="020F0502020204030204" pitchFamily="34" charset="0"/>
                <a:cs typeface="Calibri" panose="020F0502020204030204" pitchFamily="34" charset="0"/>
              </a:rPr>
              <a:t>Après l’implémentation de la QoS</a:t>
            </a:r>
          </a:p>
        </p:txBody>
      </p:sp>
    </p:spTree>
    <p:extLst>
      <p:ext uri="{BB962C8B-B14F-4D97-AF65-F5344CB8AC3E}">
        <p14:creationId xmlns:p14="http://schemas.microsoft.com/office/powerpoint/2010/main" val="3005596724"/>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anim calcmode="lin" valueType="num">
                                      <p:cBhvr>
                                        <p:cTn id="8" dur="750" fill="hold"/>
                                        <p:tgtEl>
                                          <p:spTgt spid="2"/>
                                        </p:tgtEl>
                                        <p:attrNameLst>
                                          <p:attrName>ppt_x</p:attrName>
                                        </p:attrNameLst>
                                      </p:cBhvr>
                                      <p:tavLst>
                                        <p:tav tm="0">
                                          <p:val>
                                            <p:strVal val="#ppt_x"/>
                                          </p:val>
                                        </p:tav>
                                        <p:tav tm="100000">
                                          <p:val>
                                            <p:strVal val="#ppt_x"/>
                                          </p:val>
                                        </p:tav>
                                      </p:tavLst>
                                    </p:anim>
                                    <p:anim calcmode="lin" valueType="num">
                                      <p:cBhvr>
                                        <p:cTn id="9" dur="75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750"/>
                                        <p:tgtEl>
                                          <p:spTgt spid="6"/>
                                        </p:tgtEl>
                                      </p:cBhvr>
                                    </p:animEffect>
                                    <p:anim calcmode="lin" valueType="num">
                                      <p:cBhvr>
                                        <p:cTn id="13" dur="750" fill="hold"/>
                                        <p:tgtEl>
                                          <p:spTgt spid="6"/>
                                        </p:tgtEl>
                                        <p:attrNameLst>
                                          <p:attrName>ppt_x</p:attrName>
                                        </p:attrNameLst>
                                      </p:cBhvr>
                                      <p:tavLst>
                                        <p:tav tm="0">
                                          <p:val>
                                            <p:strVal val="#ppt_x"/>
                                          </p:val>
                                        </p:tav>
                                        <p:tav tm="100000">
                                          <p:val>
                                            <p:strVal val="#ppt_x"/>
                                          </p:val>
                                        </p:tav>
                                      </p:tavLst>
                                    </p:anim>
                                    <p:anim calcmode="lin" valueType="num">
                                      <p:cBhvr>
                                        <p:cTn id="14" dur="750" fill="hold"/>
                                        <p:tgtEl>
                                          <p:spTgt spid="6"/>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750"/>
                                        <p:tgtEl>
                                          <p:spTgt spid="4"/>
                                        </p:tgtEl>
                                      </p:cBhvr>
                                    </p:animEffect>
                                    <p:anim calcmode="lin" valueType="num">
                                      <p:cBhvr>
                                        <p:cTn id="18" dur="750" fill="hold"/>
                                        <p:tgtEl>
                                          <p:spTgt spid="4"/>
                                        </p:tgtEl>
                                        <p:attrNameLst>
                                          <p:attrName>ppt_x</p:attrName>
                                        </p:attrNameLst>
                                      </p:cBhvr>
                                      <p:tavLst>
                                        <p:tav tm="0">
                                          <p:val>
                                            <p:strVal val="#ppt_x"/>
                                          </p:val>
                                        </p:tav>
                                        <p:tav tm="100000">
                                          <p:val>
                                            <p:strVal val="#ppt_x"/>
                                          </p:val>
                                        </p:tav>
                                      </p:tavLst>
                                    </p:anim>
                                    <p:anim calcmode="lin" valueType="num">
                                      <p:cBhvr>
                                        <p:cTn id="19" dur="750" fill="hold"/>
                                        <p:tgtEl>
                                          <p:spTgt spid="4"/>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750"/>
                                        <p:tgtEl>
                                          <p:spTgt spid="8"/>
                                        </p:tgtEl>
                                      </p:cBhvr>
                                    </p:animEffect>
                                    <p:anim calcmode="lin" valueType="num">
                                      <p:cBhvr>
                                        <p:cTn id="23" dur="750" fill="hold"/>
                                        <p:tgtEl>
                                          <p:spTgt spid="8"/>
                                        </p:tgtEl>
                                        <p:attrNameLst>
                                          <p:attrName>ppt_x</p:attrName>
                                        </p:attrNameLst>
                                      </p:cBhvr>
                                      <p:tavLst>
                                        <p:tav tm="0">
                                          <p:val>
                                            <p:strVal val="#ppt_x"/>
                                          </p:val>
                                        </p:tav>
                                        <p:tav tm="100000">
                                          <p:val>
                                            <p:strVal val="#ppt_x"/>
                                          </p:val>
                                        </p:tav>
                                      </p:tavLst>
                                    </p:anim>
                                    <p:anim calcmode="lin" valueType="num">
                                      <p:cBhvr>
                                        <p:cTn id="24" dur="75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CE2552C-B124-47D8-ADBF-B5C924035382}" type="slidenum">
              <a:rPr kumimoji="0" lang="fr-FR" sz="1200" b="0" i="0" u="none" strike="noStrike" kern="1200" cap="none" spc="0" normalizeH="0" baseline="0" noProof="0">
                <a:ln>
                  <a:noFill/>
                </a:ln>
                <a:solidFill>
                  <a:srgbClr val="000000"/>
                </a:solidFill>
                <a:effectLst/>
                <a:uLnTx/>
                <a:uFillTx/>
                <a:latin typeface="Arial Black"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3</a:t>
            </a:fld>
            <a:endParaRPr kumimoji="0" lang="fr-FR" sz="1200" b="0" i="0" u="none" strike="noStrike" kern="1200" cap="none" spc="0" normalizeH="0" baseline="0" noProof="0" dirty="0">
              <a:ln>
                <a:noFill/>
              </a:ln>
              <a:solidFill>
                <a:srgbClr val="000000"/>
              </a:solidFill>
              <a:effectLst/>
              <a:uLnTx/>
              <a:uFillTx/>
              <a:latin typeface="Arial Black" pitchFamily="34" charset="0"/>
              <a:ea typeface="+mn-ea"/>
              <a:cs typeface="+mn-cs"/>
            </a:endParaRPr>
          </a:p>
        </p:txBody>
      </p:sp>
      <p:sp>
        <p:nvSpPr>
          <p:cNvPr id="39" name="Freeform 44"/>
          <p:cNvSpPr/>
          <p:nvPr/>
        </p:nvSpPr>
        <p:spPr>
          <a:xfrm>
            <a:off x="461639" y="571480"/>
            <a:ext cx="3302493" cy="740664"/>
          </a:xfrm>
          <a:custGeom>
            <a:avLst/>
            <a:gdLst>
              <a:gd name="connsiteX0" fmla="*/ 0 w 6254806"/>
              <a:gd name="connsiteY0" fmla="*/ 0 h 987552"/>
              <a:gd name="connsiteX1" fmla="*/ 5761030 w 6254806"/>
              <a:gd name="connsiteY1" fmla="*/ 0 h 987552"/>
              <a:gd name="connsiteX2" fmla="*/ 6254806 w 6254806"/>
              <a:gd name="connsiteY2" fmla="*/ 493776 h 987552"/>
              <a:gd name="connsiteX3" fmla="*/ 5761030 w 6254806"/>
              <a:gd name="connsiteY3" fmla="*/ 987552 h 987552"/>
              <a:gd name="connsiteX4" fmla="*/ 0 w 6254806"/>
              <a:gd name="connsiteY4" fmla="*/ 987552 h 9875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54806" h="987552">
                <a:moveTo>
                  <a:pt x="0" y="0"/>
                </a:moveTo>
                <a:lnTo>
                  <a:pt x="5761030" y="0"/>
                </a:lnTo>
                <a:lnTo>
                  <a:pt x="6254806" y="493776"/>
                </a:lnTo>
                <a:lnTo>
                  <a:pt x="5761030" y="987552"/>
                </a:lnTo>
                <a:lnTo>
                  <a:pt x="0" y="987552"/>
                </a:lnTo>
                <a:close/>
              </a:path>
            </a:pathLst>
          </a:cu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lang="en-US" sz="3000" b="1" dirty="0">
                <a:solidFill>
                  <a:prstClr val="white"/>
                </a:solidFill>
                <a:latin typeface="Arial"/>
              </a:rPr>
              <a:t>Introduction</a:t>
            </a:r>
            <a:endParaRPr kumimoji="0" lang="en-US" sz="3000" b="1" i="0" u="none" strike="noStrike" kern="1200" cap="none" spc="0" normalizeH="0" baseline="0" noProof="0" dirty="0">
              <a:ln>
                <a:noFill/>
              </a:ln>
              <a:solidFill>
                <a:prstClr val="white"/>
              </a:solidFill>
              <a:effectLst/>
              <a:uLnTx/>
              <a:uFillTx/>
              <a:latin typeface="Arial"/>
              <a:ea typeface="+mn-ea"/>
              <a:cs typeface="+mn-cs"/>
            </a:endParaRPr>
          </a:p>
        </p:txBody>
      </p:sp>
      <p:pic>
        <p:nvPicPr>
          <p:cNvPr id="14" name="Image 13">
            <a:extLst>
              <a:ext uri="{FF2B5EF4-FFF2-40B4-BE49-F238E27FC236}">
                <a16:creationId xmlns:a16="http://schemas.microsoft.com/office/drawing/2014/main" id="{556C6690-FA5F-4442-D7E8-E0907C5578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70684" y="1963878"/>
            <a:ext cx="7250632" cy="3647316"/>
          </a:xfrm>
          <a:prstGeom prst="rect">
            <a:avLst/>
          </a:prstGeom>
        </p:spPr>
      </p:pic>
      <p:pic>
        <p:nvPicPr>
          <p:cNvPr id="5" name="Image 4">
            <a:extLst>
              <a:ext uri="{FF2B5EF4-FFF2-40B4-BE49-F238E27FC236}">
                <a16:creationId xmlns:a16="http://schemas.microsoft.com/office/drawing/2014/main" id="{628BF17F-2600-52BE-E3D1-F3A510C036FA}"/>
              </a:ext>
            </a:extLst>
          </p:cNvPr>
          <p:cNvPicPr>
            <a:picLocks noChangeAspect="1"/>
          </p:cNvPicPr>
          <p:nvPr/>
        </p:nvPicPr>
        <p:blipFill rotWithShape="1">
          <a:blip r:embed="rId4">
            <a:extLst>
              <a:ext uri="{28A0092B-C50C-407E-A947-70E740481C1C}">
                <a14:useLocalDpi xmlns:a14="http://schemas.microsoft.com/office/drawing/2010/main" val="0"/>
              </a:ext>
            </a:extLst>
          </a:blip>
          <a:srcRect r="49175" b="50000"/>
          <a:stretch/>
        </p:blipFill>
        <p:spPr>
          <a:xfrm>
            <a:off x="1927578" y="1852202"/>
            <a:ext cx="8232422" cy="3758992"/>
          </a:xfrm>
          <a:prstGeom prst="rect">
            <a:avLst/>
          </a:prstGeom>
        </p:spPr>
      </p:pic>
    </p:spTree>
    <p:extLst>
      <p:ext uri="{BB962C8B-B14F-4D97-AF65-F5344CB8AC3E}">
        <p14:creationId xmlns:p14="http://schemas.microsoft.com/office/powerpoint/2010/main" val="1197318881"/>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down)">
                                      <p:cBhvr>
                                        <p:cTn id="7" dur="580">
                                          <p:stCondLst>
                                            <p:cond delay="0"/>
                                          </p:stCondLst>
                                        </p:cTn>
                                        <p:tgtEl>
                                          <p:spTgt spid="14"/>
                                        </p:tgtEl>
                                      </p:cBhvr>
                                    </p:animEffect>
                                    <p:anim calcmode="lin" valueType="num">
                                      <p:cBhvr>
                                        <p:cTn id="8" dur="1822" tmFilter="0,0; 0.14,0.36; 0.43,0.73; 0.71,0.91; 1.0,1.0">
                                          <p:stCondLst>
                                            <p:cond delay="0"/>
                                          </p:stCondLst>
                                        </p:cTn>
                                        <p:tgtEl>
                                          <p:spTgt spid="14"/>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4"/>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4"/>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4"/>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4"/>
                                        </p:tgtEl>
                                        <p:attrNameLst>
                                          <p:attrName>ppt_y</p:attrName>
                                        </p:attrNameLst>
                                      </p:cBhvr>
                                      <p:tavLst>
                                        <p:tav tm="0" fmla="#ppt_y-sin(pi*$)/81">
                                          <p:val>
                                            <p:fltVal val="0"/>
                                          </p:val>
                                        </p:tav>
                                        <p:tav tm="100000">
                                          <p:val>
                                            <p:fltVal val="1"/>
                                          </p:val>
                                        </p:tav>
                                      </p:tavLst>
                                    </p:anim>
                                    <p:animScale>
                                      <p:cBhvr>
                                        <p:cTn id="13" dur="26">
                                          <p:stCondLst>
                                            <p:cond delay="650"/>
                                          </p:stCondLst>
                                        </p:cTn>
                                        <p:tgtEl>
                                          <p:spTgt spid="14"/>
                                        </p:tgtEl>
                                      </p:cBhvr>
                                      <p:to x="100000" y="60000"/>
                                    </p:animScale>
                                    <p:animScale>
                                      <p:cBhvr>
                                        <p:cTn id="14" dur="166" decel="50000">
                                          <p:stCondLst>
                                            <p:cond delay="676"/>
                                          </p:stCondLst>
                                        </p:cTn>
                                        <p:tgtEl>
                                          <p:spTgt spid="14"/>
                                        </p:tgtEl>
                                      </p:cBhvr>
                                      <p:to x="100000" y="100000"/>
                                    </p:animScale>
                                    <p:animScale>
                                      <p:cBhvr>
                                        <p:cTn id="15" dur="26">
                                          <p:stCondLst>
                                            <p:cond delay="1312"/>
                                          </p:stCondLst>
                                        </p:cTn>
                                        <p:tgtEl>
                                          <p:spTgt spid="14"/>
                                        </p:tgtEl>
                                      </p:cBhvr>
                                      <p:to x="100000" y="80000"/>
                                    </p:animScale>
                                    <p:animScale>
                                      <p:cBhvr>
                                        <p:cTn id="16" dur="166" decel="50000">
                                          <p:stCondLst>
                                            <p:cond delay="1338"/>
                                          </p:stCondLst>
                                        </p:cTn>
                                        <p:tgtEl>
                                          <p:spTgt spid="14"/>
                                        </p:tgtEl>
                                      </p:cBhvr>
                                      <p:to x="100000" y="100000"/>
                                    </p:animScale>
                                    <p:animScale>
                                      <p:cBhvr>
                                        <p:cTn id="17" dur="26">
                                          <p:stCondLst>
                                            <p:cond delay="1642"/>
                                          </p:stCondLst>
                                        </p:cTn>
                                        <p:tgtEl>
                                          <p:spTgt spid="14"/>
                                        </p:tgtEl>
                                      </p:cBhvr>
                                      <p:to x="100000" y="90000"/>
                                    </p:animScale>
                                    <p:animScale>
                                      <p:cBhvr>
                                        <p:cTn id="18" dur="166" decel="50000">
                                          <p:stCondLst>
                                            <p:cond delay="1668"/>
                                          </p:stCondLst>
                                        </p:cTn>
                                        <p:tgtEl>
                                          <p:spTgt spid="14"/>
                                        </p:tgtEl>
                                      </p:cBhvr>
                                      <p:to x="100000" y="100000"/>
                                    </p:animScale>
                                    <p:animScale>
                                      <p:cBhvr>
                                        <p:cTn id="19" dur="26">
                                          <p:stCondLst>
                                            <p:cond delay="1808"/>
                                          </p:stCondLst>
                                        </p:cTn>
                                        <p:tgtEl>
                                          <p:spTgt spid="14"/>
                                        </p:tgtEl>
                                      </p:cBhvr>
                                      <p:to x="100000" y="95000"/>
                                    </p:animScale>
                                    <p:animScale>
                                      <p:cBhvr>
                                        <p:cTn id="20" dur="166" decel="50000">
                                          <p:stCondLst>
                                            <p:cond delay="1834"/>
                                          </p:stCondLst>
                                        </p:cTn>
                                        <p:tgtEl>
                                          <p:spTgt spid="14"/>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31" presetClass="exit" presetSubtype="0" fill="hold" nodeType="clickEffect">
                                  <p:stCondLst>
                                    <p:cond delay="0"/>
                                  </p:stCondLst>
                                  <p:childTnLst>
                                    <p:anim calcmode="lin" valueType="num">
                                      <p:cBhvr>
                                        <p:cTn id="24" dur="1000"/>
                                        <p:tgtEl>
                                          <p:spTgt spid="14"/>
                                        </p:tgtEl>
                                        <p:attrNameLst>
                                          <p:attrName>ppt_w</p:attrName>
                                        </p:attrNameLst>
                                      </p:cBhvr>
                                      <p:tavLst>
                                        <p:tav tm="0">
                                          <p:val>
                                            <p:strVal val="ppt_w"/>
                                          </p:val>
                                        </p:tav>
                                        <p:tav tm="100000">
                                          <p:val>
                                            <p:fltVal val="0"/>
                                          </p:val>
                                        </p:tav>
                                      </p:tavLst>
                                    </p:anim>
                                    <p:anim calcmode="lin" valueType="num">
                                      <p:cBhvr>
                                        <p:cTn id="25" dur="1000"/>
                                        <p:tgtEl>
                                          <p:spTgt spid="14"/>
                                        </p:tgtEl>
                                        <p:attrNameLst>
                                          <p:attrName>ppt_h</p:attrName>
                                        </p:attrNameLst>
                                      </p:cBhvr>
                                      <p:tavLst>
                                        <p:tav tm="0">
                                          <p:val>
                                            <p:strVal val="ppt_h"/>
                                          </p:val>
                                        </p:tav>
                                        <p:tav tm="100000">
                                          <p:val>
                                            <p:fltVal val="0"/>
                                          </p:val>
                                        </p:tav>
                                      </p:tavLst>
                                    </p:anim>
                                    <p:anim calcmode="lin" valueType="num">
                                      <p:cBhvr>
                                        <p:cTn id="26" dur="1000"/>
                                        <p:tgtEl>
                                          <p:spTgt spid="14"/>
                                        </p:tgtEl>
                                        <p:attrNameLst>
                                          <p:attrName>style.rotation</p:attrName>
                                        </p:attrNameLst>
                                      </p:cBhvr>
                                      <p:tavLst>
                                        <p:tav tm="0">
                                          <p:val>
                                            <p:fltVal val="0"/>
                                          </p:val>
                                        </p:tav>
                                        <p:tav tm="100000">
                                          <p:val>
                                            <p:fltVal val="90"/>
                                          </p:val>
                                        </p:tav>
                                      </p:tavLst>
                                    </p:anim>
                                    <p:animEffect transition="out" filter="fade">
                                      <p:cBhvr>
                                        <p:cTn id="27" dur="1000"/>
                                        <p:tgtEl>
                                          <p:spTgt spid="14"/>
                                        </p:tgtEl>
                                      </p:cBhvr>
                                    </p:animEffect>
                                    <p:set>
                                      <p:cBhvr>
                                        <p:cTn id="28" dur="1" fill="hold">
                                          <p:stCondLst>
                                            <p:cond delay="999"/>
                                          </p:stCondLst>
                                        </p:cTn>
                                        <p:tgtEl>
                                          <p:spTgt spid="14"/>
                                        </p:tgtEl>
                                        <p:attrNameLst>
                                          <p:attrName>style.visibility</p:attrName>
                                        </p:attrNameLst>
                                      </p:cBhvr>
                                      <p:to>
                                        <p:strVal val="hidden"/>
                                      </p:to>
                                    </p:set>
                                  </p:childTnLst>
                                </p:cTn>
                              </p:par>
                            </p:childTnLst>
                          </p:cTn>
                        </p:par>
                        <p:par>
                          <p:cTn id="29" fill="hold">
                            <p:stCondLst>
                              <p:cond delay="1000"/>
                            </p:stCondLst>
                            <p:childTnLst>
                              <p:par>
                                <p:cTn id="30" presetID="31" presetClass="entr" presetSubtype="0" fill="hold" nodeType="afterEffect">
                                  <p:stCondLst>
                                    <p:cond delay="0"/>
                                  </p:stCondLst>
                                  <p:childTnLst>
                                    <p:set>
                                      <p:cBhvr>
                                        <p:cTn id="31" dur="1" fill="hold">
                                          <p:stCondLst>
                                            <p:cond delay="0"/>
                                          </p:stCondLst>
                                        </p:cTn>
                                        <p:tgtEl>
                                          <p:spTgt spid="5"/>
                                        </p:tgtEl>
                                        <p:attrNameLst>
                                          <p:attrName>style.visibility</p:attrName>
                                        </p:attrNameLst>
                                      </p:cBhvr>
                                      <p:to>
                                        <p:strVal val="visible"/>
                                      </p:to>
                                    </p:set>
                                    <p:anim calcmode="lin" valueType="num">
                                      <p:cBhvr>
                                        <p:cTn id="32" dur="1000" fill="hold"/>
                                        <p:tgtEl>
                                          <p:spTgt spid="5"/>
                                        </p:tgtEl>
                                        <p:attrNameLst>
                                          <p:attrName>ppt_w</p:attrName>
                                        </p:attrNameLst>
                                      </p:cBhvr>
                                      <p:tavLst>
                                        <p:tav tm="0">
                                          <p:val>
                                            <p:fltVal val="0"/>
                                          </p:val>
                                        </p:tav>
                                        <p:tav tm="100000">
                                          <p:val>
                                            <p:strVal val="#ppt_w"/>
                                          </p:val>
                                        </p:tav>
                                      </p:tavLst>
                                    </p:anim>
                                    <p:anim calcmode="lin" valueType="num">
                                      <p:cBhvr>
                                        <p:cTn id="33" dur="1000" fill="hold"/>
                                        <p:tgtEl>
                                          <p:spTgt spid="5"/>
                                        </p:tgtEl>
                                        <p:attrNameLst>
                                          <p:attrName>ppt_h</p:attrName>
                                        </p:attrNameLst>
                                      </p:cBhvr>
                                      <p:tavLst>
                                        <p:tav tm="0">
                                          <p:val>
                                            <p:fltVal val="0"/>
                                          </p:val>
                                        </p:tav>
                                        <p:tav tm="100000">
                                          <p:val>
                                            <p:strVal val="#ppt_h"/>
                                          </p:val>
                                        </p:tav>
                                      </p:tavLst>
                                    </p:anim>
                                    <p:anim calcmode="lin" valueType="num">
                                      <p:cBhvr>
                                        <p:cTn id="34" dur="1000" fill="hold"/>
                                        <p:tgtEl>
                                          <p:spTgt spid="5"/>
                                        </p:tgtEl>
                                        <p:attrNameLst>
                                          <p:attrName>style.rotation</p:attrName>
                                        </p:attrNameLst>
                                      </p:cBhvr>
                                      <p:tavLst>
                                        <p:tav tm="0">
                                          <p:val>
                                            <p:fltVal val="90"/>
                                          </p:val>
                                        </p:tav>
                                        <p:tav tm="100000">
                                          <p:val>
                                            <p:fltVal val="0"/>
                                          </p:val>
                                        </p:tav>
                                      </p:tavLst>
                                    </p:anim>
                                    <p:animEffect transition="in" filter="fade">
                                      <p:cBhvr>
                                        <p:cTn id="35"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Espace réservé du contenu 10">
            <a:extLst>
              <a:ext uri="{FF2B5EF4-FFF2-40B4-BE49-F238E27FC236}">
                <a16:creationId xmlns:a16="http://schemas.microsoft.com/office/drawing/2014/main" id="{AC43D2DE-24AF-9E5E-3084-8D1DC678729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 y="0"/>
            <a:ext cx="12191999" cy="6858000"/>
          </a:xfrm>
        </p:spPr>
      </p:pic>
      <p:sp>
        <p:nvSpPr>
          <p:cNvPr id="4" name="Espace réservé du numéro de diapositive 3">
            <a:extLst>
              <a:ext uri="{FF2B5EF4-FFF2-40B4-BE49-F238E27FC236}">
                <a16:creationId xmlns:a16="http://schemas.microsoft.com/office/drawing/2014/main" id="{C5DA2B28-3067-29FB-9293-1663680AA49B}"/>
              </a:ext>
            </a:extLst>
          </p:cNvPr>
          <p:cNvSpPr>
            <a:spLocks noGrp="1"/>
          </p:cNvSpPr>
          <p:nvPr>
            <p:ph type="sldNum" sz="quarter" idx="11"/>
          </p:nvPr>
        </p:nvSpPr>
        <p:spPr/>
        <p:txBody>
          <a:bodyPr/>
          <a:lstStyle/>
          <a:p>
            <a:fld id="{CCE2552C-B124-47D8-ADBF-B5C924035382}" type="slidenum">
              <a:rPr lang="fr-FR" smtClean="0">
                <a:solidFill>
                  <a:schemeClr val="bg1"/>
                </a:solidFill>
              </a:rPr>
              <a:pPr/>
              <a:t>30</a:t>
            </a:fld>
            <a:endParaRPr lang="fr-FR" dirty="0">
              <a:solidFill>
                <a:schemeClr val="bg1"/>
              </a:solidFill>
            </a:endParaRPr>
          </a:p>
        </p:txBody>
      </p:sp>
      <p:sp>
        <p:nvSpPr>
          <p:cNvPr id="13" name="Google Shape;192;p36">
            <a:extLst>
              <a:ext uri="{FF2B5EF4-FFF2-40B4-BE49-F238E27FC236}">
                <a16:creationId xmlns:a16="http://schemas.microsoft.com/office/drawing/2014/main" id="{C44D0963-E5C1-7D1E-83BF-77B9D6422587}"/>
              </a:ext>
            </a:extLst>
          </p:cNvPr>
          <p:cNvSpPr txBox="1">
            <a:spLocks/>
          </p:cNvSpPr>
          <p:nvPr/>
        </p:nvSpPr>
        <p:spPr>
          <a:xfrm flipH="1">
            <a:off x="358253" y="2423000"/>
            <a:ext cx="3972400" cy="1006000"/>
          </a:xfrm>
          <a:prstGeom prst="rect">
            <a:avLst/>
          </a:prstGeom>
        </p:spPr>
        <p:txBody>
          <a:bodyPr spcFirstLastPara="1" vert="horz" wrap="square" lIns="121900" tIns="121900" rIns="121900" bIns="121900" numCol="1" anchor="ctr" anchorCtr="0" compatLnSpc="1">
            <a:prstTxWarp prst="textNoShape">
              <a:avLst/>
            </a:prstTxWarp>
            <a:noAutofit/>
          </a:bodyPr>
          <a:lstStyle>
            <a:lvl1pPr algn="l" rtl="0" eaLnBrk="1" fontAlgn="base" hangingPunct="1">
              <a:spcBef>
                <a:spcPct val="0"/>
              </a:spcBef>
              <a:spcAft>
                <a:spcPct val="0"/>
              </a:spcAft>
              <a:defRPr sz="4400">
                <a:solidFill>
                  <a:schemeClr val="tx1"/>
                </a:solidFill>
                <a:latin typeface="+mj-lt"/>
                <a:ea typeface="+mj-ea"/>
                <a:cs typeface="+mj-cs"/>
              </a:defRPr>
            </a:lvl1pPr>
            <a:lvl2pPr algn="l" rtl="0" eaLnBrk="1" fontAlgn="base" hangingPunct="1">
              <a:spcBef>
                <a:spcPct val="0"/>
              </a:spcBef>
              <a:spcAft>
                <a:spcPct val="0"/>
              </a:spcAft>
              <a:defRPr sz="4400">
                <a:solidFill>
                  <a:schemeClr val="tx1"/>
                </a:solidFill>
                <a:latin typeface="Arial" charset="0"/>
              </a:defRPr>
            </a:lvl2pPr>
            <a:lvl3pPr algn="l" rtl="0" eaLnBrk="1" fontAlgn="base" hangingPunct="1">
              <a:spcBef>
                <a:spcPct val="0"/>
              </a:spcBef>
              <a:spcAft>
                <a:spcPct val="0"/>
              </a:spcAft>
              <a:defRPr sz="4400">
                <a:solidFill>
                  <a:schemeClr val="tx1"/>
                </a:solidFill>
                <a:latin typeface="Arial" charset="0"/>
              </a:defRPr>
            </a:lvl3pPr>
            <a:lvl4pPr algn="l" rtl="0" eaLnBrk="1" fontAlgn="base" hangingPunct="1">
              <a:spcBef>
                <a:spcPct val="0"/>
              </a:spcBef>
              <a:spcAft>
                <a:spcPct val="0"/>
              </a:spcAft>
              <a:defRPr sz="4400">
                <a:solidFill>
                  <a:schemeClr val="tx1"/>
                </a:solidFill>
                <a:latin typeface="Arial" charset="0"/>
              </a:defRPr>
            </a:lvl4pPr>
            <a:lvl5pPr algn="l" rtl="0" eaLnBrk="1" fontAlgn="base" hangingPunct="1">
              <a:spcBef>
                <a:spcPct val="0"/>
              </a:spcBef>
              <a:spcAft>
                <a:spcPct val="0"/>
              </a:spcAft>
              <a:defRPr sz="4400">
                <a:solidFill>
                  <a:schemeClr val="tx1"/>
                </a:solidFill>
                <a:latin typeface="Arial" charset="0"/>
              </a:defRPr>
            </a:lvl5pPr>
            <a:lvl6pPr marL="457200" algn="l" rtl="0" eaLnBrk="1" fontAlgn="base" hangingPunct="1">
              <a:spcBef>
                <a:spcPct val="0"/>
              </a:spcBef>
              <a:spcAft>
                <a:spcPct val="0"/>
              </a:spcAft>
              <a:defRPr sz="4400">
                <a:solidFill>
                  <a:schemeClr val="tx1"/>
                </a:solidFill>
                <a:latin typeface="Arial" charset="0"/>
              </a:defRPr>
            </a:lvl6pPr>
            <a:lvl7pPr marL="914400" algn="l" rtl="0" eaLnBrk="1" fontAlgn="base" hangingPunct="1">
              <a:spcBef>
                <a:spcPct val="0"/>
              </a:spcBef>
              <a:spcAft>
                <a:spcPct val="0"/>
              </a:spcAft>
              <a:defRPr sz="4400">
                <a:solidFill>
                  <a:schemeClr val="tx1"/>
                </a:solidFill>
                <a:latin typeface="Arial" charset="0"/>
              </a:defRPr>
            </a:lvl7pPr>
            <a:lvl8pPr marL="1371600" algn="l" rtl="0" eaLnBrk="1" fontAlgn="base" hangingPunct="1">
              <a:spcBef>
                <a:spcPct val="0"/>
              </a:spcBef>
              <a:spcAft>
                <a:spcPct val="0"/>
              </a:spcAft>
              <a:defRPr sz="4400">
                <a:solidFill>
                  <a:schemeClr val="tx1"/>
                </a:solidFill>
                <a:latin typeface="Arial" charset="0"/>
              </a:defRPr>
            </a:lvl8pPr>
            <a:lvl9pPr marL="1828800" algn="l" rtl="0" eaLnBrk="1" fontAlgn="base" hangingPunct="1">
              <a:spcBef>
                <a:spcPct val="0"/>
              </a:spcBef>
              <a:spcAft>
                <a:spcPct val="0"/>
              </a:spcAft>
              <a:defRPr sz="4400">
                <a:solidFill>
                  <a:schemeClr val="tx1"/>
                </a:solidFill>
                <a:latin typeface="Arial" charset="0"/>
              </a:defRPr>
            </a:lvl9pPr>
          </a:lstStyle>
          <a:p>
            <a:pPr defTabSz="914400"/>
            <a:r>
              <a:rPr lang="en" sz="9600" b="1" kern="0" dirty="0">
                <a:solidFill>
                  <a:schemeClr val="bg1"/>
                </a:solidFill>
                <a:latin typeface="Exo 2" panose="020B0604020202020204" charset="0"/>
              </a:rPr>
              <a:t>04</a:t>
            </a:r>
          </a:p>
        </p:txBody>
      </p:sp>
      <p:sp>
        <p:nvSpPr>
          <p:cNvPr id="14" name="Google Shape;191;p36">
            <a:extLst>
              <a:ext uri="{FF2B5EF4-FFF2-40B4-BE49-F238E27FC236}">
                <a16:creationId xmlns:a16="http://schemas.microsoft.com/office/drawing/2014/main" id="{7C0893A7-B6B5-AE89-0665-4FF80CA98630}"/>
              </a:ext>
            </a:extLst>
          </p:cNvPr>
          <p:cNvSpPr txBox="1">
            <a:spLocks/>
          </p:cNvSpPr>
          <p:nvPr/>
        </p:nvSpPr>
        <p:spPr bwMode="auto">
          <a:xfrm flipH="1">
            <a:off x="837742" y="3429000"/>
            <a:ext cx="8039927" cy="1362800"/>
          </a:xfrm>
          <a:prstGeom prst="rect">
            <a:avLst/>
          </a:prstGeom>
          <a:noFill/>
          <a:ln w="9525">
            <a:noFill/>
            <a:miter lim="800000"/>
            <a:headEnd/>
            <a:tailEnd/>
          </a:ln>
          <a:effectLst/>
        </p:spPr>
        <p:txBody>
          <a:bodyPr spcFirstLastPara="1" vert="horz" wrap="square" lIns="121900" tIns="121900" rIns="121900" bIns="121900" numCol="1" anchor="ctr" anchorCtr="0" compatLnSpc="1">
            <a:prstTxWarp prst="textNoShape">
              <a:avLst/>
            </a:prstTxWarp>
            <a:noAutofit/>
          </a:bodyPr>
          <a:lstStyle>
            <a:lvl1pPr algn="l" rtl="0" eaLnBrk="1" fontAlgn="base" hangingPunct="1">
              <a:spcBef>
                <a:spcPct val="0"/>
              </a:spcBef>
              <a:spcAft>
                <a:spcPct val="0"/>
              </a:spcAft>
              <a:defRPr sz="4400">
                <a:solidFill>
                  <a:schemeClr val="tx1"/>
                </a:solidFill>
                <a:latin typeface="+mj-lt"/>
                <a:ea typeface="+mj-ea"/>
                <a:cs typeface="+mj-cs"/>
              </a:defRPr>
            </a:lvl1pPr>
            <a:lvl2pPr algn="l" rtl="0" eaLnBrk="1" fontAlgn="base" hangingPunct="1">
              <a:spcBef>
                <a:spcPct val="0"/>
              </a:spcBef>
              <a:spcAft>
                <a:spcPct val="0"/>
              </a:spcAft>
              <a:defRPr sz="4400">
                <a:solidFill>
                  <a:schemeClr val="tx1"/>
                </a:solidFill>
                <a:latin typeface="Arial" charset="0"/>
              </a:defRPr>
            </a:lvl2pPr>
            <a:lvl3pPr algn="l" rtl="0" eaLnBrk="1" fontAlgn="base" hangingPunct="1">
              <a:spcBef>
                <a:spcPct val="0"/>
              </a:spcBef>
              <a:spcAft>
                <a:spcPct val="0"/>
              </a:spcAft>
              <a:defRPr sz="4400">
                <a:solidFill>
                  <a:schemeClr val="tx1"/>
                </a:solidFill>
                <a:latin typeface="Arial" charset="0"/>
              </a:defRPr>
            </a:lvl3pPr>
            <a:lvl4pPr algn="l" rtl="0" eaLnBrk="1" fontAlgn="base" hangingPunct="1">
              <a:spcBef>
                <a:spcPct val="0"/>
              </a:spcBef>
              <a:spcAft>
                <a:spcPct val="0"/>
              </a:spcAft>
              <a:defRPr sz="4400">
                <a:solidFill>
                  <a:schemeClr val="tx1"/>
                </a:solidFill>
                <a:latin typeface="Arial" charset="0"/>
              </a:defRPr>
            </a:lvl4pPr>
            <a:lvl5pPr algn="l" rtl="0" eaLnBrk="1" fontAlgn="base" hangingPunct="1">
              <a:spcBef>
                <a:spcPct val="0"/>
              </a:spcBef>
              <a:spcAft>
                <a:spcPct val="0"/>
              </a:spcAft>
              <a:defRPr sz="4400">
                <a:solidFill>
                  <a:schemeClr val="tx1"/>
                </a:solidFill>
                <a:latin typeface="Arial" charset="0"/>
              </a:defRPr>
            </a:lvl5pPr>
            <a:lvl6pPr marL="457200" algn="l" rtl="0" eaLnBrk="1" fontAlgn="base" hangingPunct="1">
              <a:spcBef>
                <a:spcPct val="0"/>
              </a:spcBef>
              <a:spcAft>
                <a:spcPct val="0"/>
              </a:spcAft>
              <a:defRPr sz="4400">
                <a:solidFill>
                  <a:schemeClr val="tx1"/>
                </a:solidFill>
                <a:latin typeface="Arial" charset="0"/>
              </a:defRPr>
            </a:lvl6pPr>
            <a:lvl7pPr marL="914400" algn="l" rtl="0" eaLnBrk="1" fontAlgn="base" hangingPunct="1">
              <a:spcBef>
                <a:spcPct val="0"/>
              </a:spcBef>
              <a:spcAft>
                <a:spcPct val="0"/>
              </a:spcAft>
              <a:defRPr sz="4400">
                <a:solidFill>
                  <a:schemeClr val="tx1"/>
                </a:solidFill>
                <a:latin typeface="Arial" charset="0"/>
              </a:defRPr>
            </a:lvl7pPr>
            <a:lvl8pPr marL="1371600" algn="l" rtl="0" eaLnBrk="1" fontAlgn="base" hangingPunct="1">
              <a:spcBef>
                <a:spcPct val="0"/>
              </a:spcBef>
              <a:spcAft>
                <a:spcPct val="0"/>
              </a:spcAft>
              <a:defRPr sz="4400">
                <a:solidFill>
                  <a:schemeClr val="tx1"/>
                </a:solidFill>
                <a:latin typeface="Arial" charset="0"/>
              </a:defRPr>
            </a:lvl8pPr>
            <a:lvl9pPr marL="1828800" algn="l" rtl="0" eaLnBrk="1" fontAlgn="base" hangingPunct="1">
              <a:spcBef>
                <a:spcPct val="0"/>
              </a:spcBef>
              <a:spcAft>
                <a:spcPct val="0"/>
              </a:spcAft>
              <a:defRPr sz="4400">
                <a:solidFill>
                  <a:schemeClr val="tx1"/>
                </a:solidFill>
                <a:latin typeface="Arial" charset="0"/>
              </a:defRPr>
            </a:lvl9pPr>
          </a:lstStyle>
          <a:p>
            <a:pPr defTabSz="914400"/>
            <a:r>
              <a:rPr lang="fr-FR" sz="4800" i="1" dirty="0">
                <a:solidFill>
                  <a:schemeClr val="bg1"/>
                </a:solidFill>
              </a:rPr>
              <a:t>Conclusion et Perspectives</a:t>
            </a:r>
            <a:endParaRPr lang="fr-FR" sz="4800" i="1" kern="0" dirty="0">
              <a:solidFill>
                <a:schemeClr val="bg1"/>
              </a:solidFill>
            </a:endParaRPr>
          </a:p>
        </p:txBody>
      </p:sp>
      <p:cxnSp>
        <p:nvCxnSpPr>
          <p:cNvPr id="15" name="Google Shape;194;p36">
            <a:extLst>
              <a:ext uri="{FF2B5EF4-FFF2-40B4-BE49-F238E27FC236}">
                <a16:creationId xmlns:a16="http://schemas.microsoft.com/office/drawing/2014/main" id="{A66B5090-EDE5-3471-1D9B-FC6D2E4291C0}"/>
              </a:ext>
            </a:extLst>
          </p:cNvPr>
          <p:cNvCxnSpPr>
            <a:cxnSpLocks/>
          </p:cNvCxnSpPr>
          <p:nvPr/>
        </p:nvCxnSpPr>
        <p:spPr>
          <a:xfrm>
            <a:off x="0" y="4791800"/>
            <a:ext cx="2476870" cy="0"/>
          </a:xfrm>
          <a:prstGeom prst="straightConnector1">
            <a:avLst/>
          </a:prstGeom>
          <a:noFill/>
          <a:ln w="9525" cap="flat" cmpd="sng">
            <a:solidFill>
              <a:schemeClr val="bg1"/>
            </a:solidFill>
            <a:prstDash val="solid"/>
            <a:round/>
            <a:headEnd type="none" w="med" len="med"/>
            <a:tailEnd type="none" w="med" len="med"/>
          </a:ln>
        </p:spPr>
      </p:cxnSp>
    </p:spTree>
    <p:extLst>
      <p:ext uri="{BB962C8B-B14F-4D97-AF65-F5344CB8AC3E}">
        <p14:creationId xmlns:p14="http://schemas.microsoft.com/office/powerpoint/2010/main" val="3075523249"/>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childTnLst>
                                </p:cTn>
                              </p:par>
                            </p:childTnLst>
                          </p:cTn>
                        </p:par>
                        <p:par>
                          <p:cTn id="8" fill="hold">
                            <p:stCondLst>
                              <p:cond delay="1000"/>
                            </p:stCondLst>
                            <p:childTnLst>
                              <p:par>
                                <p:cTn id="9" presetID="2" presetClass="entr" presetSubtype="8" fill="hold" nodeType="after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1000"/>
                                        <p:tgtEl>
                                          <p:spTgt spid="15"/>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44">
            <a:extLst>
              <a:ext uri="{FF2B5EF4-FFF2-40B4-BE49-F238E27FC236}">
                <a16:creationId xmlns:a16="http://schemas.microsoft.com/office/drawing/2014/main" id="{6D601FAA-BC52-6220-019A-E77B043FFFA4}"/>
              </a:ext>
            </a:extLst>
          </p:cNvPr>
          <p:cNvSpPr/>
          <p:nvPr/>
        </p:nvSpPr>
        <p:spPr>
          <a:xfrm>
            <a:off x="381740" y="623365"/>
            <a:ext cx="3373514" cy="939105"/>
          </a:xfrm>
          <a:custGeom>
            <a:avLst/>
            <a:gdLst>
              <a:gd name="connsiteX0" fmla="*/ 0 w 6254806"/>
              <a:gd name="connsiteY0" fmla="*/ 0 h 987552"/>
              <a:gd name="connsiteX1" fmla="*/ 5761030 w 6254806"/>
              <a:gd name="connsiteY1" fmla="*/ 0 h 987552"/>
              <a:gd name="connsiteX2" fmla="*/ 6254806 w 6254806"/>
              <a:gd name="connsiteY2" fmla="*/ 493776 h 987552"/>
              <a:gd name="connsiteX3" fmla="*/ 5761030 w 6254806"/>
              <a:gd name="connsiteY3" fmla="*/ 987552 h 987552"/>
              <a:gd name="connsiteX4" fmla="*/ 0 w 6254806"/>
              <a:gd name="connsiteY4" fmla="*/ 987552 h 9875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54806" h="987552">
                <a:moveTo>
                  <a:pt x="0" y="0"/>
                </a:moveTo>
                <a:lnTo>
                  <a:pt x="5761030" y="0"/>
                </a:lnTo>
                <a:lnTo>
                  <a:pt x="6254806" y="493776"/>
                </a:lnTo>
                <a:lnTo>
                  <a:pt x="5761030" y="987552"/>
                </a:lnTo>
                <a:lnTo>
                  <a:pt x="0" y="987552"/>
                </a:lnTo>
                <a:close/>
              </a:path>
            </a:pathLst>
          </a:cu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b="1" dirty="0">
                <a:solidFill>
                  <a:schemeClr val="bg1"/>
                </a:solidFill>
              </a:rPr>
              <a:t>Conclusion</a:t>
            </a:r>
          </a:p>
        </p:txBody>
      </p:sp>
      <p:sp>
        <p:nvSpPr>
          <p:cNvPr id="5" name="Espace réservé du numéro de diapositive 3">
            <a:extLst>
              <a:ext uri="{FF2B5EF4-FFF2-40B4-BE49-F238E27FC236}">
                <a16:creationId xmlns:a16="http://schemas.microsoft.com/office/drawing/2014/main" id="{5A3FC5E4-8FD0-402F-6573-63BCD2367ECA}"/>
              </a:ext>
            </a:extLst>
          </p:cNvPr>
          <p:cNvSpPr>
            <a:spLocks noGrp="1"/>
          </p:cNvSpPr>
          <p:nvPr>
            <p:ph type="sldNum" sz="quarter" idx="11"/>
          </p:nvPr>
        </p:nvSpPr>
        <p:spPr>
          <a:xfrm>
            <a:off x="8737600" y="6248400"/>
            <a:ext cx="2844800" cy="457200"/>
          </a:xfrm>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CE2552C-B124-47D8-ADBF-B5C924035382}" type="slidenum">
              <a:rPr kumimoji="0" lang="fr-FR" sz="1200" b="0" i="0" u="none" strike="noStrike" kern="1200" cap="none" spc="0" normalizeH="0" baseline="0" noProof="0">
                <a:ln>
                  <a:noFill/>
                </a:ln>
                <a:solidFill>
                  <a:srgbClr val="000000"/>
                </a:solidFill>
                <a:effectLst/>
                <a:uLnTx/>
                <a:uFillTx/>
                <a:latin typeface="Arial Black"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31</a:t>
            </a:fld>
            <a:endParaRPr kumimoji="0" lang="fr-FR" sz="1200" b="0" i="0" u="none" strike="noStrike" kern="1200" cap="none" spc="0" normalizeH="0" baseline="0" noProof="0" dirty="0">
              <a:ln>
                <a:noFill/>
              </a:ln>
              <a:solidFill>
                <a:srgbClr val="000000"/>
              </a:solidFill>
              <a:effectLst/>
              <a:uLnTx/>
              <a:uFillTx/>
              <a:latin typeface="Arial Black" pitchFamily="34" charset="0"/>
              <a:ea typeface="+mn-ea"/>
              <a:cs typeface="+mn-cs"/>
            </a:endParaRPr>
          </a:p>
        </p:txBody>
      </p:sp>
      <p:sp>
        <p:nvSpPr>
          <p:cNvPr id="2" name="ZoneTexte 1">
            <a:extLst>
              <a:ext uri="{FF2B5EF4-FFF2-40B4-BE49-F238E27FC236}">
                <a16:creationId xmlns:a16="http://schemas.microsoft.com/office/drawing/2014/main" id="{6ACC67A7-8392-6870-FEF0-0D5AB661AD3C}"/>
              </a:ext>
            </a:extLst>
          </p:cNvPr>
          <p:cNvSpPr txBox="1"/>
          <p:nvPr/>
        </p:nvSpPr>
        <p:spPr>
          <a:xfrm>
            <a:off x="356616" y="2276856"/>
            <a:ext cx="11478767" cy="3693319"/>
          </a:xfrm>
          <a:prstGeom prst="rect">
            <a:avLst/>
          </a:prstGeom>
          <a:noFill/>
        </p:spPr>
        <p:txBody>
          <a:bodyPr wrap="square" rtlCol="0">
            <a:spAutoFit/>
          </a:bodyPr>
          <a:lstStyle/>
          <a:p>
            <a:pPr marL="285750" indent="-285750" algn="l" fontAlgn="base">
              <a:buFont typeface="Wingdings" panose="05000000000000000000" pitchFamily="2" charset="2"/>
              <a:buChar char="q"/>
            </a:pPr>
            <a:r>
              <a:rPr lang="fr-FR" dirty="0">
                <a:solidFill>
                  <a:srgbClr val="000000"/>
                </a:solidFill>
                <a:latin typeface="inherit"/>
              </a:rPr>
              <a:t>D</a:t>
            </a:r>
            <a:r>
              <a:rPr lang="fr-FR" b="0" i="0" dirty="0">
                <a:solidFill>
                  <a:srgbClr val="000000"/>
                </a:solidFill>
                <a:effectLst/>
                <a:latin typeface="inherit"/>
              </a:rPr>
              <a:t>ans le cadre de ce projet nous avons focaliser notre travail sur l'un des insuffisances du réseau SDN.</a:t>
            </a:r>
          </a:p>
          <a:p>
            <a:pPr marL="285750" indent="-285750" algn="l" fontAlgn="base">
              <a:buFont typeface="Wingdings" panose="05000000000000000000" pitchFamily="2" charset="2"/>
              <a:buChar char="q"/>
            </a:pPr>
            <a:endParaRPr lang="fr-FR" dirty="0">
              <a:solidFill>
                <a:srgbClr val="000000"/>
              </a:solidFill>
              <a:latin typeface="inherit"/>
            </a:endParaRPr>
          </a:p>
          <a:p>
            <a:pPr marL="285750" indent="-285750" algn="l" fontAlgn="base">
              <a:buFont typeface="Wingdings" panose="05000000000000000000" pitchFamily="2" charset="2"/>
              <a:buChar char="q"/>
            </a:pPr>
            <a:r>
              <a:rPr lang="fr-FR" dirty="0">
                <a:solidFill>
                  <a:srgbClr val="000000"/>
                </a:solidFill>
                <a:latin typeface="inherit"/>
              </a:rPr>
              <a:t>N</a:t>
            </a:r>
            <a:r>
              <a:rPr lang="fr-FR" b="0" i="0" dirty="0">
                <a:solidFill>
                  <a:srgbClr val="000000"/>
                </a:solidFill>
                <a:effectLst/>
                <a:latin typeface="inherit"/>
              </a:rPr>
              <a:t>otre méthodologie de travail consiste d'abord a construire une architecture SDN opérationnelle.</a:t>
            </a:r>
            <a:endParaRPr lang="fr-FR" dirty="0">
              <a:solidFill>
                <a:srgbClr val="000000"/>
              </a:solidFill>
              <a:latin typeface="inherit"/>
            </a:endParaRPr>
          </a:p>
          <a:p>
            <a:pPr marL="285750" indent="-285750" algn="l" fontAlgn="base">
              <a:buFont typeface="Wingdings" panose="05000000000000000000" pitchFamily="2" charset="2"/>
              <a:buChar char="q"/>
            </a:pPr>
            <a:endParaRPr lang="fr-FR" b="0" i="0" dirty="0">
              <a:solidFill>
                <a:srgbClr val="000000"/>
              </a:solidFill>
              <a:effectLst/>
              <a:latin typeface="inherit"/>
            </a:endParaRPr>
          </a:p>
          <a:p>
            <a:pPr marL="285750" indent="-285750" algn="l" fontAlgn="base">
              <a:buFont typeface="Wingdings" panose="05000000000000000000" pitchFamily="2" charset="2"/>
              <a:buChar char="q"/>
            </a:pPr>
            <a:r>
              <a:rPr lang="fr-FR" b="0" i="0" dirty="0">
                <a:solidFill>
                  <a:srgbClr val="000000"/>
                </a:solidFill>
                <a:effectLst/>
                <a:latin typeface="inherit"/>
              </a:rPr>
              <a:t> Puis, nous avons commencer a implémenter la méthode DiffServ .</a:t>
            </a:r>
          </a:p>
          <a:p>
            <a:pPr marL="285750" indent="-285750" algn="l" fontAlgn="base">
              <a:buFont typeface="Wingdings" panose="05000000000000000000" pitchFamily="2" charset="2"/>
              <a:buChar char="q"/>
            </a:pPr>
            <a:endParaRPr lang="fr-FR" dirty="0">
              <a:solidFill>
                <a:srgbClr val="000000"/>
              </a:solidFill>
              <a:latin typeface="inherit"/>
            </a:endParaRPr>
          </a:p>
          <a:p>
            <a:pPr marL="285750" indent="-285750" algn="l" fontAlgn="base">
              <a:buFont typeface="Wingdings" panose="05000000000000000000" pitchFamily="2" charset="2"/>
              <a:buChar char="q"/>
            </a:pPr>
            <a:r>
              <a:rPr lang="fr-FR" b="0" i="0" dirty="0">
                <a:solidFill>
                  <a:srgbClr val="000000"/>
                </a:solidFill>
                <a:effectLst/>
                <a:latin typeface="inherit"/>
              </a:rPr>
              <a:t> Ensuite , nous avons évaluer les critères de la QOS pour un flux MultiMedia dans 2 scenario avant et après l'implémentation de la méthode DiffServ .</a:t>
            </a:r>
          </a:p>
          <a:p>
            <a:pPr marL="285750" indent="-285750" algn="l" fontAlgn="base">
              <a:buFont typeface="Wingdings" panose="05000000000000000000" pitchFamily="2" charset="2"/>
              <a:buChar char="q"/>
            </a:pPr>
            <a:endParaRPr lang="fr-FR" dirty="0">
              <a:solidFill>
                <a:srgbClr val="000000"/>
              </a:solidFill>
              <a:latin typeface="inherit"/>
            </a:endParaRPr>
          </a:p>
          <a:p>
            <a:pPr marL="285750" indent="-285750" algn="l" fontAlgn="base">
              <a:buFont typeface="Wingdings" panose="05000000000000000000" pitchFamily="2" charset="2"/>
              <a:buChar char="q"/>
            </a:pPr>
            <a:r>
              <a:rPr lang="fr-FR" b="0" i="0" dirty="0">
                <a:solidFill>
                  <a:srgbClr val="000000"/>
                </a:solidFill>
                <a:effectLst/>
                <a:latin typeface="inherit"/>
              </a:rPr>
              <a:t> Les résultats ont montrés que la méthode DiffServ est efficace, elle permet d'avoir une meilleur gestion des ressources et diminue les pertes et la latence ce qui est viser dans les réseaux futures qui adopte le concept SDN comme la 5G.</a:t>
            </a:r>
          </a:p>
          <a:p>
            <a:endParaRPr lang="fr-FR"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2">
                                            <p:txEl>
                                              <p:pRg st="0" end="0"/>
                                            </p:txEl>
                                          </p:spTgt>
                                        </p:tgtEl>
                                      </p:cBhvr>
                                    </p:animEffect>
                                    <p:animScale>
                                      <p:cBhvr>
                                        <p:cTn id="7" dur="250" autoRev="1" fill="hold"/>
                                        <p:tgtEl>
                                          <p:spTgt spid="2">
                                            <p:txEl>
                                              <p:pRg st="0" end="0"/>
                                            </p:txEl>
                                          </p:spTgt>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nodeType="clickEffect">
                                  <p:stCondLst>
                                    <p:cond delay="0"/>
                                  </p:stCondLst>
                                  <p:childTnLst>
                                    <p:animEffect transition="out" filter="fade">
                                      <p:cBhvr>
                                        <p:cTn id="11" dur="500" tmFilter="0, 0; .2, .5; .8, .5; 1, 0"/>
                                        <p:tgtEl>
                                          <p:spTgt spid="2">
                                            <p:txEl>
                                              <p:pRg st="2" end="2"/>
                                            </p:txEl>
                                          </p:spTgt>
                                        </p:tgtEl>
                                      </p:cBhvr>
                                    </p:animEffect>
                                    <p:animScale>
                                      <p:cBhvr>
                                        <p:cTn id="12" dur="250" autoRev="1" fill="hold"/>
                                        <p:tgtEl>
                                          <p:spTgt spid="2">
                                            <p:txEl>
                                              <p:pRg st="2" end="2"/>
                                            </p:txEl>
                                          </p:spTgt>
                                        </p:tgtEl>
                                      </p:cBhvr>
                                      <p:by x="105000" y="105000"/>
                                    </p:animScale>
                                  </p:childTnLst>
                                </p:cTn>
                              </p:par>
                            </p:childTnLst>
                          </p:cTn>
                        </p:par>
                      </p:childTnLst>
                    </p:cTn>
                  </p:par>
                  <p:par>
                    <p:cTn id="13" fill="hold">
                      <p:stCondLst>
                        <p:cond delay="indefinite"/>
                      </p:stCondLst>
                      <p:childTnLst>
                        <p:par>
                          <p:cTn id="14" fill="hold">
                            <p:stCondLst>
                              <p:cond delay="0"/>
                            </p:stCondLst>
                            <p:childTnLst>
                              <p:par>
                                <p:cTn id="15" presetID="26" presetClass="emph" presetSubtype="0" fill="hold" nodeType="clickEffect">
                                  <p:stCondLst>
                                    <p:cond delay="0"/>
                                  </p:stCondLst>
                                  <p:childTnLst>
                                    <p:animEffect transition="out" filter="fade">
                                      <p:cBhvr>
                                        <p:cTn id="16" dur="500" tmFilter="0, 0; .2, .5; .8, .5; 1, 0"/>
                                        <p:tgtEl>
                                          <p:spTgt spid="2">
                                            <p:txEl>
                                              <p:pRg st="4" end="4"/>
                                            </p:txEl>
                                          </p:spTgt>
                                        </p:tgtEl>
                                      </p:cBhvr>
                                    </p:animEffect>
                                    <p:animScale>
                                      <p:cBhvr>
                                        <p:cTn id="17" dur="250" autoRev="1" fill="hold"/>
                                        <p:tgtEl>
                                          <p:spTgt spid="2">
                                            <p:txEl>
                                              <p:pRg st="4" end="4"/>
                                            </p:txEl>
                                          </p:spTgt>
                                        </p:tgtEl>
                                      </p:cBhvr>
                                      <p:by x="105000" y="105000"/>
                                    </p:animScale>
                                  </p:childTnLst>
                                </p:cTn>
                              </p:par>
                            </p:childTnLst>
                          </p:cTn>
                        </p:par>
                      </p:childTnLst>
                    </p:cTn>
                  </p:par>
                  <p:par>
                    <p:cTn id="18" fill="hold">
                      <p:stCondLst>
                        <p:cond delay="indefinite"/>
                      </p:stCondLst>
                      <p:childTnLst>
                        <p:par>
                          <p:cTn id="19" fill="hold">
                            <p:stCondLst>
                              <p:cond delay="0"/>
                            </p:stCondLst>
                            <p:childTnLst>
                              <p:par>
                                <p:cTn id="20" presetID="26" presetClass="emph" presetSubtype="0" fill="hold" nodeType="clickEffect">
                                  <p:stCondLst>
                                    <p:cond delay="0"/>
                                  </p:stCondLst>
                                  <p:childTnLst>
                                    <p:animEffect transition="out" filter="fade">
                                      <p:cBhvr>
                                        <p:cTn id="21" dur="500" tmFilter="0, 0; .2, .5; .8, .5; 1, 0"/>
                                        <p:tgtEl>
                                          <p:spTgt spid="2">
                                            <p:txEl>
                                              <p:pRg st="6" end="6"/>
                                            </p:txEl>
                                          </p:spTgt>
                                        </p:tgtEl>
                                      </p:cBhvr>
                                    </p:animEffect>
                                    <p:animScale>
                                      <p:cBhvr>
                                        <p:cTn id="22" dur="250" autoRev="1" fill="hold"/>
                                        <p:tgtEl>
                                          <p:spTgt spid="2">
                                            <p:txEl>
                                              <p:pRg st="6" end="6"/>
                                            </p:txEl>
                                          </p:spTgt>
                                        </p:tgtEl>
                                      </p:cBhvr>
                                      <p:by x="105000" y="105000"/>
                                    </p:animScale>
                                  </p:childTnLst>
                                </p:cTn>
                              </p:par>
                            </p:childTnLst>
                          </p:cTn>
                        </p:par>
                      </p:childTnLst>
                    </p:cTn>
                  </p:par>
                  <p:par>
                    <p:cTn id="23" fill="hold">
                      <p:stCondLst>
                        <p:cond delay="indefinite"/>
                      </p:stCondLst>
                      <p:childTnLst>
                        <p:par>
                          <p:cTn id="24" fill="hold">
                            <p:stCondLst>
                              <p:cond delay="0"/>
                            </p:stCondLst>
                            <p:childTnLst>
                              <p:par>
                                <p:cTn id="25" presetID="26" presetClass="emph" presetSubtype="0" fill="hold" nodeType="clickEffect">
                                  <p:stCondLst>
                                    <p:cond delay="0"/>
                                  </p:stCondLst>
                                  <p:childTnLst>
                                    <p:animEffect transition="out" filter="fade">
                                      <p:cBhvr>
                                        <p:cTn id="26" dur="500" tmFilter="0, 0; .2, .5; .8, .5; 1, 0"/>
                                        <p:tgtEl>
                                          <p:spTgt spid="2">
                                            <p:txEl>
                                              <p:pRg st="8" end="8"/>
                                            </p:txEl>
                                          </p:spTgt>
                                        </p:tgtEl>
                                      </p:cBhvr>
                                    </p:animEffect>
                                    <p:animScale>
                                      <p:cBhvr>
                                        <p:cTn id="27" dur="250" autoRev="1" fill="hold"/>
                                        <p:tgtEl>
                                          <p:spTgt spid="2">
                                            <p:txEl>
                                              <p:pRg st="8" end="8"/>
                                            </p:txEl>
                                          </p:spTgt>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44">
            <a:extLst>
              <a:ext uri="{FF2B5EF4-FFF2-40B4-BE49-F238E27FC236}">
                <a16:creationId xmlns:a16="http://schemas.microsoft.com/office/drawing/2014/main" id="{BA74E50F-2907-4AB6-0B20-73FB491D0BFE}"/>
              </a:ext>
            </a:extLst>
          </p:cNvPr>
          <p:cNvSpPr/>
          <p:nvPr/>
        </p:nvSpPr>
        <p:spPr>
          <a:xfrm>
            <a:off x="381740" y="623365"/>
            <a:ext cx="3373514" cy="939105"/>
          </a:xfrm>
          <a:custGeom>
            <a:avLst/>
            <a:gdLst>
              <a:gd name="connsiteX0" fmla="*/ 0 w 6254806"/>
              <a:gd name="connsiteY0" fmla="*/ 0 h 987552"/>
              <a:gd name="connsiteX1" fmla="*/ 5761030 w 6254806"/>
              <a:gd name="connsiteY1" fmla="*/ 0 h 987552"/>
              <a:gd name="connsiteX2" fmla="*/ 6254806 w 6254806"/>
              <a:gd name="connsiteY2" fmla="*/ 493776 h 987552"/>
              <a:gd name="connsiteX3" fmla="*/ 5761030 w 6254806"/>
              <a:gd name="connsiteY3" fmla="*/ 987552 h 987552"/>
              <a:gd name="connsiteX4" fmla="*/ 0 w 6254806"/>
              <a:gd name="connsiteY4" fmla="*/ 987552 h 9875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54806" h="987552">
                <a:moveTo>
                  <a:pt x="0" y="0"/>
                </a:moveTo>
                <a:lnTo>
                  <a:pt x="5761030" y="0"/>
                </a:lnTo>
                <a:lnTo>
                  <a:pt x="6254806" y="493776"/>
                </a:lnTo>
                <a:lnTo>
                  <a:pt x="5761030" y="987552"/>
                </a:lnTo>
                <a:lnTo>
                  <a:pt x="0" y="987552"/>
                </a:lnTo>
                <a:close/>
              </a:path>
            </a:pathLst>
          </a:cu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b="1" dirty="0">
                <a:solidFill>
                  <a:schemeClr val="bg1"/>
                </a:solidFill>
              </a:rPr>
              <a:t>Perspectives</a:t>
            </a:r>
          </a:p>
        </p:txBody>
      </p:sp>
      <p:sp>
        <p:nvSpPr>
          <p:cNvPr id="5" name="Espace réservé du numéro de diapositive 3">
            <a:extLst>
              <a:ext uri="{FF2B5EF4-FFF2-40B4-BE49-F238E27FC236}">
                <a16:creationId xmlns:a16="http://schemas.microsoft.com/office/drawing/2014/main" id="{C2796BCF-5D7B-CBB0-4744-4E36AF1FCCF7}"/>
              </a:ext>
            </a:extLst>
          </p:cNvPr>
          <p:cNvSpPr>
            <a:spLocks noGrp="1"/>
          </p:cNvSpPr>
          <p:nvPr>
            <p:ph type="sldNum" sz="quarter" idx="11"/>
          </p:nvPr>
        </p:nvSpPr>
        <p:spPr>
          <a:xfrm>
            <a:off x="8737600" y="6248400"/>
            <a:ext cx="2844800" cy="457200"/>
          </a:xfrm>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CE2552C-B124-47D8-ADBF-B5C924035382}" type="slidenum">
              <a:rPr kumimoji="0" lang="fr-FR" sz="1200" b="0" i="0" u="none" strike="noStrike" kern="1200" cap="none" spc="0" normalizeH="0" baseline="0" noProof="0">
                <a:ln>
                  <a:noFill/>
                </a:ln>
                <a:solidFill>
                  <a:srgbClr val="000000"/>
                </a:solidFill>
                <a:effectLst/>
                <a:uLnTx/>
                <a:uFillTx/>
                <a:latin typeface="Arial Black"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32</a:t>
            </a:fld>
            <a:endParaRPr kumimoji="0" lang="fr-FR" sz="1200" b="0" i="0" u="none" strike="noStrike" kern="1200" cap="none" spc="0" normalizeH="0" baseline="0" noProof="0" dirty="0">
              <a:ln>
                <a:noFill/>
              </a:ln>
              <a:solidFill>
                <a:srgbClr val="000000"/>
              </a:solidFill>
              <a:effectLst/>
              <a:uLnTx/>
              <a:uFillTx/>
              <a:latin typeface="Arial Black" pitchFamily="34" charset="0"/>
              <a:ea typeface="+mn-ea"/>
              <a:cs typeface="+mn-cs"/>
            </a:endParaRPr>
          </a:p>
        </p:txBody>
      </p:sp>
      <p:sp>
        <p:nvSpPr>
          <p:cNvPr id="7" name="TextBox 6">
            <a:extLst>
              <a:ext uri="{FF2B5EF4-FFF2-40B4-BE49-F238E27FC236}">
                <a16:creationId xmlns:a16="http://schemas.microsoft.com/office/drawing/2014/main" id="{99466994-DE17-E55D-1C45-D3CE509A1274}"/>
              </a:ext>
            </a:extLst>
          </p:cNvPr>
          <p:cNvSpPr txBox="1"/>
          <p:nvPr/>
        </p:nvSpPr>
        <p:spPr>
          <a:xfrm>
            <a:off x="887767" y="2145645"/>
            <a:ext cx="10582182" cy="2862322"/>
          </a:xfrm>
          <a:prstGeom prst="rect">
            <a:avLst/>
          </a:prstGeom>
          <a:noFill/>
        </p:spPr>
        <p:txBody>
          <a:bodyPr wrap="square">
            <a:spAutoFit/>
          </a:bodyPr>
          <a:lstStyle/>
          <a:p>
            <a:endParaRPr lang="fr-FR" dirty="0"/>
          </a:p>
          <a:p>
            <a:pPr marL="285750" indent="-285750">
              <a:buFont typeface="Wingdings" panose="05000000000000000000" pitchFamily="2" charset="2"/>
              <a:buChar char="q"/>
            </a:pPr>
            <a:r>
              <a:rPr lang="fr-FR" dirty="0"/>
              <a:t>Etendre notre architecture afin de prendre en charge d'autres métriques.</a:t>
            </a:r>
          </a:p>
          <a:p>
            <a:pPr marL="285750" indent="-285750">
              <a:buFont typeface="Wingdings" panose="05000000000000000000" pitchFamily="2" charset="2"/>
              <a:buChar char="q"/>
            </a:pPr>
            <a:endParaRPr lang="fr-FR" dirty="0"/>
          </a:p>
          <a:p>
            <a:pPr marL="285750" indent="-285750">
              <a:buFont typeface="Wingdings" panose="05000000000000000000" pitchFamily="2" charset="2"/>
              <a:buChar char="q"/>
            </a:pPr>
            <a:r>
              <a:rPr lang="fr-FR" dirty="0"/>
              <a:t>Utiliser les techniques d’apprentissage approfondi (</a:t>
            </a:r>
            <a:r>
              <a:rPr lang="fr-FR" dirty="0" err="1"/>
              <a:t>Deep</a:t>
            </a:r>
            <a:r>
              <a:rPr lang="fr-FR" dirty="0"/>
              <a:t> Learning) pour introduire une QoS intelligente. </a:t>
            </a:r>
          </a:p>
          <a:p>
            <a:endParaRPr lang="fr-FR" dirty="0"/>
          </a:p>
          <a:p>
            <a:pPr marL="285750" indent="-285750">
              <a:buFont typeface="Wingdings" panose="05000000000000000000" pitchFamily="2" charset="2"/>
              <a:buChar char="q"/>
            </a:pPr>
            <a:r>
              <a:rPr lang="fr-FR" dirty="0"/>
              <a:t>L'expérimentation sur d'autre méthode de QoS comme le Trafic </a:t>
            </a:r>
            <a:r>
              <a:rPr lang="fr-FR" dirty="0" err="1"/>
              <a:t>Shapping</a:t>
            </a:r>
            <a:r>
              <a:rPr lang="fr-FR" dirty="0"/>
              <a:t> en mode full SDN.   </a:t>
            </a:r>
          </a:p>
          <a:p>
            <a:pPr marL="285750" indent="-285750">
              <a:buFont typeface="Wingdings" panose="05000000000000000000" pitchFamily="2" charset="2"/>
              <a:buChar char="q"/>
            </a:pPr>
            <a:endParaRPr lang="fr-FR" dirty="0"/>
          </a:p>
          <a:p>
            <a:pPr marL="285750" indent="-285750">
              <a:buFont typeface="Wingdings" panose="05000000000000000000" pitchFamily="2" charset="2"/>
              <a:buChar char="q"/>
            </a:pPr>
            <a:r>
              <a:rPr lang="fr-FR" dirty="0"/>
              <a:t>Le SDN a une lacune dans le domaine de la sécurité, il serait intéressant d'implémenter une technique de sécurité pour combler ses problèmes.</a:t>
            </a:r>
          </a:p>
        </p:txBody>
      </p:sp>
    </p:spTree>
    <p:extLst>
      <p:ext uri="{BB962C8B-B14F-4D97-AF65-F5344CB8AC3E}">
        <p14:creationId xmlns:p14="http://schemas.microsoft.com/office/powerpoint/2010/main" val="2342649196"/>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7">
                                            <p:txEl>
                                              <p:pRg st="1" end="1"/>
                                            </p:txEl>
                                          </p:spTgt>
                                        </p:tgtEl>
                                      </p:cBhvr>
                                    </p:animEffect>
                                    <p:animScale>
                                      <p:cBhvr>
                                        <p:cTn id="7" dur="250" autoRev="1" fill="hold"/>
                                        <p:tgtEl>
                                          <p:spTgt spid="7">
                                            <p:txEl>
                                              <p:pRg st="1" end="1"/>
                                            </p:txEl>
                                          </p:spTgt>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nodeType="clickEffect">
                                  <p:stCondLst>
                                    <p:cond delay="0"/>
                                  </p:stCondLst>
                                  <p:childTnLst>
                                    <p:animEffect transition="out" filter="fade">
                                      <p:cBhvr>
                                        <p:cTn id="11" dur="500" tmFilter="0, 0; .2, .5; .8, .5; 1, 0"/>
                                        <p:tgtEl>
                                          <p:spTgt spid="7">
                                            <p:txEl>
                                              <p:pRg st="3" end="3"/>
                                            </p:txEl>
                                          </p:spTgt>
                                        </p:tgtEl>
                                      </p:cBhvr>
                                    </p:animEffect>
                                    <p:animScale>
                                      <p:cBhvr>
                                        <p:cTn id="12" dur="250" autoRev="1" fill="hold"/>
                                        <p:tgtEl>
                                          <p:spTgt spid="7">
                                            <p:txEl>
                                              <p:pRg st="3" end="3"/>
                                            </p:txEl>
                                          </p:spTgt>
                                        </p:tgtEl>
                                      </p:cBhvr>
                                      <p:by x="105000" y="105000"/>
                                    </p:animScale>
                                  </p:childTnLst>
                                </p:cTn>
                              </p:par>
                            </p:childTnLst>
                          </p:cTn>
                        </p:par>
                      </p:childTnLst>
                    </p:cTn>
                  </p:par>
                  <p:par>
                    <p:cTn id="13" fill="hold">
                      <p:stCondLst>
                        <p:cond delay="indefinite"/>
                      </p:stCondLst>
                      <p:childTnLst>
                        <p:par>
                          <p:cTn id="14" fill="hold">
                            <p:stCondLst>
                              <p:cond delay="0"/>
                            </p:stCondLst>
                            <p:childTnLst>
                              <p:par>
                                <p:cTn id="15" presetID="26" presetClass="emph" presetSubtype="0" fill="hold" nodeType="clickEffect">
                                  <p:stCondLst>
                                    <p:cond delay="0"/>
                                  </p:stCondLst>
                                  <p:childTnLst>
                                    <p:animEffect transition="out" filter="fade">
                                      <p:cBhvr>
                                        <p:cTn id="16" dur="500" tmFilter="0, 0; .2, .5; .8, .5; 1, 0"/>
                                        <p:tgtEl>
                                          <p:spTgt spid="7">
                                            <p:txEl>
                                              <p:pRg st="5" end="5"/>
                                            </p:txEl>
                                          </p:spTgt>
                                        </p:tgtEl>
                                      </p:cBhvr>
                                    </p:animEffect>
                                    <p:animScale>
                                      <p:cBhvr>
                                        <p:cTn id="17" dur="250" autoRev="1" fill="hold"/>
                                        <p:tgtEl>
                                          <p:spTgt spid="7">
                                            <p:txEl>
                                              <p:pRg st="5" end="5"/>
                                            </p:txEl>
                                          </p:spTgt>
                                        </p:tgtEl>
                                      </p:cBhvr>
                                      <p:by x="105000" y="105000"/>
                                    </p:animScale>
                                  </p:childTnLst>
                                </p:cTn>
                              </p:par>
                            </p:childTnLst>
                          </p:cTn>
                        </p:par>
                      </p:childTnLst>
                    </p:cTn>
                  </p:par>
                  <p:par>
                    <p:cTn id="18" fill="hold">
                      <p:stCondLst>
                        <p:cond delay="indefinite"/>
                      </p:stCondLst>
                      <p:childTnLst>
                        <p:par>
                          <p:cTn id="19" fill="hold">
                            <p:stCondLst>
                              <p:cond delay="0"/>
                            </p:stCondLst>
                            <p:childTnLst>
                              <p:par>
                                <p:cTn id="20" presetID="26" presetClass="emph" presetSubtype="0" fill="hold" nodeType="clickEffect">
                                  <p:stCondLst>
                                    <p:cond delay="0"/>
                                  </p:stCondLst>
                                  <p:childTnLst>
                                    <p:animEffect transition="out" filter="fade">
                                      <p:cBhvr>
                                        <p:cTn id="21" dur="500" tmFilter="0, 0; .2, .5; .8, .5; 1, 0"/>
                                        <p:tgtEl>
                                          <p:spTgt spid="7">
                                            <p:txEl>
                                              <p:pRg st="7" end="7"/>
                                            </p:txEl>
                                          </p:spTgt>
                                        </p:tgtEl>
                                      </p:cBhvr>
                                    </p:animEffect>
                                    <p:animScale>
                                      <p:cBhvr>
                                        <p:cTn id="22" dur="250" autoRev="1" fill="hold"/>
                                        <p:tgtEl>
                                          <p:spTgt spid="7">
                                            <p:txEl>
                                              <p:pRg st="7" end="7"/>
                                            </p:txEl>
                                          </p:spTgt>
                                        </p:tgtEl>
                                      </p:cBhvr>
                                      <p:by x="105000" y="105000"/>
                                    </p:animScale>
                                  </p:childTnLst>
                                </p:cTn>
                              </p:par>
                              <p:par>
                                <p:cTn id="23" presetID="10" presetClass="exit" presetSubtype="0" fill="hold" nodeType="withEffect">
                                  <p:stCondLst>
                                    <p:cond delay="0"/>
                                  </p:stCondLst>
                                  <p:childTnLst>
                                    <p:animEffect transition="out" filter="fade">
                                      <p:cBhvr>
                                        <p:cTn id="24" dur="250"/>
                                        <p:tgtEl>
                                          <p:spTgt spid="7">
                                            <p:txEl>
                                              <p:pRg st="1" end="1"/>
                                            </p:txEl>
                                          </p:spTgt>
                                        </p:tgtEl>
                                      </p:cBhvr>
                                    </p:animEffect>
                                    <p:set>
                                      <p:cBhvr>
                                        <p:cTn id="25" dur="1" fill="hold">
                                          <p:stCondLst>
                                            <p:cond delay="249"/>
                                          </p:stCondLst>
                                        </p:cTn>
                                        <p:tgtEl>
                                          <p:spTgt spid="7">
                                            <p:txEl>
                                              <p:pRg st="1" end="1"/>
                                            </p:txEl>
                                          </p:spTgt>
                                        </p:tgtEl>
                                        <p:attrNameLst>
                                          <p:attrName>style.visibility</p:attrName>
                                        </p:attrNameLst>
                                      </p:cBhvr>
                                      <p:to>
                                        <p:strVal val="hidden"/>
                                      </p:to>
                                    </p:set>
                                  </p:childTnLst>
                                </p:cTn>
                              </p:par>
                              <p:par>
                                <p:cTn id="26" presetID="10" presetClass="exit" presetSubtype="0" fill="hold" nodeType="withEffect">
                                  <p:stCondLst>
                                    <p:cond delay="0"/>
                                  </p:stCondLst>
                                  <p:childTnLst>
                                    <p:animEffect transition="out" filter="fade">
                                      <p:cBhvr>
                                        <p:cTn id="27" dur="250"/>
                                        <p:tgtEl>
                                          <p:spTgt spid="7">
                                            <p:txEl>
                                              <p:pRg st="3" end="3"/>
                                            </p:txEl>
                                          </p:spTgt>
                                        </p:tgtEl>
                                      </p:cBhvr>
                                    </p:animEffect>
                                    <p:set>
                                      <p:cBhvr>
                                        <p:cTn id="28" dur="1" fill="hold">
                                          <p:stCondLst>
                                            <p:cond delay="249"/>
                                          </p:stCondLst>
                                        </p:cTn>
                                        <p:tgtEl>
                                          <p:spTgt spid="7">
                                            <p:txEl>
                                              <p:pRg st="3" end="3"/>
                                            </p:txEl>
                                          </p:spTgt>
                                        </p:tgtEl>
                                        <p:attrNameLst>
                                          <p:attrName>style.visibility</p:attrName>
                                        </p:attrNameLst>
                                      </p:cBhvr>
                                      <p:to>
                                        <p:strVal val="hidden"/>
                                      </p:to>
                                    </p:set>
                                  </p:childTnLst>
                                </p:cTn>
                              </p:par>
                              <p:par>
                                <p:cTn id="29" presetID="10" presetClass="exit" presetSubtype="0" fill="hold" nodeType="withEffect">
                                  <p:stCondLst>
                                    <p:cond delay="0"/>
                                  </p:stCondLst>
                                  <p:childTnLst>
                                    <p:animEffect transition="out" filter="fade">
                                      <p:cBhvr>
                                        <p:cTn id="30" dur="250"/>
                                        <p:tgtEl>
                                          <p:spTgt spid="7">
                                            <p:txEl>
                                              <p:pRg st="5" end="5"/>
                                            </p:txEl>
                                          </p:spTgt>
                                        </p:tgtEl>
                                      </p:cBhvr>
                                    </p:animEffect>
                                    <p:set>
                                      <p:cBhvr>
                                        <p:cTn id="31" dur="1" fill="hold">
                                          <p:stCondLst>
                                            <p:cond delay="249"/>
                                          </p:stCondLst>
                                        </p:cTn>
                                        <p:tgtEl>
                                          <p:spTgt spid="7">
                                            <p:txEl>
                                              <p:pRg st="5" end="5"/>
                                            </p:txEl>
                                          </p:spTgt>
                                        </p:tgtEl>
                                        <p:attrNameLst>
                                          <p:attrName>style.visibility</p:attrName>
                                        </p:attrNameLst>
                                      </p:cBhvr>
                                      <p:to>
                                        <p:strVal val="hidden"/>
                                      </p:to>
                                    </p:set>
                                  </p:childTnLst>
                                </p:cTn>
                              </p:par>
                              <p:par>
                                <p:cTn id="32" presetID="10" presetClass="exit" presetSubtype="0" fill="hold" nodeType="withEffect">
                                  <p:stCondLst>
                                    <p:cond delay="0"/>
                                  </p:stCondLst>
                                  <p:childTnLst>
                                    <p:animEffect transition="out" filter="fade">
                                      <p:cBhvr>
                                        <p:cTn id="33" dur="250"/>
                                        <p:tgtEl>
                                          <p:spTgt spid="7">
                                            <p:txEl>
                                              <p:pRg st="7" end="7"/>
                                            </p:txEl>
                                          </p:spTgt>
                                        </p:tgtEl>
                                      </p:cBhvr>
                                    </p:animEffect>
                                    <p:set>
                                      <p:cBhvr>
                                        <p:cTn id="34" dur="1" fill="hold">
                                          <p:stCondLst>
                                            <p:cond delay="249"/>
                                          </p:stCondLst>
                                        </p:cTn>
                                        <p:tgtEl>
                                          <p:spTgt spid="7">
                                            <p:txEl>
                                              <p:pRg st="7" end="7"/>
                                            </p:txEl>
                                          </p:spTgt>
                                        </p:tgtEl>
                                        <p:attrNameLst>
                                          <p:attrName>style.visibility</p:attrName>
                                        </p:attrNameLst>
                                      </p:cBhvr>
                                      <p:to>
                                        <p:strVal val="hidden"/>
                                      </p:to>
                                    </p:set>
                                  </p:childTnLst>
                                </p:cTn>
                              </p:par>
                              <p:par>
                                <p:cTn id="35" presetID="10" presetClass="exit" presetSubtype="0" fill="hold" grpId="0" nodeType="withEffect">
                                  <p:stCondLst>
                                    <p:cond delay="0"/>
                                  </p:stCondLst>
                                  <p:childTnLst>
                                    <p:animEffect transition="out" filter="fade">
                                      <p:cBhvr>
                                        <p:cTn id="36" dur="500"/>
                                        <p:tgtEl>
                                          <p:spTgt spid="3"/>
                                        </p:tgtEl>
                                      </p:cBhvr>
                                    </p:animEffect>
                                    <p:set>
                                      <p:cBhvr>
                                        <p:cTn id="37" dur="1" fill="hold">
                                          <p:stCondLst>
                                            <p:cond delay="499"/>
                                          </p:stCondLst>
                                        </p:cTn>
                                        <p:tgtEl>
                                          <p:spTgt spid="3"/>
                                        </p:tgtEl>
                                        <p:attrNameLst>
                                          <p:attrName>style.visibility</p:attrName>
                                        </p:attrNameLst>
                                      </p:cBhvr>
                                      <p:to>
                                        <p:strVal val="hidden"/>
                                      </p:to>
                                    </p:set>
                                  </p:childTnLst>
                                </p:cTn>
                              </p:par>
                              <p:par>
                                <p:cTn id="38" presetID="10" presetClass="exit" presetSubtype="0" fill="hold" grpId="0" nodeType="withEffect">
                                  <p:stCondLst>
                                    <p:cond delay="0"/>
                                  </p:stCondLst>
                                  <p:childTnLst>
                                    <p:animEffect transition="out" filter="fade">
                                      <p:cBhvr>
                                        <p:cTn id="39" dur="500"/>
                                        <p:tgtEl>
                                          <p:spTgt spid="5"/>
                                        </p:tgtEl>
                                      </p:cBhvr>
                                    </p:animEffect>
                                    <p:set>
                                      <p:cBhvr>
                                        <p:cTn id="40"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024033" y="2071677"/>
            <a:ext cx="8265185" cy="1938992"/>
          </a:xfrm>
          <a:prstGeom prst="rect">
            <a:avLst/>
          </a:prstGeom>
        </p:spPr>
        <p:txBody>
          <a:bodyPr wrap="square">
            <a:spAutoFit/>
          </a:bodyPr>
          <a:lstStyle/>
          <a:p>
            <a:pPr algn="ctr"/>
            <a:r>
              <a:rPr lang="fr-FR" sz="4000" b="1" dirty="0">
                <a:solidFill>
                  <a:schemeClr val="accent1">
                    <a:lumMod val="25000"/>
                  </a:schemeClr>
                </a:solidFill>
                <a:latin typeface="Algerian" panose="04020705040A02060702" pitchFamily="82" charset="0"/>
              </a:rPr>
              <a:t>Merci</a:t>
            </a:r>
          </a:p>
          <a:p>
            <a:pPr algn="ctr"/>
            <a:r>
              <a:rPr lang="fr-FR" sz="4000" b="1" dirty="0">
                <a:solidFill>
                  <a:schemeClr val="accent1">
                    <a:lumMod val="25000"/>
                  </a:schemeClr>
                </a:solidFill>
                <a:latin typeface="Algerian" panose="04020705040A02060702" pitchFamily="82" charset="0"/>
              </a:rPr>
              <a:t>pour votre </a:t>
            </a:r>
          </a:p>
          <a:p>
            <a:pPr algn="ctr"/>
            <a:r>
              <a:rPr lang="fr-FR" sz="4000" b="1" dirty="0">
                <a:solidFill>
                  <a:schemeClr val="accent1">
                    <a:lumMod val="25000"/>
                  </a:schemeClr>
                </a:solidFill>
                <a:latin typeface="Algerian" panose="04020705040A02060702" pitchFamily="82" charset="0"/>
              </a:rPr>
              <a:t>aimable attention</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5000">
        <p15:prstTrans prst="curtains"/>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ZoneTexte 6"/>
          <p:cNvSpPr txBox="1"/>
          <p:nvPr/>
        </p:nvSpPr>
        <p:spPr>
          <a:xfrm>
            <a:off x="1952596" y="500043"/>
            <a:ext cx="3571900" cy="646331"/>
          </a:xfrm>
          <a:prstGeom prst="rect">
            <a:avLst/>
          </a:prstGeom>
          <a:noFill/>
        </p:spPr>
        <p:txBody>
          <a:bodyPr wrap="square" rtlCol="0">
            <a:spAutoFit/>
          </a:bodyPr>
          <a:lstStyle/>
          <a:p>
            <a:r>
              <a:rPr lang="fr-FR" sz="3600" b="1" dirty="0">
                <a:solidFill>
                  <a:schemeClr val="bg2">
                    <a:lumMod val="75000"/>
                  </a:schemeClr>
                </a:solidFill>
              </a:rPr>
              <a:t>Problématique</a:t>
            </a:r>
          </a:p>
        </p:txBody>
      </p:sp>
      <p:pic>
        <p:nvPicPr>
          <p:cNvPr id="45" name="Picture 4" descr="C:\Users\rymouche\Desktop\mmm\images.jpg"/>
          <p:cNvPicPr>
            <a:picLocks noChangeAspect="1" noChangeArrowheads="1"/>
          </p:cNvPicPr>
          <p:nvPr/>
        </p:nvPicPr>
        <p:blipFill>
          <a:blip r:embed="rId3"/>
          <a:srcRect/>
          <a:stretch>
            <a:fillRect/>
          </a:stretch>
        </p:blipFill>
        <p:spPr bwMode="auto">
          <a:xfrm>
            <a:off x="5238744" y="428605"/>
            <a:ext cx="1079500" cy="974725"/>
          </a:xfrm>
          <a:prstGeom prst="rect">
            <a:avLst/>
          </a:prstGeom>
          <a:noFill/>
          <a:ln w="9525">
            <a:noFill/>
            <a:miter lim="800000"/>
            <a:headEnd/>
            <a:tailEnd/>
          </a:ln>
        </p:spPr>
      </p:pic>
      <p:sp>
        <p:nvSpPr>
          <p:cNvPr id="34" name="ZoneTexte 33"/>
          <p:cNvSpPr txBox="1"/>
          <p:nvPr/>
        </p:nvSpPr>
        <p:spPr>
          <a:xfrm>
            <a:off x="2166910" y="2285993"/>
            <a:ext cx="6072230" cy="400110"/>
          </a:xfrm>
          <a:prstGeom prst="rect">
            <a:avLst/>
          </a:prstGeom>
          <a:noFill/>
        </p:spPr>
        <p:txBody>
          <a:bodyPr wrap="square" rtlCol="0">
            <a:spAutoFit/>
          </a:bodyPr>
          <a:lstStyle/>
          <a:p>
            <a:pPr>
              <a:buFont typeface="Wingdings" pitchFamily="2" charset="2"/>
              <a:buChar char="Ø"/>
            </a:pPr>
            <a:r>
              <a:rPr kumimoji="1" lang="fr-FR" sz="2000" dirty="0"/>
              <a:t>Diminuer les pertes. </a:t>
            </a:r>
            <a:endParaRPr lang="fr-FR" sz="2000" dirty="0"/>
          </a:p>
        </p:txBody>
      </p:sp>
      <p:sp>
        <p:nvSpPr>
          <p:cNvPr id="36" name="ZoneTexte 35"/>
          <p:cNvSpPr txBox="1"/>
          <p:nvPr/>
        </p:nvSpPr>
        <p:spPr>
          <a:xfrm>
            <a:off x="2166910" y="3143249"/>
            <a:ext cx="8143932" cy="400110"/>
          </a:xfrm>
          <a:prstGeom prst="rect">
            <a:avLst/>
          </a:prstGeom>
          <a:noFill/>
        </p:spPr>
        <p:txBody>
          <a:bodyPr wrap="square" rtlCol="0">
            <a:spAutoFit/>
          </a:bodyPr>
          <a:lstStyle/>
          <a:p>
            <a:pPr>
              <a:buFont typeface="Wingdings" pitchFamily="2" charset="2"/>
              <a:buChar char="Ø"/>
            </a:pPr>
            <a:r>
              <a:rPr kumimoji="1" lang="fr-FR" sz="2000" dirty="0"/>
              <a:t>Optimiser l’utilisation des ressources réseau disponibles.</a:t>
            </a:r>
          </a:p>
        </p:txBody>
      </p:sp>
      <p:sp>
        <p:nvSpPr>
          <p:cNvPr id="42" name="ZoneTexte 41"/>
          <p:cNvSpPr txBox="1"/>
          <p:nvPr/>
        </p:nvSpPr>
        <p:spPr>
          <a:xfrm>
            <a:off x="2166910" y="3620338"/>
            <a:ext cx="8358246" cy="400110"/>
          </a:xfrm>
          <a:prstGeom prst="rect">
            <a:avLst/>
          </a:prstGeom>
          <a:noFill/>
        </p:spPr>
        <p:txBody>
          <a:bodyPr wrap="square" rtlCol="0">
            <a:spAutoFit/>
          </a:bodyPr>
          <a:lstStyle/>
          <a:p>
            <a:pPr>
              <a:buFont typeface="Wingdings" pitchFamily="2" charset="2"/>
              <a:buChar char="Ø"/>
            </a:pPr>
            <a:r>
              <a:rPr kumimoji="1" lang="fr-FR" sz="2000" dirty="0"/>
              <a:t>Donner la plus grande priorité au flux multimédia.</a:t>
            </a:r>
          </a:p>
        </p:txBody>
      </p:sp>
      <p:sp>
        <p:nvSpPr>
          <p:cNvPr id="46" name="ZoneTexte 45"/>
          <p:cNvSpPr txBox="1"/>
          <p:nvPr/>
        </p:nvSpPr>
        <p:spPr>
          <a:xfrm>
            <a:off x="2166910" y="2714621"/>
            <a:ext cx="7572428" cy="400110"/>
          </a:xfrm>
          <a:prstGeom prst="rect">
            <a:avLst/>
          </a:prstGeom>
          <a:noFill/>
        </p:spPr>
        <p:txBody>
          <a:bodyPr wrap="square" rtlCol="0">
            <a:spAutoFit/>
          </a:bodyPr>
          <a:lstStyle/>
          <a:p>
            <a:pPr>
              <a:buFont typeface="Wingdings" pitchFamily="2" charset="2"/>
              <a:buChar char="Ø"/>
            </a:pPr>
            <a:r>
              <a:rPr kumimoji="1" lang="fr-FR" sz="2000" dirty="0"/>
              <a:t>Diminuer les délais des transferts de bout en bout. </a:t>
            </a:r>
            <a:endParaRPr lang="fr-FR" sz="2000" dirty="0"/>
          </a:p>
        </p:txBody>
      </p:sp>
      <p:sp>
        <p:nvSpPr>
          <p:cNvPr id="47" name="ZoneTexte 46"/>
          <p:cNvSpPr txBox="1"/>
          <p:nvPr/>
        </p:nvSpPr>
        <p:spPr>
          <a:xfrm>
            <a:off x="1952596" y="1643050"/>
            <a:ext cx="7072532" cy="523220"/>
          </a:xfrm>
          <a:prstGeom prst="rect">
            <a:avLst/>
          </a:prstGeom>
          <a:noFill/>
        </p:spPr>
        <p:txBody>
          <a:bodyPr wrap="square" rtlCol="0">
            <a:spAutoFit/>
          </a:bodyPr>
          <a:lstStyle/>
          <a:p>
            <a:r>
              <a:rPr kumimoji="1" lang="fr-FR" sz="2800" dirty="0"/>
              <a:t>Comment ?</a:t>
            </a:r>
          </a:p>
        </p:txBody>
      </p:sp>
      <p:sp>
        <p:nvSpPr>
          <p:cNvPr id="2" name="Espace réservé du numéro de diapositive 3">
            <a:extLst>
              <a:ext uri="{FF2B5EF4-FFF2-40B4-BE49-F238E27FC236}">
                <a16:creationId xmlns:a16="http://schemas.microsoft.com/office/drawing/2014/main" id="{0141C8DE-F8E5-4D11-5EB3-E63822B3C1E7}"/>
              </a:ext>
            </a:extLst>
          </p:cNvPr>
          <p:cNvSpPr>
            <a:spLocks noGrp="1"/>
          </p:cNvSpPr>
          <p:nvPr>
            <p:ph type="sldNum" sz="quarter" idx="11"/>
          </p:nvPr>
        </p:nvSpPr>
        <p:spPr>
          <a:xfrm>
            <a:off x="8737600" y="6248400"/>
            <a:ext cx="2844800" cy="457200"/>
          </a:xfrm>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CE2552C-B124-47D8-ADBF-B5C924035382}" type="slidenum">
              <a:rPr kumimoji="0" lang="fr-FR" sz="1200" b="0" i="0" u="none" strike="noStrike" kern="1200" cap="none" spc="0" normalizeH="0" baseline="0" noProof="0">
                <a:ln>
                  <a:noFill/>
                </a:ln>
                <a:solidFill>
                  <a:srgbClr val="000000"/>
                </a:solidFill>
                <a:effectLst/>
                <a:uLnTx/>
                <a:uFillTx/>
                <a:latin typeface="Arial Black"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4</a:t>
            </a:fld>
            <a:endParaRPr kumimoji="0" lang="fr-FR" sz="1200" b="0" i="0" u="none" strike="noStrike" kern="1200" cap="none" spc="0" normalizeH="0" baseline="0" noProof="0" dirty="0">
              <a:ln>
                <a:noFill/>
              </a:ln>
              <a:solidFill>
                <a:srgbClr val="000000"/>
              </a:solidFill>
              <a:effectLst/>
              <a:uLnTx/>
              <a:uFillTx/>
              <a:latin typeface="Arial Black" pitchFamily="34" charset="0"/>
              <a:ea typeface="+mn-ea"/>
              <a:cs typeface="+mn-cs"/>
            </a:endParaRPr>
          </a:p>
        </p:txBody>
      </p:sp>
      <p:sp>
        <p:nvSpPr>
          <p:cNvPr id="5" name="Rectangle : coins arrondis 4">
            <a:extLst>
              <a:ext uri="{FF2B5EF4-FFF2-40B4-BE49-F238E27FC236}">
                <a16:creationId xmlns:a16="http://schemas.microsoft.com/office/drawing/2014/main" id="{00591931-811E-8DAA-9209-AF9B53FDDB9F}"/>
              </a:ext>
            </a:extLst>
          </p:cNvPr>
          <p:cNvSpPr/>
          <p:nvPr/>
        </p:nvSpPr>
        <p:spPr bwMode="auto">
          <a:xfrm>
            <a:off x="1485228" y="2627533"/>
            <a:ext cx="3829304" cy="1506188"/>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i="0" u="none" strike="noStrike" cap="none" normalizeH="0" baseline="0" dirty="0">
                <a:ln>
                  <a:noFill/>
                </a:ln>
                <a:solidFill>
                  <a:schemeClr val="tx1"/>
                </a:solidFill>
                <a:effectLst/>
                <a:latin typeface="Arial" charset="0"/>
              </a:rPr>
              <a:t>Bonne gestion de la QoS</a:t>
            </a:r>
          </a:p>
        </p:txBody>
      </p:sp>
      <p:sp>
        <p:nvSpPr>
          <p:cNvPr id="9" name="Rectangle : coins arrondis 8">
            <a:extLst>
              <a:ext uri="{FF2B5EF4-FFF2-40B4-BE49-F238E27FC236}">
                <a16:creationId xmlns:a16="http://schemas.microsoft.com/office/drawing/2014/main" id="{94394691-566B-11F0-8D7D-3B18323E34D0}"/>
              </a:ext>
            </a:extLst>
          </p:cNvPr>
          <p:cNvSpPr/>
          <p:nvPr/>
        </p:nvSpPr>
        <p:spPr bwMode="auto">
          <a:xfrm>
            <a:off x="6877468" y="2627533"/>
            <a:ext cx="3829304" cy="1506188"/>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i="0" u="none" strike="noStrike" cap="none" normalizeH="0" baseline="0" dirty="0">
                <a:ln>
                  <a:noFill/>
                </a:ln>
                <a:solidFill>
                  <a:schemeClr val="tx1"/>
                </a:solidFill>
                <a:effectLst/>
                <a:latin typeface="Arial" charset="0"/>
              </a:rPr>
              <a:t>Bonne gestion du</a:t>
            </a:r>
            <a:r>
              <a:rPr kumimoji="0" lang="en-US" sz="2400" i="0" u="none" strike="noStrike" cap="none" normalizeH="0" dirty="0">
                <a:ln>
                  <a:noFill/>
                </a:ln>
                <a:solidFill>
                  <a:schemeClr val="tx1"/>
                </a:solidFill>
                <a:effectLst/>
                <a:latin typeface="Arial" charset="0"/>
              </a:rPr>
              <a:t> traffic</a:t>
            </a:r>
            <a:endParaRPr kumimoji="0" lang="en-US" sz="2400" i="0" u="none" strike="noStrike" cap="none" normalizeH="0" baseline="0" dirty="0">
              <a:ln>
                <a:noFill/>
              </a:ln>
              <a:solidFill>
                <a:schemeClr val="tx1"/>
              </a:solidFill>
              <a:effectLst/>
              <a:latin typeface="Arial" charset="0"/>
            </a:endParaRPr>
          </a:p>
        </p:txBody>
      </p:sp>
    </p:spTree>
    <p:extLst>
      <p:ext uri="{BB962C8B-B14F-4D97-AF65-F5344CB8AC3E}">
        <p14:creationId xmlns:p14="http://schemas.microsoft.com/office/powerpoint/2010/main" val="179729906"/>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1000"/>
                                        <p:tgtEl>
                                          <p:spTgt spid="34"/>
                                        </p:tgtEl>
                                      </p:cBhvr>
                                    </p:animEffect>
                                    <p:anim calcmode="lin" valueType="num">
                                      <p:cBhvr>
                                        <p:cTn id="8" dur="1000" fill="hold"/>
                                        <p:tgtEl>
                                          <p:spTgt spid="34"/>
                                        </p:tgtEl>
                                        <p:attrNameLst>
                                          <p:attrName>ppt_x</p:attrName>
                                        </p:attrNameLst>
                                      </p:cBhvr>
                                      <p:tavLst>
                                        <p:tav tm="0">
                                          <p:val>
                                            <p:strVal val="#ppt_x"/>
                                          </p:val>
                                        </p:tav>
                                        <p:tav tm="100000">
                                          <p:val>
                                            <p:strVal val="#ppt_x"/>
                                          </p:val>
                                        </p:tav>
                                      </p:tavLst>
                                    </p:anim>
                                    <p:anim calcmode="lin" valueType="num">
                                      <p:cBhvr>
                                        <p:cTn id="9" dur="1000" fill="hold"/>
                                        <p:tgtEl>
                                          <p:spTgt spid="3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6"/>
                                        </p:tgtEl>
                                        <p:attrNameLst>
                                          <p:attrName>style.visibility</p:attrName>
                                        </p:attrNameLst>
                                      </p:cBhvr>
                                      <p:to>
                                        <p:strVal val="visible"/>
                                      </p:to>
                                    </p:set>
                                    <p:animEffect transition="in" filter="fade">
                                      <p:cBhvr>
                                        <p:cTn id="14" dur="1000"/>
                                        <p:tgtEl>
                                          <p:spTgt spid="46"/>
                                        </p:tgtEl>
                                      </p:cBhvr>
                                    </p:animEffect>
                                    <p:anim calcmode="lin" valueType="num">
                                      <p:cBhvr>
                                        <p:cTn id="15" dur="1000" fill="hold"/>
                                        <p:tgtEl>
                                          <p:spTgt spid="46"/>
                                        </p:tgtEl>
                                        <p:attrNameLst>
                                          <p:attrName>ppt_x</p:attrName>
                                        </p:attrNameLst>
                                      </p:cBhvr>
                                      <p:tavLst>
                                        <p:tav tm="0">
                                          <p:val>
                                            <p:strVal val="#ppt_x"/>
                                          </p:val>
                                        </p:tav>
                                        <p:tav tm="100000">
                                          <p:val>
                                            <p:strVal val="#ppt_x"/>
                                          </p:val>
                                        </p:tav>
                                      </p:tavLst>
                                    </p:anim>
                                    <p:anim calcmode="lin" valueType="num">
                                      <p:cBhvr>
                                        <p:cTn id="16" dur="1000" fill="hold"/>
                                        <p:tgtEl>
                                          <p:spTgt spid="46"/>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6"/>
                                        </p:tgtEl>
                                        <p:attrNameLst>
                                          <p:attrName>style.visibility</p:attrName>
                                        </p:attrNameLst>
                                      </p:cBhvr>
                                      <p:to>
                                        <p:strVal val="visible"/>
                                      </p:to>
                                    </p:set>
                                    <p:animEffect transition="in" filter="fade">
                                      <p:cBhvr>
                                        <p:cTn id="21" dur="1000"/>
                                        <p:tgtEl>
                                          <p:spTgt spid="36"/>
                                        </p:tgtEl>
                                      </p:cBhvr>
                                    </p:animEffect>
                                    <p:anim calcmode="lin" valueType="num">
                                      <p:cBhvr>
                                        <p:cTn id="22" dur="1000" fill="hold"/>
                                        <p:tgtEl>
                                          <p:spTgt spid="36"/>
                                        </p:tgtEl>
                                        <p:attrNameLst>
                                          <p:attrName>ppt_x</p:attrName>
                                        </p:attrNameLst>
                                      </p:cBhvr>
                                      <p:tavLst>
                                        <p:tav tm="0">
                                          <p:val>
                                            <p:strVal val="#ppt_x"/>
                                          </p:val>
                                        </p:tav>
                                        <p:tav tm="100000">
                                          <p:val>
                                            <p:strVal val="#ppt_x"/>
                                          </p:val>
                                        </p:tav>
                                      </p:tavLst>
                                    </p:anim>
                                    <p:anim calcmode="lin" valueType="num">
                                      <p:cBhvr>
                                        <p:cTn id="23" dur="1000" fill="hold"/>
                                        <p:tgtEl>
                                          <p:spTgt spid="36"/>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42"/>
                                        </p:tgtEl>
                                        <p:attrNameLst>
                                          <p:attrName>style.visibility</p:attrName>
                                        </p:attrNameLst>
                                      </p:cBhvr>
                                      <p:to>
                                        <p:strVal val="visible"/>
                                      </p:to>
                                    </p:set>
                                    <p:animEffect transition="in" filter="fade">
                                      <p:cBhvr>
                                        <p:cTn id="28" dur="1000"/>
                                        <p:tgtEl>
                                          <p:spTgt spid="42"/>
                                        </p:tgtEl>
                                      </p:cBhvr>
                                    </p:animEffect>
                                    <p:anim calcmode="lin" valueType="num">
                                      <p:cBhvr>
                                        <p:cTn id="29" dur="1000" fill="hold"/>
                                        <p:tgtEl>
                                          <p:spTgt spid="42"/>
                                        </p:tgtEl>
                                        <p:attrNameLst>
                                          <p:attrName>ppt_x</p:attrName>
                                        </p:attrNameLst>
                                      </p:cBhvr>
                                      <p:tavLst>
                                        <p:tav tm="0">
                                          <p:val>
                                            <p:strVal val="#ppt_x"/>
                                          </p:val>
                                        </p:tav>
                                        <p:tav tm="100000">
                                          <p:val>
                                            <p:strVal val="#ppt_x"/>
                                          </p:val>
                                        </p:tav>
                                      </p:tavLst>
                                    </p:anim>
                                    <p:anim calcmode="lin" valueType="num">
                                      <p:cBhvr>
                                        <p:cTn id="30" dur="1000" fill="hold"/>
                                        <p:tgtEl>
                                          <p:spTgt spid="42"/>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0" presetClass="exit" presetSubtype="0" fill="hold" grpId="1" nodeType="clickEffect">
                                  <p:stCondLst>
                                    <p:cond delay="0"/>
                                  </p:stCondLst>
                                  <p:childTnLst>
                                    <p:animEffect transition="out" filter="fade">
                                      <p:cBhvr>
                                        <p:cTn id="34" dur="500"/>
                                        <p:tgtEl>
                                          <p:spTgt spid="34"/>
                                        </p:tgtEl>
                                      </p:cBhvr>
                                    </p:animEffect>
                                    <p:set>
                                      <p:cBhvr>
                                        <p:cTn id="35" dur="1" fill="hold">
                                          <p:stCondLst>
                                            <p:cond delay="499"/>
                                          </p:stCondLst>
                                        </p:cTn>
                                        <p:tgtEl>
                                          <p:spTgt spid="34"/>
                                        </p:tgtEl>
                                        <p:attrNameLst>
                                          <p:attrName>style.visibility</p:attrName>
                                        </p:attrNameLst>
                                      </p:cBhvr>
                                      <p:to>
                                        <p:strVal val="hidden"/>
                                      </p:to>
                                    </p:set>
                                  </p:childTnLst>
                                </p:cTn>
                              </p:par>
                              <p:par>
                                <p:cTn id="36" presetID="10" presetClass="exit" presetSubtype="0" fill="hold" grpId="1" nodeType="withEffect">
                                  <p:stCondLst>
                                    <p:cond delay="0"/>
                                  </p:stCondLst>
                                  <p:childTnLst>
                                    <p:animEffect transition="out" filter="fade">
                                      <p:cBhvr>
                                        <p:cTn id="37" dur="500"/>
                                        <p:tgtEl>
                                          <p:spTgt spid="46"/>
                                        </p:tgtEl>
                                      </p:cBhvr>
                                    </p:animEffect>
                                    <p:set>
                                      <p:cBhvr>
                                        <p:cTn id="38" dur="1" fill="hold">
                                          <p:stCondLst>
                                            <p:cond delay="499"/>
                                          </p:stCondLst>
                                        </p:cTn>
                                        <p:tgtEl>
                                          <p:spTgt spid="46"/>
                                        </p:tgtEl>
                                        <p:attrNameLst>
                                          <p:attrName>style.visibility</p:attrName>
                                        </p:attrNameLst>
                                      </p:cBhvr>
                                      <p:to>
                                        <p:strVal val="hidden"/>
                                      </p:to>
                                    </p:set>
                                  </p:childTnLst>
                                </p:cTn>
                              </p:par>
                              <p:par>
                                <p:cTn id="39" presetID="10" presetClass="exit" presetSubtype="0" fill="hold" grpId="1" nodeType="withEffect">
                                  <p:stCondLst>
                                    <p:cond delay="0"/>
                                  </p:stCondLst>
                                  <p:childTnLst>
                                    <p:animEffect transition="out" filter="fade">
                                      <p:cBhvr>
                                        <p:cTn id="40" dur="500"/>
                                        <p:tgtEl>
                                          <p:spTgt spid="36"/>
                                        </p:tgtEl>
                                      </p:cBhvr>
                                    </p:animEffect>
                                    <p:set>
                                      <p:cBhvr>
                                        <p:cTn id="41" dur="1" fill="hold">
                                          <p:stCondLst>
                                            <p:cond delay="499"/>
                                          </p:stCondLst>
                                        </p:cTn>
                                        <p:tgtEl>
                                          <p:spTgt spid="36"/>
                                        </p:tgtEl>
                                        <p:attrNameLst>
                                          <p:attrName>style.visibility</p:attrName>
                                        </p:attrNameLst>
                                      </p:cBhvr>
                                      <p:to>
                                        <p:strVal val="hidden"/>
                                      </p:to>
                                    </p:set>
                                  </p:childTnLst>
                                </p:cTn>
                              </p:par>
                              <p:par>
                                <p:cTn id="42" presetID="10" presetClass="exit" presetSubtype="0" fill="hold" grpId="1" nodeType="withEffect">
                                  <p:stCondLst>
                                    <p:cond delay="0"/>
                                  </p:stCondLst>
                                  <p:childTnLst>
                                    <p:animEffect transition="out" filter="fade">
                                      <p:cBhvr>
                                        <p:cTn id="43" dur="500"/>
                                        <p:tgtEl>
                                          <p:spTgt spid="42"/>
                                        </p:tgtEl>
                                      </p:cBhvr>
                                    </p:animEffect>
                                    <p:set>
                                      <p:cBhvr>
                                        <p:cTn id="44" dur="1" fill="hold">
                                          <p:stCondLst>
                                            <p:cond delay="499"/>
                                          </p:stCondLst>
                                        </p:cTn>
                                        <p:tgtEl>
                                          <p:spTgt spid="42"/>
                                        </p:tgtEl>
                                        <p:attrNameLst>
                                          <p:attrName>style.visibility</p:attrName>
                                        </p:attrNameLst>
                                      </p:cBhvr>
                                      <p:to>
                                        <p:strVal val="hidden"/>
                                      </p:to>
                                    </p:set>
                                  </p:childTnLst>
                                </p:cTn>
                              </p:par>
                              <p:par>
                                <p:cTn id="45" presetID="10" presetClass="exit" presetSubtype="0" fill="hold" grpId="0" nodeType="withEffect">
                                  <p:stCondLst>
                                    <p:cond delay="0"/>
                                  </p:stCondLst>
                                  <p:childTnLst>
                                    <p:animEffect transition="out" filter="fade">
                                      <p:cBhvr>
                                        <p:cTn id="46" dur="500"/>
                                        <p:tgtEl>
                                          <p:spTgt spid="47"/>
                                        </p:tgtEl>
                                      </p:cBhvr>
                                    </p:animEffect>
                                    <p:set>
                                      <p:cBhvr>
                                        <p:cTn id="47" dur="1" fill="hold">
                                          <p:stCondLst>
                                            <p:cond delay="499"/>
                                          </p:stCondLst>
                                        </p:cTn>
                                        <p:tgtEl>
                                          <p:spTgt spid="47"/>
                                        </p:tgtEl>
                                        <p:attrNameLst>
                                          <p:attrName>style.visibility</p:attrName>
                                        </p:attrNameLst>
                                      </p:cBhvr>
                                      <p:to>
                                        <p:strVal val="hidden"/>
                                      </p:to>
                                    </p:set>
                                  </p:childTnLst>
                                </p:cTn>
                              </p:par>
                            </p:childTnLst>
                          </p:cTn>
                        </p:par>
                        <p:par>
                          <p:cTn id="48" fill="hold">
                            <p:stCondLst>
                              <p:cond delay="500"/>
                            </p:stCondLst>
                            <p:childTnLst>
                              <p:par>
                                <p:cTn id="49" presetID="10" presetClass="entr" presetSubtype="0" fill="hold" grpId="0" nodeType="afterEffect">
                                  <p:stCondLst>
                                    <p:cond delay="0"/>
                                  </p:stCondLst>
                                  <p:childTnLst>
                                    <p:set>
                                      <p:cBhvr>
                                        <p:cTn id="50" dur="1" fill="hold">
                                          <p:stCondLst>
                                            <p:cond delay="0"/>
                                          </p:stCondLst>
                                        </p:cTn>
                                        <p:tgtEl>
                                          <p:spTgt spid="5"/>
                                        </p:tgtEl>
                                        <p:attrNameLst>
                                          <p:attrName>style.visibility</p:attrName>
                                        </p:attrNameLst>
                                      </p:cBhvr>
                                      <p:to>
                                        <p:strVal val="visible"/>
                                      </p:to>
                                    </p:set>
                                    <p:animEffect transition="in" filter="fade">
                                      <p:cBhvr>
                                        <p:cTn id="51" dur="500"/>
                                        <p:tgtEl>
                                          <p:spTgt spid="5"/>
                                        </p:tgtEl>
                                      </p:cBhvr>
                                    </p:animEffect>
                                  </p:childTnLst>
                                </p:cTn>
                              </p:par>
                            </p:childTnLst>
                          </p:cTn>
                        </p:par>
                        <p:par>
                          <p:cTn id="52" fill="hold">
                            <p:stCondLst>
                              <p:cond delay="1000"/>
                            </p:stCondLst>
                            <p:childTnLst>
                              <p:par>
                                <p:cTn id="53" presetID="10" presetClass="entr" presetSubtype="0" fill="hold" grpId="0" nodeType="afterEffect">
                                  <p:stCondLst>
                                    <p:cond delay="0"/>
                                  </p:stCondLst>
                                  <p:childTnLst>
                                    <p:set>
                                      <p:cBhvr>
                                        <p:cTn id="54" dur="1" fill="hold">
                                          <p:stCondLst>
                                            <p:cond delay="0"/>
                                          </p:stCondLst>
                                        </p:cTn>
                                        <p:tgtEl>
                                          <p:spTgt spid="9"/>
                                        </p:tgtEl>
                                        <p:attrNameLst>
                                          <p:attrName>style.visibility</p:attrName>
                                        </p:attrNameLst>
                                      </p:cBhvr>
                                      <p:to>
                                        <p:strVal val="visible"/>
                                      </p:to>
                                    </p:set>
                                    <p:animEffect transition="in" filter="fade">
                                      <p:cBhvr>
                                        <p:cTn id="5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4" grpId="1"/>
      <p:bldP spid="36" grpId="0"/>
      <p:bldP spid="36" grpId="1"/>
      <p:bldP spid="42" grpId="0"/>
      <p:bldP spid="42" grpId="1"/>
      <p:bldP spid="46" grpId="0"/>
      <p:bldP spid="46" grpId="1"/>
      <p:bldP spid="47" grpId="0"/>
      <p:bldP spid="5" grpId="0" animBg="1"/>
      <p:bldP spid="9"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Espace réservé du contenu 10">
            <a:extLst>
              <a:ext uri="{FF2B5EF4-FFF2-40B4-BE49-F238E27FC236}">
                <a16:creationId xmlns:a16="http://schemas.microsoft.com/office/drawing/2014/main" id="{AC43D2DE-24AF-9E5E-3084-8D1DC678729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 y="0"/>
            <a:ext cx="12191999" cy="6858000"/>
          </a:xfrm>
        </p:spPr>
      </p:pic>
      <p:sp>
        <p:nvSpPr>
          <p:cNvPr id="4" name="Espace réservé du numéro de diapositive 3">
            <a:extLst>
              <a:ext uri="{FF2B5EF4-FFF2-40B4-BE49-F238E27FC236}">
                <a16:creationId xmlns:a16="http://schemas.microsoft.com/office/drawing/2014/main" id="{C5DA2B28-3067-29FB-9293-1663680AA49B}"/>
              </a:ext>
            </a:extLst>
          </p:cNvPr>
          <p:cNvSpPr>
            <a:spLocks noGrp="1"/>
          </p:cNvSpPr>
          <p:nvPr>
            <p:ph type="sldNum" sz="quarter" idx="11"/>
          </p:nvPr>
        </p:nvSpPr>
        <p:spPr/>
        <p:txBody>
          <a:bodyPr/>
          <a:lstStyle/>
          <a:p>
            <a:fld id="{CCE2552C-B124-47D8-ADBF-B5C924035382}" type="slidenum">
              <a:rPr lang="fr-FR" smtClean="0">
                <a:solidFill>
                  <a:schemeClr val="bg1"/>
                </a:solidFill>
              </a:rPr>
              <a:pPr/>
              <a:t>5</a:t>
            </a:fld>
            <a:endParaRPr lang="fr-FR" dirty="0">
              <a:solidFill>
                <a:schemeClr val="bg1"/>
              </a:solidFill>
            </a:endParaRPr>
          </a:p>
        </p:txBody>
      </p:sp>
      <p:sp>
        <p:nvSpPr>
          <p:cNvPr id="13" name="Google Shape;192;p36">
            <a:extLst>
              <a:ext uri="{FF2B5EF4-FFF2-40B4-BE49-F238E27FC236}">
                <a16:creationId xmlns:a16="http://schemas.microsoft.com/office/drawing/2014/main" id="{C44D0963-E5C1-7D1E-83BF-77B9D6422587}"/>
              </a:ext>
            </a:extLst>
          </p:cNvPr>
          <p:cNvSpPr txBox="1">
            <a:spLocks/>
          </p:cNvSpPr>
          <p:nvPr/>
        </p:nvSpPr>
        <p:spPr>
          <a:xfrm flipH="1">
            <a:off x="358253" y="2423000"/>
            <a:ext cx="3972400" cy="1006000"/>
          </a:xfrm>
          <a:prstGeom prst="rect">
            <a:avLst/>
          </a:prstGeom>
        </p:spPr>
        <p:txBody>
          <a:bodyPr spcFirstLastPara="1" vert="horz" wrap="square" lIns="121900" tIns="121900" rIns="121900" bIns="121900" numCol="1" anchor="ctr" anchorCtr="0" compatLnSpc="1">
            <a:prstTxWarp prst="textNoShape">
              <a:avLst/>
            </a:prstTxWarp>
            <a:noAutofit/>
          </a:bodyPr>
          <a:lstStyle>
            <a:lvl1pPr algn="l" rtl="0" eaLnBrk="1" fontAlgn="base" hangingPunct="1">
              <a:spcBef>
                <a:spcPct val="0"/>
              </a:spcBef>
              <a:spcAft>
                <a:spcPct val="0"/>
              </a:spcAft>
              <a:defRPr sz="4400">
                <a:solidFill>
                  <a:schemeClr val="tx1"/>
                </a:solidFill>
                <a:latin typeface="+mj-lt"/>
                <a:ea typeface="+mj-ea"/>
                <a:cs typeface="+mj-cs"/>
              </a:defRPr>
            </a:lvl1pPr>
            <a:lvl2pPr algn="l" rtl="0" eaLnBrk="1" fontAlgn="base" hangingPunct="1">
              <a:spcBef>
                <a:spcPct val="0"/>
              </a:spcBef>
              <a:spcAft>
                <a:spcPct val="0"/>
              </a:spcAft>
              <a:defRPr sz="4400">
                <a:solidFill>
                  <a:schemeClr val="tx1"/>
                </a:solidFill>
                <a:latin typeface="Arial" charset="0"/>
              </a:defRPr>
            </a:lvl2pPr>
            <a:lvl3pPr algn="l" rtl="0" eaLnBrk="1" fontAlgn="base" hangingPunct="1">
              <a:spcBef>
                <a:spcPct val="0"/>
              </a:spcBef>
              <a:spcAft>
                <a:spcPct val="0"/>
              </a:spcAft>
              <a:defRPr sz="4400">
                <a:solidFill>
                  <a:schemeClr val="tx1"/>
                </a:solidFill>
                <a:latin typeface="Arial" charset="0"/>
              </a:defRPr>
            </a:lvl3pPr>
            <a:lvl4pPr algn="l" rtl="0" eaLnBrk="1" fontAlgn="base" hangingPunct="1">
              <a:spcBef>
                <a:spcPct val="0"/>
              </a:spcBef>
              <a:spcAft>
                <a:spcPct val="0"/>
              </a:spcAft>
              <a:defRPr sz="4400">
                <a:solidFill>
                  <a:schemeClr val="tx1"/>
                </a:solidFill>
                <a:latin typeface="Arial" charset="0"/>
              </a:defRPr>
            </a:lvl4pPr>
            <a:lvl5pPr algn="l" rtl="0" eaLnBrk="1" fontAlgn="base" hangingPunct="1">
              <a:spcBef>
                <a:spcPct val="0"/>
              </a:spcBef>
              <a:spcAft>
                <a:spcPct val="0"/>
              </a:spcAft>
              <a:defRPr sz="4400">
                <a:solidFill>
                  <a:schemeClr val="tx1"/>
                </a:solidFill>
                <a:latin typeface="Arial" charset="0"/>
              </a:defRPr>
            </a:lvl5pPr>
            <a:lvl6pPr marL="457200" algn="l" rtl="0" eaLnBrk="1" fontAlgn="base" hangingPunct="1">
              <a:spcBef>
                <a:spcPct val="0"/>
              </a:spcBef>
              <a:spcAft>
                <a:spcPct val="0"/>
              </a:spcAft>
              <a:defRPr sz="4400">
                <a:solidFill>
                  <a:schemeClr val="tx1"/>
                </a:solidFill>
                <a:latin typeface="Arial" charset="0"/>
              </a:defRPr>
            </a:lvl6pPr>
            <a:lvl7pPr marL="914400" algn="l" rtl="0" eaLnBrk="1" fontAlgn="base" hangingPunct="1">
              <a:spcBef>
                <a:spcPct val="0"/>
              </a:spcBef>
              <a:spcAft>
                <a:spcPct val="0"/>
              </a:spcAft>
              <a:defRPr sz="4400">
                <a:solidFill>
                  <a:schemeClr val="tx1"/>
                </a:solidFill>
                <a:latin typeface="Arial" charset="0"/>
              </a:defRPr>
            </a:lvl7pPr>
            <a:lvl8pPr marL="1371600" algn="l" rtl="0" eaLnBrk="1" fontAlgn="base" hangingPunct="1">
              <a:spcBef>
                <a:spcPct val="0"/>
              </a:spcBef>
              <a:spcAft>
                <a:spcPct val="0"/>
              </a:spcAft>
              <a:defRPr sz="4400">
                <a:solidFill>
                  <a:schemeClr val="tx1"/>
                </a:solidFill>
                <a:latin typeface="Arial" charset="0"/>
              </a:defRPr>
            </a:lvl8pPr>
            <a:lvl9pPr marL="1828800" algn="l" rtl="0" eaLnBrk="1" fontAlgn="base" hangingPunct="1">
              <a:spcBef>
                <a:spcPct val="0"/>
              </a:spcBef>
              <a:spcAft>
                <a:spcPct val="0"/>
              </a:spcAft>
              <a:defRPr sz="4400">
                <a:solidFill>
                  <a:schemeClr val="tx1"/>
                </a:solidFill>
                <a:latin typeface="Arial" charset="0"/>
              </a:defRPr>
            </a:lvl9pPr>
          </a:lstStyle>
          <a:p>
            <a:pPr defTabSz="914400"/>
            <a:r>
              <a:rPr lang="en" sz="9600" b="1" kern="0" dirty="0">
                <a:solidFill>
                  <a:schemeClr val="bg1"/>
                </a:solidFill>
                <a:latin typeface="Exo 2" panose="020B0604020202020204" charset="0"/>
              </a:rPr>
              <a:t>01</a:t>
            </a:r>
          </a:p>
        </p:txBody>
      </p:sp>
      <p:sp>
        <p:nvSpPr>
          <p:cNvPr id="14" name="Google Shape;191;p36">
            <a:extLst>
              <a:ext uri="{FF2B5EF4-FFF2-40B4-BE49-F238E27FC236}">
                <a16:creationId xmlns:a16="http://schemas.microsoft.com/office/drawing/2014/main" id="{7C0893A7-B6B5-AE89-0665-4FF80CA98630}"/>
              </a:ext>
            </a:extLst>
          </p:cNvPr>
          <p:cNvSpPr txBox="1">
            <a:spLocks/>
          </p:cNvSpPr>
          <p:nvPr/>
        </p:nvSpPr>
        <p:spPr bwMode="auto">
          <a:xfrm flipH="1">
            <a:off x="882131" y="3429000"/>
            <a:ext cx="7187672" cy="1362800"/>
          </a:xfrm>
          <a:prstGeom prst="rect">
            <a:avLst/>
          </a:prstGeom>
          <a:noFill/>
          <a:ln w="9525">
            <a:noFill/>
            <a:miter lim="800000"/>
            <a:headEnd/>
            <a:tailEnd/>
          </a:ln>
          <a:effectLst/>
        </p:spPr>
        <p:txBody>
          <a:bodyPr spcFirstLastPara="1" vert="horz" wrap="square" lIns="121900" tIns="121900" rIns="121900" bIns="121900" numCol="1" anchor="ctr" anchorCtr="0" compatLnSpc="1">
            <a:prstTxWarp prst="textNoShape">
              <a:avLst/>
            </a:prstTxWarp>
            <a:noAutofit/>
          </a:bodyPr>
          <a:lstStyle>
            <a:lvl1pPr algn="l" rtl="0" eaLnBrk="1" fontAlgn="base" hangingPunct="1">
              <a:spcBef>
                <a:spcPct val="0"/>
              </a:spcBef>
              <a:spcAft>
                <a:spcPct val="0"/>
              </a:spcAft>
              <a:defRPr sz="4400">
                <a:solidFill>
                  <a:schemeClr val="tx1"/>
                </a:solidFill>
                <a:latin typeface="+mj-lt"/>
                <a:ea typeface="+mj-ea"/>
                <a:cs typeface="+mj-cs"/>
              </a:defRPr>
            </a:lvl1pPr>
            <a:lvl2pPr algn="l" rtl="0" eaLnBrk="1" fontAlgn="base" hangingPunct="1">
              <a:spcBef>
                <a:spcPct val="0"/>
              </a:spcBef>
              <a:spcAft>
                <a:spcPct val="0"/>
              </a:spcAft>
              <a:defRPr sz="4400">
                <a:solidFill>
                  <a:schemeClr val="tx1"/>
                </a:solidFill>
                <a:latin typeface="Arial" charset="0"/>
              </a:defRPr>
            </a:lvl2pPr>
            <a:lvl3pPr algn="l" rtl="0" eaLnBrk="1" fontAlgn="base" hangingPunct="1">
              <a:spcBef>
                <a:spcPct val="0"/>
              </a:spcBef>
              <a:spcAft>
                <a:spcPct val="0"/>
              </a:spcAft>
              <a:defRPr sz="4400">
                <a:solidFill>
                  <a:schemeClr val="tx1"/>
                </a:solidFill>
                <a:latin typeface="Arial" charset="0"/>
              </a:defRPr>
            </a:lvl3pPr>
            <a:lvl4pPr algn="l" rtl="0" eaLnBrk="1" fontAlgn="base" hangingPunct="1">
              <a:spcBef>
                <a:spcPct val="0"/>
              </a:spcBef>
              <a:spcAft>
                <a:spcPct val="0"/>
              </a:spcAft>
              <a:defRPr sz="4400">
                <a:solidFill>
                  <a:schemeClr val="tx1"/>
                </a:solidFill>
                <a:latin typeface="Arial" charset="0"/>
              </a:defRPr>
            </a:lvl4pPr>
            <a:lvl5pPr algn="l" rtl="0" eaLnBrk="1" fontAlgn="base" hangingPunct="1">
              <a:spcBef>
                <a:spcPct val="0"/>
              </a:spcBef>
              <a:spcAft>
                <a:spcPct val="0"/>
              </a:spcAft>
              <a:defRPr sz="4400">
                <a:solidFill>
                  <a:schemeClr val="tx1"/>
                </a:solidFill>
                <a:latin typeface="Arial" charset="0"/>
              </a:defRPr>
            </a:lvl5pPr>
            <a:lvl6pPr marL="457200" algn="l" rtl="0" eaLnBrk="1" fontAlgn="base" hangingPunct="1">
              <a:spcBef>
                <a:spcPct val="0"/>
              </a:spcBef>
              <a:spcAft>
                <a:spcPct val="0"/>
              </a:spcAft>
              <a:defRPr sz="4400">
                <a:solidFill>
                  <a:schemeClr val="tx1"/>
                </a:solidFill>
                <a:latin typeface="Arial" charset="0"/>
              </a:defRPr>
            </a:lvl6pPr>
            <a:lvl7pPr marL="914400" algn="l" rtl="0" eaLnBrk="1" fontAlgn="base" hangingPunct="1">
              <a:spcBef>
                <a:spcPct val="0"/>
              </a:spcBef>
              <a:spcAft>
                <a:spcPct val="0"/>
              </a:spcAft>
              <a:defRPr sz="4400">
                <a:solidFill>
                  <a:schemeClr val="tx1"/>
                </a:solidFill>
                <a:latin typeface="Arial" charset="0"/>
              </a:defRPr>
            </a:lvl7pPr>
            <a:lvl8pPr marL="1371600" algn="l" rtl="0" eaLnBrk="1" fontAlgn="base" hangingPunct="1">
              <a:spcBef>
                <a:spcPct val="0"/>
              </a:spcBef>
              <a:spcAft>
                <a:spcPct val="0"/>
              </a:spcAft>
              <a:defRPr sz="4400">
                <a:solidFill>
                  <a:schemeClr val="tx1"/>
                </a:solidFill>
                <a:latin typeface="Arial" charset="0"/>
              </a:defRPr>
            </a:lvl8pPr>
            <a:lvl9pPr marL="1828800" algn="l" rtl="0" eaLnBrk="1" fontAlgn="base" hangingPunct="1">
              <a:spcBef>
                <a:spcPct val="0"/>
              </a:spcBef>
              <a:spcAft>
                <a:spcPct val="0"/>
              </a:spcAft>
              <a:defRPr sz="4400">
                <a:solidFill>
                  <a:schemeClr val="tx1"/>
                </a:solidFill>
                <a:latin typeface="Arial" charset="0"/>
              </a:defRPr>
            </a:lvl9pPr>
          </a:lstStyle>
          <a:p>
            <a:pPr defTabSz="914400"/>
            <a:r>
              <a:rPr lang="fr-FR" sz="4800" i="1" kern="0" dirty="0">
                <a:solidFill>
                  <a:schemeClr val="bg1"/>
                </a:solidFill>
              </a:rPr>
              <a:t>Généralité sur les SDN</a:t>
            </a:r>
          </a:p>
        </p:txBody>
      </p:sp>
      <p:cxnSp>
        <p:nvCxnSpPr>
          <p:cNvPr id="15" name="Google Shape;194;p36">
            <a:extLst>
              <a:ext uri="{FF2B5EF4-FFF2-40B4-BE49-F238E27FC236}">
                <a16:creationId xmlns:a16="http://schemas.microsoft.com/office/drawing/2014/main" id="{A66B5090-EDE5-3471-1D9B-FC6D2E4291C0}"/>
              </a:ext>
            </a:extLst>
          </p:cNvPr>
          <p:cNvCxnSpPr>
            <a:cxnSpLocks/>
          </p:cNvCxnSpPr>
          <p:nvPr/>
        </p:nvCxnSpPr>
        <p:spPr>
          <a:xfrm>
            <a:off x="0" y="4791800"/>
            <a:ext cx="2476870" cy="0"/>
          </a:xfrm>
          <a:prstGeom prst="straightConnector1">
            <a:avLst/>
          </a:prstGeom>
          <a:noFill/>
          <a:ln w="9525" cap="flat" cmpd="sng">
            <a:solidFill>
              <a:schemeClr val="bg1"/>
            </a:solidFill>
            <a:prstDash val="solid"/>
            <a:round/>
            <a:headEnd type="none" w="med" len="med"/>
            <a:tailEnd type="none" w="med" len="med"/>
          </a:ln>
        </p:spPr>
      </p:cxnSp>
    </p:spTree>
    <p:extLst>
      <p:ext uri="{BB962C8B-B14F-4D97-AF65-F5344CB8AC3E}">
        <p14:creationId xmlns:p14="http://schemas.microsoft.com/office/powerpoint/2010/main" val="2526334566"/>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childTnLst>
                                </p:cTn>
                              </p:par>
                              <p:par>
                                <p:cTn id="8" presetID="2" presetClass="entr" presetSubtype="8"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 calcmode="lin" valueType="num">
                                      <p:cBhvr additive="base">
                                        <p:cTn id="10" dur="1000"/>
                                        <p:tgtEl>
                                          <p:spTgt spid="15"/>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CE2552C-B124-47D8-ADBF-B5C924035382}" type="slidenum">
              <a:rPr kumimoji="0" lang="fr-FR" sz="1200" b="0" i="0" u="none" strike="noStrike" kern="1200" cap="none" spc="0" normalizeH="0" baseline="0" noProof="0">
                <a:ln>
                  <a:noFill/>
                </a:ln>
                <a:solidFill>
                  <a:srgbClr val="000000"/>
                </a:solidFill>
                <a:effectLst/>
                <a:uLnTx/>
                <a:uFillTx/>
                <a:latin typeface="Arial Black"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6</a:t>
            </a:fld>
            <a:endParaRPr kumimoji="0" lang="fr-FR" sz="1200" b="0" i="0" u="none" strike="noStrike" kern="1200" cap="none" spc="0" normalizeH="0" baseline="0" noProof="0" dirty="0">
              <a:ln>
                <a:noFill/>
              </a:ln>
              <a:solidFill>
                <a:srgbClr val="000000"/>
              </a:solidFill>
              <a:effectLst/>
              <a:uLnTx/>
              <a:uFillTx/>
              <a:latin typeface="Arial Black" pitchFamily="34" charset="0"/>
              <a:ea typeface="+mn-ea"/>
              <a:cs typeface="+mn-cs"/>
            </a:endParaRPr>
          </a:p>
        </p:txBody>
      </p:sp>
      <p:sp>
        <p:nvSpPr>
          <p:cNvPr id="39" name="Freeform 44"/>
          <p:cNvSpPr/>
          <p:nvPr/>
        </p:nvSpPr>
        <p:spPr>
          <a:xfrm>
            <a:off x="381740" y="623365"/>
            <a:ext cx="3373514" cy="939105"/>
          </a:xfrm>
          <a:custGeom>
            <a:avLst/>
            <a:gdLst>
              <a:gd name="connsiteX0" fmla="*/ 0 w 6254806"/>
              <a:gd name="connsiteY0" fmla="*/ 0 h 987552"/>
              <a:gd name="connsiteX1" fmla="*/ 5761030 w 6254806"/>
              <a:gd name="connsiteY1" fmla="*/ 0 h 987552"/>
              <a:gd name="connsiteX2" fmla="*/ 6254806 w 6254806"/>
              <a:gd name="connsiteY2" fmla="*/ 493776 h 987552"/>
              <a:gd name="connsiteX3" fmla="*/ 5761030 w 6254806"/>
              <a:gd name="connsiteY3" fmla="*/ 987552 h 987552"/>
              <a:gd name="connsiteX4" fmla="*/ 0 w 6254806"/>
              <a:gd name="connsiteY4" fmla="*/ 987552 h 9875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54806" h="987552">
                <a:moveTo>
                  <a:pt x="0" y="0"/>
                </a:moveTo>
                <a:lnTo>
                  <a:pt x="5761030" y="0"/>
                </a:lnTo>
                <a:lnTo>
                  <a:pt x="6254806" y="493776"/>
                </a:lnTo>
                <a:lnTo>
                  <a:pt x="5761030" y="987552"/>
                </a:lnTo>
                <a:lnTo>
                  <a:pt x="0" y="987552"/>
                </a:lnTo>
                <a:close/>
              </a:path>
            </a:pathLst>
          </a:cu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b="1" dirty="0"/>
              <a:t>Comprendre le SDN</a:t>
            </a:r>
          </a:p>
        </p:txBody>
      </p:sp>
      <p:sp>
        <p:nvSpPr>
          <p:cNvPr id="2" name="ZoneTexte 1">
            <a:extLst>
              <a:ext uri="{FF2B5EF4-FFF2-40B4-BE49-F238E27FC236}">
                <a16:creationId xmlns:a16="http://schemas.microsoft.com/office/drawing/2014/main" id="{D4D9D037-769E-071C-41AD-4F63D43B2E86}"/>
              </a:ext>
            </a:extLst>
          </p:cNvPr>
          <p:cNvSpPr txBox="1"/>
          <p:nvPr/>
        </p:nvSpPr>
        <p:spPr>
          <a:xfrm>
            <a:off x="525006" y="2343706"/>
            <a:ext cx="6460495" cy="2246769"/>
          </a:xfrm>
          <a:prstGeom prst="rect">
            <a:avLst/>
          </a:prstGeom>
          <a:noFill/>
        </p:spPr>
        <p:txBody>
          <a:bodyPr wrap="square" rtlCol="0">
            <a:spAutoFit/>
          </a:bodyPr>
          <a:lstStyle/>
          <a:p>
            <a:pPr marL="342900" indent="-342900">
              <a:buFont typeface="Wingdings" panose="05000000000000000000" pitchFamily="2" charset="2"/>
              <a:buChar char="q"/>
            </a:pPr>
            <a:r>
              <a:rPr lang="fr-FR" sz="2000" dirty="0"/>
              <a:t>Séparation du plan du donnée et plan de contrôle</a:t>
            </a:r>
          </a:p>
          <a:p>
            <a:pPr marL="342900" indent="-342900">
              <a:buFont typeface="Wingdings" panose="05000000000000000000" pitchFamily="2" charset="2"/>
              <a:buChar char="q"/>
            </a:pPr>
            <a:endParaRPr lang="fr-FR" sz="2000" dirty="0"/>
          </a:p>
          <a:p>
            <a:pPr marL="342900" indent="-342900">
              <a:buFont typeface="Wingdings" panose="05000000000000000000" pitchFamily="2" charset="2"/>
              <a:buChar char="q"/>
            </a:pPr>
            <a:r>
              <a:rPr lang="fr-FR" sz="2000" dirty="0"/>
              <a:t>Transfert basé sur le flux et non le destinataire</a:t>
            </a:r>
          </a:p>
          <a:p>
            <a:pPr marL="342900" indent="-342900">
              <a:buFont typeface="Wingdings" panose="05000000000000000000" pitchFamily="2" charset="2"/>
              <a:buChar char="q"/>
            </a:pPr>
            <a:endParaRPr lang="fr-FR" sz="2000" dirty="0"/>
          </a:p>
          <a:p>
            <a:pPr marL="342900" indent="-342900">
              <a:buFont typeface="Wingdings" panose="05000000000000000000" pitchFamily="2" charset="2"/>
              <a:buChar char="q"/>
            </a:pPr>
            <a:r>
              <a:rPr lang="fr-FR" sz="2000" dirty="0"/>
              <a:t>Architecture centralisée</a:t>
            </a:r>
          </a:p>
          <a:p>
            <a:pPr marL="342900" indent="-342900">
              <a:buFont typeface="Wingdings" panose="05000000000000000000" pitchFamily="2" charset="2"/>
              <a:buChar char="q"/>
            </a:pPr>
            <a:endParaRPr lang="fr-FR" sz="2000" dirty="0"/>
          </a:p>
          <a:p>
            <a:pPr marL="342900" indent="-342900">
              <a:buFont typeface="Wingdings" panose="05000000000000000000" pitchFamily="2" charset="2"/>
              <a:buChar char="q"/>
            </a:pPr>
            <a:r>
              <a:rPr lang="fr-FR" sz="2000" dirty="0"/>
              <a:t>Réseau programmable (Python, Java …etc.)</a:t>
            </a:r>
          </a:p>
        </p:txBody>
      </p:sp>
      <p:pic>
        <p:nvPicPr>
          <p:cNvPr id="16" name="Image 15">
            <a:extLst>
              <a:ext uri="{FF2B5EF4-FFF2-40B4-BE49-F238E27FC236}">
                <a16:creationId xmlns:a16="http://schemas.microsoft.com/office/drawing/2014/main" id="{1DC6FF0D-D243-0B28-F609-5BFFF178F279}"/>
              </a:ext>
            </a:extLst>
          </p:cNvPr>
          <p:cNvPicPr>
            <a:picLocks noChangeAspect="1"/>
          </p:cNvPicPr>
          <p:nvPr/>
        </p:nvPicPr>
        <p:blipFill rotWithShape="1">
          <a:blip r:embed="rId3">
            <a:extLst>
              <a:ext uri="{28A0092B-C50C-407E-A947-70E740481C1C}">
                <a14:useLocalDpi xmlns:a14="http://schemas.microsoft.com/office/drawing/2010/main" val="0"/>
              </a:ext>
            </a:extLst>
          </a:blip>
          <a:srcRect t="16593" r="59745" b="14210"/>
          <a:stretch/>
        </p:blipFill>
        <p:spPr>
          <a:xfrm>
            <a:off x="7821228" y="2226633"/>
            <a:ext cx="2956264" cy="3480048"/>
          </a:xfrm>
          <a:prstGeom prst="rect">
            <a:avLst/>
          </a:prstGeom>
        </p:spPr>
      </p:pic>
      <p:pic>
        <p:nvPicPr>
          <p:cNvPr id="18" name="Image 17">
            <a:extLst>
              <a:ext uri="{FF2B5EF4-FFF2-40B4-BE49-F238E27FC236}">
                <a16:creationId xmlns:a16="http://schemas.microsoft.com/office/drawing/2014/main" id="{E2FC13C3-6AAE-D41D-F154-E0B875E31AE3}"/>
              </a:ext>
            </a:extLst>
          </p:cNvPr>
          <p:cNvPicPr>
            <a:picLocks noChangeAspect="1"/>
          </p:cNvPicPr>
          <p:nvPr/>
        </p:nvPicPr>
        <p:blipFill rotWithShape="1">
          <a:blip r:embed="rId3">
            <a:extLst>
              <a:ext uri="{28A0092B-C50C-407E-A947-70E740481C1C}">
                <a14:useLocalDpi xmlns:a14="http://schemas.microsoft.com/office/drawing/2010/main" val="0"/>
              </a:ext>
            </a:extLst>
          </a:blip>
          <a:srcRect l="48227" t="15005" b="12621"/>
          <a:stretch/>
        </p:blipFill>
        <p:spPr>
          <a:xfrm>
            <a:off x="7259485" y="1982981"/>
            <a:ext cx="3802093" cy="3639845"/>
          </a:xfrm>
          <a:prstGeom prst="rect">
            <a:avLst/>
          </a:prstGeom>
        </p:spPr>
      </p:pic>
      <p:pic>
        <p:nvPicPr>
          <p:cNvPr id="20" name="Image 19">
            <a:extLst>
              <a:ext uri="{FF2B5EF4-FFF2-40B4-BE49-F238E27FC236}">
                <a16:creationId xmlns:a16="http://schemas.microsoft.com/office/drawing/2014/main" id="{A676F2B6-E4BD-671A-A12F-BF7A63EBD7A2}"/>
              </a:ext>
            </a:extLst>
          </p:cNvPr>
          <p:cNvPicPr>
            <a:picLocks noChangeAspect="1"/>
          </p:cNvPicPr>
          <p:nvPr/>
        </p:nvPicPr>
        <p:blipFill rotWithShape="1">
          <a:blip r:embed="rId3">
            <a:extLst>
              <a:ext uri="{28A0092B-C50C-407E-A947-70E740481C1C}">
                <a14:useLocalDpi xmlns:a14="http://schemas.microsoft.com/office/drawing/2010/main" val="0"/>
              </a:ext>
            </a:extLst>
          </a:blip>
          <a:srcRect r="61800" b="88951"/>
          <a:stretch/>
        </p:blipFill>
        <p:spPr>
          <a:xfrm>
            <a:off x="7972148" y="1343974"/>
            <a:ext cx="2805344" cy="555665"/>
          </a:xfrm>
          <a:prstGeom prst="rect">
            <a:avLst/>
          </a:prstGeom>
        </p:spPr>
      </p:pic>
      <p:pic>
        <p:nvPicPr>
          <p:cNvPr id="22" name="Image 21">
            <a:extLst>
              <a:ext uri="{FF2B5EF4-FFF2-40B4-BE49-F238E27FC236}">
                <a16:creationId xmlns:a16="http://schemas.microsoft.com/office/drawing/2014/main" id="{C725F6CF-BF33-5573-FB52-F6A2089CB1E4}"/>
              </a:ext>
            </a:extLst>
          </p:cNvPr>
          <p:cNvPicPr>
            <a:picLocks noChangeAspect="1"/>
          </p:cNvPicPr>
          <p:nvPr/>
        </p:nvPicPr>
        <p:blipFill rotWithShape="1">
          <a:blip r:embed="rId3">
            <a:extLst>
              <a:ext uri="{28A0092B-C50C-407E-A947-70E740481C1C}">
                <a14:useLocalDpi xmlns:a14="http://schemas.microsoft.com/office/drawing/2010/main" val="0"/>
              </a:ext>
            </a:extLst>
          </a:blip>
          <a:srcRect l="48589" t="441" r="3419" b="88952"/>
          <a:stretch/>
        </p:blipFill>
        <p:spPr>
          <a:xfrm>
            <a:off x="7537142" y="1355070"/>
            <a:ext cx="3524436" cy="533471"/>
          </a:xfrm>
          <a:prstGeom prst="rect">
            <a:avLst/>
          </a:prstGeom>
        </p:spPr>
      </p:pic>
    </p:spTree>
    <p:extLst>
      <p:ext uri="{BB962C8B-B14F-4D97-AF65-F5344CB8AC3E}">
        <p14:creationId xmlns:p14="http://schemas.microsoft.com/office/powerpoint/2010/main" val="370065284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400" fill="hold"/>
                                        <p:tgtEl>
                                          <p:spTgt spid="20"/>
                                        </p:tgtEl>
                                        <p:attrNameLst>
                                          <p:attrName>ppt_x</p:attrName>
                                        </p:attrNameLst>
                                      </p:cBhvr>
                                      <p:tavLst>
                                        <p:tav tm="0">
                                          <p:val>
                                            <p:strVal val="#ppt_x"/>
                                          </p:val>
                                        </p:tav>
                                        <p:tav tm="100000">
                                          <p:val>
                                            <p:strVal val="#ppt_x"/>
                                          </p:val>
                                        </p:tav>
                                      </p:tavLst>
                                    </p:anim>
                                    <p:anim calcmode="lin" valueType="num">
                                      <p:cBhvr additive="base">
                                        <p:cTn id="8" dur="400" fill="hold"/>
                                        <p:tgtEl>
                                          <p:spTgt spid="20"/>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400" fill="hold"/>
                                        <p:tgtEl>
                                          <p:spTgt spid="16"/>
                                        </p:tgtEl>
                                        <p:attrNameLst>
                                          <p:attrName>ppt_x</p:attrName>
                                        </p:attrNameLst>
                                      </p:cBhvr>
                                      <p:tavLst>
                                        <p:tav tm="0">
                                          <p:val>
                                            <p:strVal val="#ppt_x"/>
                                          </p:val>
                                        </p:tav>
                                        <p:tav tm="100000">
                                          <p:val>
                                            <p:strVal val="#ppt_x"/>
                                          </p:val>
                                        </p:tav>
                                      </p:tavLst>
                                    </p:anim>
                                    <p:anim calcmode="lin" valueType="num">
                                      <p:cBhvr additive="base">
                                        <p:cTn id="12" dur="4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45" presetClass="exit" presetSubtype="0" fill="hold" nodeType="clickEffect">
                                  <p:stCondLst>
                                    <p:cond delay="0"/>
                                  </p:stCondLst>
                                  <p:childTnLst>
                                    <p:animEffect transition="out" filter="fade">
                                      <p:cBhvr>
                                        <p:cTn id="16" dur="1000"/>
                                        <p:tgtEl>
                                          <p:spTgt spid="20"/>
                                        </p:tgtEl>
                                      </p:cBhvr>
                                    </p:animEffect>
                                    <p:anim calcmode="lin" valueType="num">
                                      <p:cBhvr>
                                        <p:cTn id="17" dur="1000"/>
                                        <p:tgtEl>
                                          <p:spTgt spid="20"/>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18" dur="1000"/>
                                        <p:tgtEl>
                                          <p:spTgt spid="20"/>
                                        </p:tgtEl>
                                        <p:attrNameLst>
                                          <p:attrName>ppt_h</p:attrName>
                                        </p:attrNameLst>
                                      </p:cBhvr>
                                      <p:tavLst>
                                        <p:tav tm="0">
                                          <p:val>
                                            <p:strVal val="ppt_h"/>
                                          </p:val>
                                        </p:tav>
                                        <p:tav tm="100000">
                                          <p:val>
                                            <p:strVal val="ppt_h"/>
                                          </p:val>
                                        </p:tav>
                                      </p:tavLst>
                                    </p:anim>
                                    <p:set>
                                      <p:cBhvr>
                                        <p:cTn id="19" dur="1" fill="hold">
                                          <p:stCondLst>
                                            <p:cond delay="999"/>
                                          </p:stCondLst>
                                        </p:cTn>
                                        <p:tgtEl>
                                          <p:spTgt spid="20"/>
                                        </p:tgtEl>
                                        <p:attrNameLst>
                                          <p:attrName>style.visibility</p:attrName>
                                        </p:attrNameLst>
                                      </p:cBhvr>
                                      <p:to>
                                        <p:strVal val="hidden"/>
                                      </p:to>
                                    </p:set>
                                  </p:childTnLst>
                                </p:cTn>
                              </p:par>
                              <p:par>
                                <p:cTn id="20" presetID="45" presetClass="exit" presetSubtype="0" fill="hold" nodeType="withEffect">
                                  <p:stCondLst>
                                    <p:cond delay="0"/>
                                  </p:stCondLst>
                                  <p:childTnLst>
                                    <p:animEffect transition="out" filter="fade">
                                      <p:cBhvr>
                                        <p:cTn id="21" dur="1000"/>
                                        <p:tgtEl>
                                          <p:spTgt spid="16"/>
                                        </p:tgtEl>
                                      </p:cBhvr>
                                    </p:animEffect>
                                    <p:anim calcmode="lin" valueType="num">
                                      <p:cBhvr>
                                        <p:cTn id="22" dur="1000"/>
                                        <p:tgtEl>
                                          <p:spTgt spid="16"/>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23" dur="1000"/>
                                        <p:tgtEl>
                                          <p:spTgt spid="16"/>
                                        </p:tgtEl>
                                        <p:attrNameLst>
                                          <p:attrName>ppt_h</p:attrName>
                                        </p:attrNameLst>
                                      </p:cBhvr>
                                      <p:tavLst>
                                        <p:tav tm="0">
                                          <p:val>
                                            <p:strVal val="ppt_h"/>
                                          </p:val>
                                        </p:tav>
                                        <p:tav tm="100000">
                                          <p:val>
                                            <p:strVal val="ppt_h"/>
                                          </p:val>
                                        </p:tav>
                                      </p:tavLst>
                                    </p:anim>
                                    <p:set>
                                      <p:cBhvr>
                                        <p:cTn id="24" dur="1" fill="hold">
                                          <p:stCondLst>
                                            <p:cond delay="999"/>
                                          </p:stCondLst>
                                        </p:cTn>
                                        <p:tgtEl>
                                          <p:spTgt spid="16"/>
                                        </p:tgtEl>
                                        <p:attrNameLst>
                                          <p:attrName>style.visibility</p:attrName>
                                        </p:attrNameLst>
                                      </p:cBhvr>
                                      <p:to>
                                        <p:strVal val="hidden"/>
                                      </p:to>
                                    </p:set>
                                  </p:childTnLst>
                                </p:cTn>
                              </p:par>
                              <p:par>
                                <p:cTn id="25" presetID="10" presetClass="entr" presetSubtype="0" fill="hold" nodeType="withEffect">
                                  <p:stCondLst>
                                    <p:cond delay="0"/>
                                  </p:stCondLst>
                                  <p:childTnLst>
                                    <p:set>
                                      <p:cBhvr>
                                        <p:cTn id="26" dur="1" fill="hold">
                                          <p:stCondLst>
                                            <p:cond delay="0"/>
                                          </p:stCondLst>
                                        </p:cTn>
                                        <p:tgtEl>
                                          <p:spTgt spid="2">
                                            <p:txEl>
                                              <p:pRg st="0" end="0"/>
                                            </p:txEl>
                                          </p:spTgt>
                                        </p:tgtEl>
                                        <p:attrNameLst>
                                          <p:attrName>style.visibility</p:attrName>
                                        </p:attrNameLst>
                                      </p:cBhvr>
                                      <p:to>
                                        <p:strVal val="visible"/>
                                      </p:to>
                                    </p:set>
                                    <p:animEffect transition="in" filter="fade">
                                      <p:cBhvr>
                                        <p:cTn id="27" dur="500"/>
                                        <p:tgtEl>
                                          <p:spTgt spid="2">
                                            <p:txEl>
                                              <p:pRg st="0" end="0"/>
                                            </p:txEl>
                                          </p:spTgt>
                                        </p:tgtEl>
                                      </p:cBhvr>
                                    </p:animEffect>
                                  </p:childTnLst>
                                </p:cTn>
                              </p:par>
                              <p:par>
                                <p:cTn id="28" presetID="45" presetClass="entr" presetSubtype="0" fill="hold" nodeType="with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fade">
                                      <p:cBhvr>
                                        <p:cTn id="30" dur="1000"/>
                                        <p:tgtEl>
                                          <p:spTgt spid="18"/>
                                        </p:tgtEl>
                                      </p:cBhvr>
                                    </p:animEffect>
                                    <p:anim calcmode="lin" valueType="num">
                                      <p:cBhvr>
                                        <p:cTn id="31" dur="1000" fill="hold"/>
                                        <p:tgtEl>
                                          <p:spTgt spid="18"/>
                                        </p:tgtEl>
                                        <p:attrNameLst>
                                          <p:attrName>ppt_w</p:attrName>
                                        </p:attrNameLst>
                                      </p:cBhvr>
                                      <p:tavLst>
                                        <p:tav tm="0" fmla="#ppt_w*sin(2.5*pi*$)">
                                          <p:val>
                                            <p:fltVal val="0"/>
                                          </p:val>
                                        </p:tav>
                                        <p:tav tm="100000">
                                          <p:val>
                                            <p:fltVal val="1"/>
                                          </p:val>
                                        </p:tav>
                                      </p:tavLst>
                                    </p:anim>
                                    <p:anim calcmode="lin" valueType="num">
                                      <p:cBhvr>
                                        <p:cTn id="32" dur="1000" fill="hold"/>
                                        <p:tgtEl>
                                          <p:spTgt spid="18"/>
                                        </p:tgtEl>
                                        <p:attrNameLst>
                                          <p:attrName>ppt_h</p:attrName>
                                        </p:attrNameLst>
                                      </p:cBhvr>
                                      <p:tavLst>
                                        <p:tav tm="0">
                                          <p:val>
                                            <p:strVal val="#ppt_h"/>
                                          </p:val>
                                        </p:tav>
                                        <p:tav tm="100000">
                                          <p:val>
                                            <p:strVal val="#ppt_h"/>
                                          </p:val>
                                        </p:tav>
                                      </p:tavLst>
                                    </p:anim>
                                  </p:childTnLst>
                                </p:cTn>
                              </p:par>
                              <p:par>
                                <p:cTn id="33" presetID="45" presetClass="entr" presetSubtype="0" fill="hold" nodeType="withEffect">
                                  <p:stCondLst>
                                    <p:cond delay="0"/>
                                  </p:stCondLst>
                                  <p:childTnLst>
                                    <p:set>
                                      <p:cBhvr>
                                        <p:cTn id="34" dur="1" fill="hold">
                                          <p:stCondLst>
                                            <p:cond delay="0"/>
                                          </p:stCondLst>
                                        </p:cTn>
                                        <p:tgtEl>
                                          <p:spTgt spid="22"/>
                                        </p:tgtEl>
                                        <p:attrNameLst>
                                          <p:attrName>style.visibility</p:attrName>
                                        </p:attrNameLst>
                                      </p:cBhvr>
                                      <p:to>
                                        <p:strVal val="visible"/>
                                      </p:to>
                                    </p:set>
                                    <p:animEffect transition="in" filter="fade">
                                      <p:cBhvr>
                                        <p:cTn id="35" dur="1000"/>
                                        <p:tgtEl>
                                          <p:spTgt spid="22"/>
                                        </p:tgtEl>
                                      </p:cBhvr>
                                    </p:animEffect>
                                    <p:anim calcmode="lin" valueType="num">
                                      <p:cBhvr>
                                        <p:cTn id="36" dur="1000" fill="hold"/>
                                        <p:tgtEl>
                                          <p:spTgt spid="22"/>
                                        </p:tgtEl>
                                        <p:attrNameLst>
                                          <p:attrName>ppt_w</p:attrName>
                                        </p:attrNameLst>
                                      </p:cBhvr>
                                      <p:tavLst>
                                        <p:tav tm="0" fmla="#ppt_w*sin(2.5*pi*$)">
                                          <p:val>
                                            <p:fltVal val="0"/>
                                          </p:val>
                                        </p:tav>
                                        <p:tav tm="100000">
                                          <p:val>
                                            <p:fltVal val="1"/>
                                          </p:val>
                                        </p:tav>
                                      </p:tavLst>
                                    </p:anim>
                                    <p:anim calcmode="lin" valueType="num">
                                      <p:cBhvr>
                                        <p:cTn id="37" dur="1000" fill="hold"/>
                                        <p:tgtEl>
                                          <p:spTgt spid="22"/>
                                        </p:tgtEl>
                                        <p:attrNameLst>
                                          <p:attrName>ppt_h</p:attrName>
                                        </p:attrNameLst>
                                      </p:cBhvr>
                                      <p:tavLst>
                                        <p:tav tm="0">
                                          <p:val>
                                            <p:strVal val="#ppt_h"/>
                                          </p:val>
                                        </p:tav>
                                        <p:tav tm="100000">
                                          <p:val>
                                            <p:strVal val="#ppt_h"/>
                                          </p:val>
                                        </p:tav>
                                      </p:tavLst>
                                    </p:anim>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
                                            <p:txEl>
                                              <p:pRg st="2" end="2"/>
                                            </p:txEl>
                                          </p:spTgt>
                                        </p:tgtEl>
                                        <p:attrNameLst>
                                          <p:attrName>style.visibility</p:attrName>
                                        </p:attrNameLst>
                                      </p:cBhvr>
                                      <p:to>
                                        <p:strVal val="visible"/>
                                      </p:to>
                                    </p:set>
                                    <p:animEffect transition="in" filter="fade">
                                      <p:cBhvr>
                                        <p:cTn id="42" dur="500"/>
                                        <p:tgtEl>
                                          <p:spTgt spid="2">
                                            <p:txEl>
                                              <p:pRg st="2" end="2"/>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
                                            <p:txEl>
                                              <p:pRg st="4" end="4"/>
                                            </p:txEl>
                                          </p:spTgt>
                                        </p:tgtEl>
                                        <p:attrNameLst>
                                          <p:attrName>style.visibility</p:attrName>
                                        </p:attrNameLst>
                                      </p:cBhvr>
                                      <p:to>
                                        <p:strVal val="visible"/>
                                      </p:to>
                                    </p:set>
                                    <p:animEffect transition="in" filter="fade">
                                      <p:cBhvr>
                                        <p:cTn id="47" dur="500"/>
                                        <p:tgtEl>
                                          <p:spTgt spid="2">
                                            <p:txEl>
                                              <p:pRg st="4" end="4"/>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2">
                                            <p:txEl>
                                              <p:pRg st="6" end="6"/>
                                            </p:txEl>
                                          </p:spTgt>
                                        </p:tgtEl>
                                        <p:attrNameLst>
                                          <p:attrName>style.visibility</p:attrName>
                                        </p:attrNameLst>
                                      </p:cBhvr>
                                      <p:to>
                                        <p:strVal val="visible"/>
                                      </p:to>
                                    </p:set>
                                    <p:animEffect transition="in" filter="fade">
                                      <p:cBhvr>
                                        <p:cTn id="52" dur="500"/>
                                        <p:tgtEl>
                                          <p:spTgt spid="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CE2552C-B124-47D8-ADBF-B5C924035382}" type="slidenum">
              <a:rPr kumimoji="0" lang="fr-FR" sz="1200" b="0" i="0" u="none" strike="noStrike" kern="1200" cap="none" spc="0" normalizeH="0" baseline="0" noProof="0">
                <a:ln>
                  <a:noFill/>
                </a:ln>
                <a:solidFill>
                  <a:srgbClr val="000000"/>
                </a:solidFill>
                <a:effectLst/>
                <a:uLnTx/>
                <a:uFillTx/>
                <a:latin typeface="Arial Black"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7</a:t>
            </a:fld>
            <a:endParaRPr kumimoji="0" lang="fr-FR" sz="1200" b="0" i="0" u="none" strike="noStrike" kern="1200" cap="none" spc="0" normalizeH="0" baseline="0" noProof="0" dirty="0">
              <a:ln>
                <a:noFill/>
              </a:ln>
              <a:solidFill>
                <a:srgbClr val="000000"/>
              </a:solidFill>
              <a:effectLst/>
              <a:uLnTx/>
              <a:uFillTx/>
              <a:latin typeface="Arial Black" pitchFamily="34" charset="0"/>
              <a:ea typeface="+mn-ea"/>
              <a:cs typeface="+mn-cs"/>
            </a:endParaRPr>
          </a:p>
        </p:txBody>
      </p:sp>
      <p:sp>
        <p:nvSpPr>
          <p:cNvPr id="39" name="Freeform 44"/>
          <p:cNvSpPr/>
          <p:nvPr/>
        </p:nvSpPr>
        <p:spPr>
          <a:xfrm>
            <a:off x="381740" y="623365"/>
            <a:ext cx="3373514" cy="939105"/>
          </a:xfrm>
          <a:custGeom>
            <a:avLst/>
            <a:gdLst>
              <a:gd name="connsiteX0" fmla="*/ 0 w 6254806"/>
              <a:gd name="connsiteY0" fmla="*/ 0 h 987552"/>
              <a:gd name="connsiteX1" fmla="*/ 5761030 w 6254806"/>
              <a:gd name="connsiteY1" fmla="*/ 0 h 987552"/>
              <a:gd name="connsiteX2" fmla="*/ 6254806 w 6254806"/>
              <a:gd name="connsiteY2" fmla="*/ 493776 h 987552"/>
              <a:gd name="connsiteX3" fmla="*/ 5761030 w 6254806"/>
              <a:gd name="connsiteY3" fmla="*/ 987552 h 987552"/>
              <a:gd name="connsiteX4" fmla="*/ 0 w 6254806"/>
              <a:gd name="connsiteY4" fmla="*/ 987552 h 9875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54806" h="987552">
                <a:moveTo>
                  <a:pt x="0" y="0"/>
                </a:moveTo>
                <a:lnTo>
                  <a:pt x="5761030" y="0"/>
                </a:lnTo>
                <a:lnTo>
                  <a:pt x="6254806" y="493776"/>
                </a:lnTo>
                <a:lnTo>
                  <a:pt x="5761030" y="987552"/>
                </a:lnTo>
                <a:lnTo>
                  <a:pt x="0" y="987552"/>
                </a:lnTo>
                <a:close/>
              </a:path>
            </a:pathLst>
          </a:cu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b="1" dirty="0"/>
              <a:t>Comprendre le SDN</a:t>
            </a:r>
          </a:p>
        </p:txBody>
      </p:sp>
      <p:pic>
        <p:nvPicPr>
          <p:cNvPr id="3" name="Image 2">
            <a:extLst>
              <a:ext uri="{FF2B5EF4-FFF2-40B4-BE49-F238E27FC236}">
                <a16:creationId xmlns:a16="http://schemas.microsoft.com/office/drawing/2014/main" id="{96E48806-0C36-C2C5-0D2D-9E48143AFC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81079" y="1323118"/>
            <a:ext cx="4571850" cy="5033639"/>
          </a:xfrm>
          <a:prstGeom prst="rect">
            <a:avLst/>
          </a:prstGeom>
        </p:spPr>
      </p:pic>
      <p:sp>
        <p:nvSpPr>
          <p:cNvPr id="2" name="ZoneTexte 1">
            <a:extLst>
              <a:ext uri="{FF2B5EF4-FFF2-40B4-BE49-F238E27FC236}">
                <a16:creationId xmlns:a16="http://schemas.microsoft.com/office/drawing/2014/main" id="{C0854721-ADAB-168F-D2AE-37EB47517501}"/>
              </a:ext>
            </a:extLst>
          </p:cNvPr>
          <p:cNvSpPr txBox="1"/>
          <p:nvPr/>
        </p:nvSpPr>
        <p:spPr>
          <a:xfrm>
            <a:off x="241088" y="2208722"/>
            <a:ext cx="6082114" cy="1631216"/>
          </a:xfrm>
          <a:prstGeom prst="rect">
            <a:avLst/>
          </a:prstGeom>
          <a:noFill/>
        </p:spPr>
        <p:txBody>
          <a:bodyPr wrap="none" rtlCol="0">
            <a:spAutoFit/>
          </a:bodyPr>
          <a:lstStyle/>
          <a:p>
            <a:r>
              <a:rPr lang="fr-FR" sz="2000" dirty="0"/>
              <a:t>Le SDN est composé principalement de 3 couches :</a:t>
            </a:r>
          </a:p>
          <a:p>
            <a:pPr marL="285750" indent="-285750">
              <a:buFont typeface="Wingdings" panose="05000000000000000000" pitchFamily="2" charset="2"/>
              <a:buChar char="q"/>
            </a:pPr>
            <a:endParaRPr lang="fr-FR" sz="2000" dirty="0"/>
          </a:p>
          <a:p>
            <a:pPr marL="285750" indent="-285750">
              <a:buFont typeface="Wingdings" panose="05000000000000000000" pitchFamily="2" charset="2"/>
              <a:buChar char="q"/>
            </a:pPr>
            <a:r>
              <a:rPr lang="fr-FR" sz="2000" dirty="0"/>
              <a:t>Plan de donnée</a:t>
            </a:r>
          </a:p>
          <a:p>
            <a:pPr marL="285750" indent="-285750">
              <a:buFont typeface="Wingdings" panose="05000000000000000000" pitchFamily="2" charset="2"/>
              <a:buChar char="q"/>
            </a:pPr>
            <a:r>
              <a:rPr lang="fr-FR" sz="2000" dirty="0"/>
              <a:t>Plan de contrôle</a:t>
            </a:r>
          </a:p>
          <a:p>
            <a:pPr marL="285750" indent="-285750">
              <a:buFont typeface="Wingdings" panose="05000000000000000000" pitchFamily="2" charset="2"/>
              <a:buChar char="q"/>
            </a:pPr>
            <a:r>
              <a:rPr lang="fr-FR" sz="2000" dirty="0"/>
              <a:t>Plan d’application </a:t>
            </a:r>
          </a:p>
        </p:txBody>
      </p:sp>
      <p:sp>
        <p:nvSpPr>
          <p:cNvPr id="5" name="Rectangle 4">
            <a:extLst>
              <a:ext uri="{FF2B5EF4-FFF2-40B4-BE49-F238E27FC236}">
                <a16:creationId xmlns:a16="http://schemas.microsoft.com/office/drawing/2014/main" id="{33820BAF-82F1-208B-84D3-09E11A442F84}"/>
              </a:ext>
            </a:extLst>
          </p:cNvPr>
          <p:cNvSpPr/>
          <p:nvPr/>
        </p:nvSpPr>
        <p:spPr bwMode="auto">
          <a:xfrm>
            <a:off x="6852512" y="1571692"/>
            <a:ext cx="3821336" cy="1203439"/>
          </a:xfrm>
          <a:prstGeom prst="rect">
            <a:avLst/>
          </a:prstGeom>
          <a:noFill/>
          <a:ln w="28575"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fr-FR" sz="1800" b="0" i="0" u="none" strike="noStrike" cap="none" normalizeH="0" baseline="0" dirty="0">
              <a:ln>
                <a:noFill/>
              </a:ln>
              <a:solidFill>
                <a:schemeClr val="tx1"/>
              </a:solidFill>
              <a:effectLst/>
              <a:latin typeface="Arial" charset="0"/>
            </a:endParaRPr>
          </a:p>
        </p:txBody>
      </p:sp>
      <p:sp>
        <p:nvSpPr>
          <p:cNvPr id="7" name="Rectangle 6">
            <a:extLst>
              <a:ext uri="{FF2B5EF4-FFF2-40B4-BE49-F238E27FC236}">
                <a16:creationId xmlns:a16="http://schemas.microsoft.com/office/drawing/2014/main" id="{E11E1684-2575-0FA3-1156-E5268A50CE9C}"/>
              </a:ext>
            </a:extLst>
          </p:cNvPr>
          <p:cNvSpPr/>
          <p:nvPr/>
        </p:nvSpPr>
        <p:spPr bwMode="auto">
          <a:xfrm>
            <a:off x="6809402" y="4909673"/>
            <a:ext cx="3864446" cy="1216265"/>
          </a:xfrm>
          <a:prstGeom prst="rect">
            <a:avLst/>
          </a:prstGeom>
          <a:noFill/>
          <a:ln w="28575"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fr-FR" sz="1800" b="0" i="0" u="none" strike="noStrike" cap="none" normalizeH="0" baseline="0" dirty="0">
              <a:ln>
                <a:noFill/>
              </a:ln>
              <a:solidFill>
                <a:schemeClr val="tx1"/>
              </a:solidFill>
              <a:effectLst/>
              <a:latin typeface="Arial" charset="0"/>
            </a:endParaRPr>
          </a:p>
        </p:txBody>
      </p:sp>
      <p:sp>
        <p:nvSpPr>
          <p:cNvPr id="9" name="Rectangle 8">
            <a:extLst>
              <a:ext uri="{FF2B5EF4-FFF2-40B4-BE49-F238E27FC236}">
                <a16:creationId xmlns:a16="http://schemas.microsoft.com/office/drawing/2014/main" id="{42D8405C-930A-8E94-3F83-CDBE2D2F238D}"/>
              </a:ext>
            </a:extLst>
          </p:cNvPr>
          <p:cNvSpPr/>
          <p:nvPr/>
        </p:nvSpPr>
        <p:spPr bwMode="auto">
          <a:xfrm>
            <a:off x="6852512" y="3249573"/>
            <a:ext cx="3783165" cy="1203439"/>
          </a:xfrm>
          <a:prstGeom prst="rect">
            <a:avLst/>
          </a:prstGeom>
          <a:noFill/>
          <a:ln w="28575"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fr-FR" sz="1800" b="0" i="0" u="none" strike="noStrike" cap="none" normalizeH="0" baseline="0" dirty="0">
              <a:ln>
                <a:noFill/>
              </a:ln>
              <a:solidFill>
                <a:schemeClr val="tx1"/>
              </a:solidFill>
              <a:effectLst/>
              <a:latin typeface="Arial" charset="0"/>
            </a:endParaRPr>
          </a:p>
        </p:txBody>
      </p:sp>
      <p:sp>
        <p:nvSpPr>
          <p:cNvPr id="6" name="ZoneTexte 5">
            <a:extLst>
              <a:ext uri="{FF2B5EF4-FFF2-40B4-BE49-F238E27FC236}">
                <a16:creationId xmlns:a16="http://schemas.microsoft.com/office/drawing/2014/main" id="{5FA2D083-5448-348A-6FD4-2C42D087C049}"/>
              </a:ext>
            </a:extLst>
          </p:cNvPr>
          <p:cNvSpPr txBox="1"/>
          <p:nvPr/>
        </p:nvSpPr>
        <p:spPr>
          <a:xfrm>
            <a:off x="241088" y="4245500"/>
            <a:ext cx="5122378" cy="1938992"/>
          </a:xfrm>
          <a:prstGeom prst="rect">
            <a:avLst/>
          </a:prstGeom>
          <a:noFill/>
        </p:spPr>
        <p:txBody>
          <a:bodyPr wrap="square" rtlCol="0">
            <a:spAutoFit/>
          </a:bodyPr>
          <a:lstStyle/>
          <a:p>
            <a:r>
              <a:rPr lang="fr-FR" dirty="0"/>
              <a:t> </a:t>
            </a:r>
            <a:r>
              <a:rPr lang="fr-FR" sz="2000" dirty="0"/>
              <a:t>Les interfaces logiques de communication entre les couches sont :</a:t>
            </a:r>
          </a:p>
          <a:p>
            <a:endParaRPr lang="fr-FR" sz="2000" dirty="0"/>
          </a:p>
          <a:p>
            <a:pPr marL="285750" indent="-285750">
              <a:buFont typeface="Wingdings" panose="05000000000000000000" pitchFamily="2" charset="2"/>
              <a:buChar char="q"/>
            </a:pPr>
            <a:r>
              <a:rPr lang="fr-FR" sz="2000" dirty="0"/>
              <a:t>Southbound API</a:t>
            </a:r>
          </a:p>
          <a:p>
            <a:pPr marL="285750" indent="-285750">
              <a:buFont typeface="Wingdings" panose="05000000000000000000" pitchFamily="2" charset="2"/>
              <a:buChar char="q"/>
            </a:pPr>
            <a:r>
              <a:rPr lang="fr-FR" sz="2000" dirty="0"/>
              <a:t>Northbound API</a:t>
            </a:r>
          </a:p>
          <a:p>
            <a:pPr marL="285750" indent="-285750">
              <a:buFont typeface="Wingdings" panose="05000000000000000000" pitchFamily="2" charset="2"/>
              <a:buChar char="q"/>
            </a:pPr>
            <a:r>
              <a:rPr lang="fr-FR" sz="2000" dirty="0"/>
              <a:t>Interfaces Est/Ouest</a:t>
            </a:r>
            <a:endParaRPr lang="fr-FR" dirty="0"/>
          </a:p>
        </p:txBody>
      </p:sp>
      <p:sp>
        <p:nvSpPr>
          <p:cNvPr id="8" name="ZoneTexte 7">
            <a:extLst>
              <a:ext uri="{FF2B5EF4-FFF2-40B4-BE49-F238E27FC236}">
                <a16:creationId xmlns:a16="http://schemas.microsoft.com/office/drawing/2014/main" id="{2BFA301D-4E2E-07FE-187F-6AAEF2DBA3D5}"/>
              </a:ext>
            </a:extLst>
          </p:cNvPr>
          <p:cNvSpPr txBox="1"/>
          <p:nvPr/>
        </p:nvSpPr>
        <p:spPr>
          <a:xfrm>
            <a:off x="7338408" y="4455726"/>
            <a:ext cx="1428596" cy="369332"/>
          </a:xfrm>
          <a:prstGeom prst="rect">
            <a:avLst/>
          </a:prstGeom>
          <a:noFill/>
        </p:spPr>
        <p:txBody>
          <a:bodyPr wrap="none" rtlCol="0">
            <a:spAutoFit/>
          </a:bodyPr>
          <a:lstStyle/>
          <a:p>
            <a:r>
              <a:rPr lang="fr-FR" dirty="0">
                <a:solidFill>
                  <a:srgbClr val="FF0000"/>
                </a:solidFill>
              </a:rPr>
              <a:t>Southbound</a:t>
            </a:r>
          </a:p>
        </p:txBody>
      </p:sp>
      <p:cxnSp>
        <p:nvCxnSpPr>
          <p:cNvPr id="10" name="Connecteur droit avec flèche 9">
            <a:extLst>
              <a:ext uri="{FF2B5EF4-FFF2-40B4-BE49-F238E27FC236}">
                <a16:creationId xmlns:a16="http://schemas.microsoft.com/office/drawing/2014/main" id="{AC0D9EA1-A65C-5782-4F2C-018C001DD9FA}"/>
              </a:ext>
            </a:extLst>
          </p:cNvPr>
          <p:cNvCxnSpPr/>
          <p:nvPr/>
        </p:nvCxnSpPr>
        <p:spPr bwMode="auto">
          <a:xfrm>
            <a:off x="9499336" y="4455726"/>
            <a:ext cx="0" cy="489481"/>
          </a:xfrm>
          <a:prstGeom prst="straightConnector1">
            <a:avLst/>
          </a:prstGeom>
          <a:solidFill>
            <a:schemeClr val="accent1"/>
          </a:solidFill>
          <a:ln w="28575" cap="flat" cmpd="sng" algn="ctr">
            <a:solidFill>
              <a:srgbClr val="FF0000"/>
            </a:solidFill>
            <a:prstDash val="solid"/>
            <a:round/>
            <a:headEnd type="triangle"/>
            <a:tailEnd type="triangle"/>
          </a:ln>
          <a:effectLst/>
        </p:spPr>
      </p:cxnSp>
      <p:cxnSp>
        <p:nvCxnSpPr>
          <p:cNvPr id="11" name="Connecteur droit avec flèche 10">
            <a:extLst>
              <a:ext uri="{FF2B5EF4-FFF2-40B4-BE49-F238E27FC236}">
                <a16:creationId xmlns:a16="http://schemas.microsoft.com/office/drawing/2014/main" id="{EA224728-FA04-9716-C21F-9140BDD176C0}"/>
              </a:ext>
            </a:extLst>
          </p:cNvPr>
          <p:cNvCxnSpPr>
            <a:cxnSpLocks/>
          </p:cNvCxnSpPr>
          <p:nvPr/>
        </p:nvCxnSpPr>
        <p:spPr bwMode="auto">
          <a:xfrm flipH="1">
            <a:off x="5539895" y="3782233"/>
            <a:ext cx="1269507" cy="0"/>
          </a:xfrm>
          <a:prstGeom prst="straightConnector1">
            <a:avLst/>
          </a:prstGeom>
          <a:solidFill>
            <a:schemeClr val="accent1"/>
          </a:solidFill>
          <a:ln w="38100" cap="flat" cmpd="sng" algn="ctr">
            <a:solidFill>
              <a:srgbClr val="FF0000"/>
            </a:solidFill>
            <a:prstDash val="solid"/>
            <a:round/>
            <a:headEnd type="triangle"/>
            <a:tailEnd type="triangle"/>
          </a:ln>
          <a:effectLst/>
        </p:spPr>
      </p:cxnSp>
      <p:sp>
        <p:nvSpPr>
          <p:cNvPr id="12" name="ZoneTexte 11">
            <a:extLst>
              <a:ext uri="{FF2B5EF4-FFF2-40B4-BE49-F238E27FC236}">
                <a16:creationId xmlns:a16="http://schemas.microsoft.com/office/drawing/2014/main" id="{9986BEC9-D349-B0FE-9BFF-1A6884D11A15}"/>
              </a:ext>
            </a:extLst>
          </p:cNvPr>
          <p:cNvSpPr txBox="1"/>
          <p:nvPr/>
        </p:nvSpPr>
        <p:spPr>
          <a:xfrm>
            <a:off x="5339489" y="3352321"/>
            <a:ext cx="1197764" cy="369332"/>
          </a:xfrm>
          <a:prstGeom prst="rect">
            <a:avLst/>
          </a:prstGeom>
          <a:noFill/>
          <a:ln>
            <a:noFill/>
          </a:ln>
        </p:spPr>
        <p:txBody>
          <a:bodyPr wrap="none" rtlCol="0">
            <a:spAutoFit/>
          </a:bodyPr>
          <a:lstStyle/>
          <a:p>
            <a:r>
              <a:rPr lang="fr-FR" dirty="0">
                <a:solidFill>
                  <a:srgbClr val="FF0000"/>
                </a:solidFill>
              </a:rPr>
              <a:t>Est/Ouest</a:t>
            </a:r>
          </a:p>
        </p:txBody>
      </p:sp>
      <p:sp>
        <p:nvSpPr>
          <p:cNvPr id="13" name="ZoneTexte 12">
            <a:extLst>
              <a:ext uri="{FF2B5EF4-FFF2-40B4-BE49-F238E27FC236}">
                <a16:creationId xmlns:a16="http://schemas.microsoft.com/office/drawing/2014/main" id="{D40D7EC6-3B95-B62E-C4A9-D3BB4F7C6610}"/>
              </a:ext>
            </a:extLst>
          </p:cNvPr>
          <p:cNvSpPr txBox="1"/>
          <p:nvPr/>
        </p:nvSpPr>
        <p:spPr>
          <a:xfrm>
            <a:off x="7376880" y="2797089"/>
            <a:ext cx="1390124" cy="369332"/>
          </a:xfrm>
          <a:prstGeom prst="rect">
            <a:avLst/>
          </a:prstGeom>
          <a:noFill/>
        </p:spPr>
        <p:txBody>
          <a:bodyPr wrap="none" rtlCol="0">
            <a:spAutoFit/>
          </a:bodyPr>
          <a:lstStyle/>
          <a:p>
            <a:r>
              <a:rPr lang="fr-FR" dirty="0" err="1">
                <a:solidFill>
                  <a:srgbClr val="FF0000"/>
                </a:solidFill>
              </a:rPr>
              <a:t>Northbound</a:t>
            </a:r>
            <a:endParaRPr lang="fr-FR" dirty="0">
              <a:solidFill>
                <a:srgbClr val="FF0000"/>
              </a:solidFill>
            </a:endParaRPr>
          </a:p>
        </p:txBody>
      </p:sp>
      <p:cxnSp>
        <p:nvCxnSpPr>
          <p:cNvPr id="14" name="Connecteur droit avec flèche 13">
            <a:extLst>
              <a:ext uri="{FF2B5EF4-FFF2-40B4-BE49-F238E27FC236}">
                <a16:creationId xmlns:a16="http://schemas.microsoft.com/office/drawing/2014/main" id="{CB9D1A36-D0A5-B6CC-97D0-AADD53309E76}"/>
              </a:ext>
            </a:extLst>
          </p:cNvPr>
          <p:cNvCxnSpPr>
            <a:cxnSpLocks/>
          </p:cNvCxnSpPr>
          <p:nvPr/>
        </p:nvCxnSpPr>
        <p:spPr bwMode="auto">
          <a:xfrm>
            <a:off x="9394284" y="2676940"/>
            <a:ext cx="0" cy="630815"/>
          </a:xfrm>
          <a:prstGeom prst="straightConnector1">
            <a:avLst/>
          </a:prstGeom>
          <a:solidFill>
            <a:schemeClr val="accent1"/>
          </a:solidFill>
          <a:ln w="28575" cap="flat" cmpd="sng" algn="ctr">
            <a:solidFill>
              <a:srgbClr val="FF0000"/>
            </a:solidFill>
            <a:prstDash val="solid"/>
            <a:round/>
            <a:headEnd type="triangle"/>
            <a:tailEnd type="triangle"/>
          </a:ln>
          <a:effectLst/>
        </p:spPr>
      </p:cxnSp>
      <p:cxnSp>
        <p:nvCxnSpPr>
          <p:cNvPr id="15" name="Connecteur droit avec flèche 14">
            <a:extLst>
              <a:ext uri="{FF2B5EF4-FFF2-40B4-BE49-F238E27FC236}">
                <a16:creationId xmlns:a16="http://schemas.microsoft.com/office/drawing/2014/main" id="{23A7259D-57BC-AC8C-C05D-9428A5EC9176}"/>
              </a:ext>
            </a:extLst>
          </p:cNvPr>
          <p:cNvCxnSpPr>
            <a:cxnSpLocks/>
          </p:cNvCxnSpPr>
          <p:nvPr/>
        </p:nvCxnSpPr>
        <p:spPr bwMode="auto">
          <a:xfrm flipH="1">
            <a:off x="10719086" y="3782233"/>
            <a:ext cx="1269507" cy="0"/>
          </a:xfrm>
          <a:prstGeom prst="straightConnector1">
            <a:avLst/>
          </a:prstGeom>
          <a:solidFill>
            <a:schemeClr val="accent1"/>
          </a:solidFill>
          <a:ln w="38100" cap="flat" cmpd="sng" algn="ctr">
            <a:solidFill>
              <a:srgbClr val="FF0000"/>
            </a:solidFill>
            <a:prstDash val="solid"/>
            <a:round/>
            <a:headEnd type="triangle"/>
            <a:tailEnd type="triangle"/>
          </a:ln>
          <a:effectLst/>
        </p:spPr>
      </p:cxnSp>
      <p:sp>
        <p:nvSpPr>
          <p:cNvPr id="16" name="ZoneTexte 15">
            <a:extLst>
              <a:ext uri="{FF2B5EF4-FFF2-40B4-BE49-F238E27FC236}">
                <a16:creationId xmlns:a16="http://schemas.microsoft.com/office/drawing/2014/main" id="{6A98117F-61F5-2ECA-A02C-EAFD8C3208FC}"/>
              </a:ext>
            </a:extLst>
          </p:cNvPr>
          <p:cNvSpPr txBox="1"/>
          <p:nvPr/>
        </p:nvSpPr>
        <p:spPr>
          <a:xfrm>
            <a:off x="10994236" y="3347059"/>
            <a:ext cx="1197764" cy="369332"/>
          </a:xfrm>
          <a:prstGeom prst="rect">
            <a:avLst/>
          </a:prstGeom>
          <a:noFill/>
        </p:spPr>
        <p:txBody>
          <a:bodyPr wrap="none" rtlCol="0">
            <a:spAutoFit/>
          </a:bodyPr>
          <a:lstStyle/>
          <a:p>
            <a:r>
              <a:rPr lang="fr-FR" dirty="0">
                <a:solidFill>
                  <a:srgbClr val="FF0000"/>
                </a:solidFill>
              </a:rPr>
              <a:t>Est/Ouest</a:t>
            </a:r>
          </a:p>
        </p:txBody>
      </p:sp>
    </p:spTree>
    <p:extLst>
      <p:ext uri="{BB962C8B-B14F-4D97-AF65-F5344CB8AC3E}">
        <p14:creationId xmlns:p14="http://schemas.microsoft.com/office/powerpoint/2010/main" val="804380400"/>
      </p:ext>
    </p:extLst>
  </p:cSld>
  <p:clrMapOvr>
    <a:masterClrMapping/>
  </p:clrMapOvr>
  <mc:AlternateContent xmlns:mc="http://schemas.openxmlformats.org/markup-compatibility/2006" xmlns:p14="http://schemas.microsoft.com/office/powerpoint/2010/main">
    <mc:Choice Requires="p14">
      <p:transition spd="slow">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nodeType="withEffect">
                                  <p:stCondLst>
                                    <p:cond delay="500"/>
                                  </p:stCondLst>
                                  <p:childTnLst>
                                    <p:set>
                                      <p:cBhvr>
                                        <p:cTn id="9" dur="1" fill="hold">
                                          <p:stCondLst>
                                            <p:cond delay="0"/>
                                          </p:stCondLst>
                                        </p:cTn>
                                        <p:tgtEl>
                                          <p:spTgt spid="6">
                                            <p:txEl>
                                              <p:pRg st="0" end="0"/>
                                            </p:txEl>
                                          </p:spTgt>
                                        </p:tgtEl>
                                        <p:attrNameLst>
                                          <p:attrName>style.visibility</p:attrName>
                                        </p:attrNameLst>
                                      </p:cBhvr>
                                      <p:to>
                                        <p:strVal val="visible"/>
                                      </p:to>
                                    </p:set>
                                    <p:animEffect transition="in" filter="fade">
                                      <p:cBhvr>
                                        <p:cTn id="10" dur="500"/>
                                        <p:tgtEl>
                                          <p:spTgt spid="6">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fade">
                                      <p:cBhvr>
                                        <p:cTn id="15" dur="500"/>
                                        <p:tgtEl>
                                          <p:spTgt spid="2">
                                            <p:txEl>
                                              <p:pRg st="2" end="2"/>
                                            </p:txEl>
                                          </p:spTgt>
                                        </p:tgtEl>
                                      </p:cBhvr>
                                    </p:animEffect>
                                  </p:childTnLst>
                                </p:cTn>
                              </p:par>
                              <p:par>
                                <p:cTn id="16" presetID="21" presetClass="entr" presetSubtype="1"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wheel(1)">
                                      <p:cBhvr>
                                        <p:cTn id="18" dur="10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6" presetClass="exit" presetSubtype="32" fill="hold" grpId="1" nodeType="clickEffect">
                                  <p:stCondLst>
                                    <p:cond delay="0"/>
                                  </p:stCondLst>
                                  <p:childTnLst>
                                    <p:animEffect transition="out" filter="circle(out)">
                                      <p:cBhvr>
                                        <p:cTn id="22" dur="1000"/>
                                        <p:tgtEl>
                                          <p:spTgt spid="7"/>
                                        </p:tgtEl>
                                      </p:cBhvr>
                                    </p:animEffect>
                                    <p:set>
                                      <p:cBhvr>
                                        <p:cTn id="23" dur="1" fill="hold">
                                          <p:stCondLst>
                                            <p:cond delay="999"/>
                                          </p:stCondLst>
                                        </p:cTn>
                                        <p:tgtEl>
                                          <p:spTgt spid="7"/>
                                        </p:tgtEl>
                                        <p:attrNameLst>
                                          <p:attrName>style.visibility</p:attrName>
                                        </p:attrNameLst>
                                      </p:cBhvr>
                                      <p:to>
                                        <p:strVal val="hidden"/>
                                      </p:to>
                                    </p:set>
                                  </p:childTnLst>
                                </p:cTn>
                              </p:par>
                            </p:childTnLst>
                          </p:cTn>
                        </p:par>
                        <p:par>
                          <p:cTn id="24" fill="hold">
                            <p:stCondLst>
                              <p:cond delay="1000"/>
                            </p:stCondLst>
                            <p:childTnLst>
                              <p:par>
                                <p:cTn id="25" presetID="10" presetClass="entr" presetSubtype="0" fill="hold" nodeType="afterEffect">
                                  <p:stCondLst>
                                    <p:cond delay="0"/>
                                  </p:stCondLst>
                                  <p:childTnLst>
                                    <p:set>
                                      <p:cBhvr>
                                        <p:cTn id="26" dur="1" fill="hold">
                                          <p:stCondLst>
                                            <p:cond delay="0"/>
                                          </p:stCondLst>
                                        </p:cTn>
                                        <p:tgtEl>
                                          <p:spTgt spid="6">
                                            <p:txEl>
                                              <p:pRg st="2" end="2"/>
                                            </p:txEl>
                                          </p:spTgt>
                                        </p:tgtEl>
                                        <p:attrNameLst>
                                          <p:attrName>style.visibility</p:attrName>
                                        </p:attrNameLst>
                                      </p:cBhvr>
                                      <p:to>
                                        <p:strVal val="visible"/>
                                      </p:to>
                                    </p:set>
                                    <p:animEffect transition="in" filter="fade">
                                      <p:cBhvr>
                                        <p:cTn id="27" dur="500"/>
                                        <p:tgtEl>
                                          <p:spTgt spid="6">
                                            <p:txEl>
                                              <p:pRg st="2" end="2"/>
                                            </p:txEl>
                                          </p:spTgt>
                                        </p:tgtEl>
                                      </p:cBhvr>
                                    </p:animEffect>
                                  </p:childTnLst>
                                </p:cTn>
                              </p:par>
                              <p:par>
                                <p:cTn id="28" presetID="6" presetClass="entr" presetSubtype="16" fill="hold" nodeType="withEffect">
                                  <p:stCondLst>
                                    <p:cond delay="0"/>
                                  </p:stCondLst>
                                  <p:childTnLst>
                                    <p:set>
                                      <p:cBhvr>
                                        <p:cTn id="29" dur="1" fill="hold">
                                          <p:stCondLst>
                                            <p:cond delay="0"/>
                                          </p:stCondLst>
                                        </p:cTn>
                                        <p:tgtEl>
                                          <p:spTgt spid="8">
                                            <p:txEl>
                                              <p:pRg st="0" end="0"/>
                                            </p:txEl>
                                          </p:spTgt>
                                        </p:tgtEl>
                                        <p:attrNameLst>
                                          <p:attrName>style.visibility</p:attrName>
                                        </p:attrNameLst>
                                      </p:cBhvr>
                                      <p:to>
                                        <p:strVal val="visible"/>
                                      </p:to>
                                    </p:set>
                                    <p:animEffect transition="in" filter="circle(in)">
                                      <p:cBhvr>
                                        <p:cTn id="30" dur="500"/>
                                        <p:tgtEl>
                                          <p:spTgt spid="8">
                                            <p:txEl>
                                              <p:pRg st="0" end="0"/>
                                            </p:txEl>
                                          </p:spTgt>
                                        </p:tgtEl>
                                      </p:cBhvr>
                                    </p:animEffect>
                                  </p:childTnLst>
                                </p:cTn>
                              </p:par>
                              <p:par>
                                <p:cTn id="31" presetID="6" presetClass="entr" presetSubtype="32" fill="hold" nodeType="with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circle(out)">
                                      <p:cBhvr>
                                        <p:cTn id="33" dur="500"/>
                                        <p:tgtEl>
                                          <p:spTgt spid="10"/>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2">
                                            <p:txEl>
                                              <p:pRg st="3" end="3"/>
                                            </p:txEl>
                                          </p:spTgt>
                                        </p:tgtEl>
                                        <p:attrNameLst>
                                          <p:attrName>style.visibility</p:attrName>
                                        </p:attrNameLst>
                                      </p:cBhvr>
                                      <p:to>
                                        <p:strVal val="visible"/>
                                      </p:to>
                                    </p:set>
                                    <p:animEffect transition="in" filter="fade">
                                      <p:cBhvr>
                                        <p:cTn id="38" dur="500"/>
                                        <p:tgtEl>
                                          <p:spTgt spid="2">
                                            <p:txEl>
                                              <p:pRg st="3" end="3"/>
                                            </p:txEl>
                                          </p:spTgt>
                                        </p:tgtEl>
                                      </p:cBhvr>
                                    </p:animEffect>
                                  </p:childTnLst>
                                </p:cTn>
                              </p:par>
                              <p:par>
                                <p:cTn id="39" presetID="21" presetClass="entr" presetSubtype="1" fill="hold" grpId="0" nodeType="withEffect">
                                  <p:stCondLst>
                                    <p:cond delay="0"/>
                                  </p:stCondLst>
                                  <p:childTnLst>
                                    <p:set>
                                      <p:cBhvr>
                                        <p:cTn id="40" dur="1" fill="hold">
                                          <p:stCondLst>
                                            <p:cond delay="0"/>
                                          </p:stCondLst>
                                        </p:cTn>
                                        <p:tgtEl>
                                          <p:spTgt spid="9"/>
                                        </p:tgtEl>
                                        <p:attrNameLst>
                                          <p:attrName>style.visibility</p:attrName>
                                        </p:attrNameLst>
                                      </p:cBhvr>
                                      <p:to>
                                        <p:strVal val="visible"/>
                                      </p:to>
                                    </p:set>
                                    <p:animEffect transition="in" filter="wheel(1)">
                                      <p:cBhvr>
                                        <p:cTn id="41" dur="2000"/>
                                        <p:tgtEl>
                                          <p:spTgt spid="9"/>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6">
                                            <p:txEl>
                                              <p:pRg st="3" end="3"/>
                                            </p:txEl>
                                          </p:spTgt>
                                        </p:tgtEl>
                                        <p:attrNameLst>
                                          <p:attrName>style.visibility</p:attrName>
                                        </p:attrNameLst>
                                      </p:cBhvr>
                                      <p:to>
                                        <p:strVal val="visible"/>
                                      </p:to>
                                    </p:set>
                                    <p:animEffect transition="in" filter="fade">
                                      <p:cBhvr>
                                        <p:cTn id="46" dur="500"/>
                                        <p:tgtEl>
                                          <p:spTgt spid="6">
                                            <p:txEl>
                                              <p:pRg st="3" end="3"/>
                                            </p:txEl>
                                          </p:spTgt>
                                        </p:tgtEl>
                                      </p:cBhvr>
                                    </p:animEffect>
                                  </p:childTnLst>
                                </p:cTn>
                              </p:par>
                              <p:par>
                                <p:cTn id="47" presetID="6" presetClass="entr" presetSubtype="16" fill="hold" grpId="0" nodeType="withEffect">
                                  <p:stCondLst>
                                    <p:cond delay="0"/>
                                  </p:stCondLst>
                                  <p:childTnLst>
                                    <p:set>
                                      <p:cBhvr>
                                        <p:cTn id="48" dur="1" fill="hold">
                                          <p:stCondLst>
                                            <p:cond delay="0"/>
                                          </p:stCondLst>
                                        </p:cTn>
                                        <p:tgtEl>
                                          <p:spTgt spid="13"/>
                                        </p:tgtEl>
                                        <p:attrNameLst>
                                          <p:attrName>style.visibility</p:attrName>
                                        </p:attrNameLst>
                                      </p:cBhvr>
                                      <p:to>
                                        <p:strVal val="visible"/>
                                      </p:to>
                                    </p:set>
                                    <p:animEffect transition="in" filter="circle(in)">
                                      <p:cBhvr>
                                        <p:cTn id="49" dur="2000"/>
                                        <p:tgtEl>
                                          <p:spTgt spid="13"/>
                                        </p:tgtEl>
                                      </p:cBhvr>
                                    </p:animEffect>
                                  </p:childTnLst>
                                </p:cTn>
                              </p:par>
                              <p:par>
                                <p:cTn id="50" presetID="6" presetClass="entr" presetSubtype="16" fill="hold" nodeType="withEffect">
                                  <p:stCondLst>
                                    <p:cond delay="0"/>
                                  </p:stCondLst>
                                  <p:childTnLst>
                                    <p:set>
                                      <p:cBhvr>
                                        <p:cTn id="51" dur="1" fill="hold">
                                          <p:stCondLst>
                                            <p:cond delay="0"/>
                                          </p:stCondLst>
                                        </p:cTn>
                                        <p:tgtEl>
                                          <p:spTgt spid="14"/>
                                        </p:tgtEl>
                                        <p:attrNameLst>
                                          <p:attrName>style.visibility</p:attrName>
                                        </p:attrNameLst>
                                      </p:cBhvr>
                                      <p:to>
                                        <p:strVal val="visible"/>
                                      </p:to>
                                    </p:set>
                                    <p:animEffect transition="in" filter="circle(in)">
                                      <p:cBhvr>
                                        <p:cTn id="52" dur="2000"/>
                                        <p:tgtEl>
                                          <p:spTgt spid="14"/>
                                        </p:tgtEl>
                                      </p:cBhvr>
                                    </p:animEffect>
                                  </p:childTnLst>
                                </p:cTn>
                              </p:par>
                            </p:childTnLst>
                          </p:cTn>
                        </p:par>
                      </p:childTnLst>
                    </p:cTn>
                  </p:par>
                  <p:par>
                    <p:cTn id="53" fill="hold">
                      <p:stCondLst>
                        <p:cond delay="indefinite"/>
                      </p:stCondLst>
                      <p:childTnLst>
                        <p:par>
                          <p:cTn id="54" fill="hold">
                            <p:stCondLst>
                              <p:cond delay="0"/>
                            </p:stCondLst>
                            <p:childTnLst>
                              <p:par>
                                <p:cTn id="55" presetID="6" presetClass="exit" presetSubtype="32" fill="hold" grpId="1" nodeType="clickEffect">
                                  <p:stCondLst>
                                    <p:cond delay="0"/>
                                  </p:stCondLst>
                                  <p:childTnLst>
                                    <p:animEffect transition="out" filter="circle(out)">
                                      <p:cBhvr>
                                        <p:cTn id="56" dur="2000"/>
                                        <p:tgtEl>
                                          <p:spTgt spid="9"/>
                                        </p:tgtEl>
                                      </p:cBhvr>
                                    </p:animEffect>
                                    <p:set>
                                      <p:cBhvr>
                                        <p:cTn id="57" dur="1" fill="hold">
                                          <p:stCondLst>
                                            <p:cond delay="1999"/>
                                          </p:stCondLst>
                                        </p:cTn>
                                        <p:tgtEl>
                                          <p:spTgt spid="9"/>
                                        </p:tgtEl>
                                        <p:attrNameLst>
                                          <p:attrName>style.visibility</p:attrName>
                                        </p:attrNameLst>
                                      </p:cBhvr>
                                      <p:to>
                                        <p:strVal val="hidden"/>
                                      </p:to>
                                    </p:set>
                                  </p:childTnLst>
                                </p:cTn>
                              </p:par>
                            </p:childTnLst>
                          </p:cTn>
                        </p:par>
                        <p:par>
                          <p:cTn id="58" fill="hold">
                            <p:stCondLst>
                              <p:cond delay="2000"/>
                            </p:stCondLst>
                            <p:childTnLst>
                              <p:par>
                                <p:cTn id="59" presetID="10" presetClass="entr" presetSubtype="0" fill="hold" nodeType="afterEffect">
                                  <p:stCondLst>
                                    <p:cond delay="0"/>
                                  </p:stCondLst>
                                  <p:childTnLst>
                                    <p:set>
                                      <p:cBhvr>
                                        <p:cTn id="60" dur="1" fill="hold">
                                          <p:stCondLst>
                                            <p:cond delay="0"/>
                                          </p:stCondLst>
                                        </p:cTn>
                                        <p:tgtEl>
                                          <p:spTgt spid="2">
                                            <p:txEl>
                                              <p:pRg st="4" end="4"/>
                                            </p:txEl>
                                          </p:spTgt>
                                        </p:tgtEl>
                                        <p:attrNameLst>
                                          <p:attrName>style.visibility</p:attrName>
                                        </p:attrNameLst>
                                      </p:cBhvr>
                                      <p:to>
                                        <p:strVal val="visible"/>
                                      </p:to>
                                    </p:set>
                                    <p:animEffect transition="in" filter="fade">
                                      <p:cBhvr>
                                        <p:cTn id="61" dur="500"/>
                                        <p:tgtEl>
                                          <p:spTgt spid="2">
                                            <p:txEl>
                                              <p:pRg st="4" end="4"/>
                                            </p:txEl>
                                          </p:spTgt>
                                        </p:tgtEl>
                                      </p:cBhvr>
                                    </p:animEffect>
                                  </p:childTnLst>
                                </p:cTn>
                              </p:par>
                              <p:par>
                                <p:cTn id="62" presetID="21" presetClass="entr" presetSubtype="1" fill="hold" grpId="0" nodeType="withEffect">
                                  <p:stCondLst>
                                    <p:cond delay="0"/>
                                  </p:stCondLst>
                                  <p:childTnLst>
                                    <p:set>
                                      <p:cBhvr>
                                        <p:cTn id="63" dur="1" fill="hold">
                                          <p:stCondLst>
                                            <p:cond delay="0"/>
                                          </p:stCondLst>
                                        </p:cTn>
                                        <p:tgtEl>
                                          <p:spTgt spid="5"/>
                                        </p:tgtEl>
                                        <p:attrNameLst>
                                          <p:attrName>style.visibility</p:attrName>
                                        </p:attrNameLst>
                                      </p:cBhvr>
                                      <p:to>
                                        <p:strVal val="visible"/>
                                      </p:to>
                                    </p:set>
                                    <p:animEffect transition="in" filter="wheel(1)">
                                      <p:cBhvr>
                                        <p:cTn id="64" dur="2000"/>
                                        <p:tgtEl>
                                          <p:spTgt spid="5"/>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6">
                                            <p:txEl>
                                              <p:pRg st="4" end="4"/>
                                            </p:txEl>
                                          </p:spTgt>
                                        </p:tgtEl>
                                        <p:attrNameLst>
                                          <p:attrName>style.visibility</p:attrName>
                                        </p:attrNameLst>
                                      </p:cBhvr>
                                      <p:to>
                                        <p:strVal val="visible"/>
                                      </p:to>
                                    </p:set>
                                    <p:animEffect transition="in" filter="fade">
                                      <p:cBhvr>
                                        <p:cTn id="69" dur="500"/>
                                        <p:tgtEl>
                                          <p:spTgt spid="6">
                                            <p:txEl>
                                              <p:pRg st="4" end="4"/>
                                            </p:txEl>
                                          </p:spTgt>
                                        </p:tgtEl>
                                      </p:cBhvr>
                                    </p:animEffect>
                                  </p:childTnLst>
                                </p:cTn>
                              </p:par>
                              <p:par>
                                <p:cTn id="70" presetID="22" presetClass="entr" presetSubtype="4" fill="hold" nodeType="withEffect">
                                  <p:stCondLst>
                                    <p:cond delay="0"/>
                                  </p:stCondLst>
                                  <p:childTnLst>
                                    <p:set>
                                      <p:cBhvr>
                                        <p:cTn id="71" dur="1" fill="hold">
                                          <p:stCondLst>
                                            <p:cond delay="0"/>
                                          </p:stCondLst>
                                        </p:cTn>
                                        <p:tgtEl>
                                          <p:spTgt spid="11"/>
                                        </p:tgtEl>
                                        <p:attrNameLst>
                                          <p:attrName>style.visibility</p:attrName>
                                        </p:attrNameLst>
                                      </p:cBhvr>
                                      <p:to>
                                        <p:strVal val="visible"/>
                                      </p:to>
                                    </p:set>
                                    <p:animEffect transition="in" filter="wipe(down)">
                                      <p:cBhvr>
                                        <p:cTn id="72" dur="500"/>
                                        <p:tgtEl>
                                          <p:spTgt spid="11"/>
                                        </p:tgtEl>
                                      </p:cBhvr>
                                    </p:animEffect>
                                  </p:childTnLst>
                                </p:cTn>
                              </p:par>
                              <p:par>
                                <p:cTn id="73" presetID="22" presetClass="entr" presetSubtype="4" fill="hold" nodeType="withEffect">
                                  <p:stCondLst>
                                    <p:cond delay="0"/>
                                  </p:stCondLst>
                                  <p:childTnLst>
                                    <p:set>
                                      <p:cBhvr>
                                        <p:cTn id="74" dur="1" fill="hold">
                                          <p:stCondLst>
                                            <p:cond delay="0"/>
                                          </p:stCondLst>
                                        </p:cTn>
                                        <p:tgtEl>
                                          <p:spTgt spid="15"/>
                                        </p:tgtEl>
                                        <p:attrNameLst>
                                          <p:attrName>style.visibility</p:attrName>
                                        </p:attrNameLst>
                                      </p:cBhvr>
                                      <p:to>
                                        <p:strVal val="visible"/>
                                      </p:to>
                                    </p:set>
                                    <p:animEffect transition="in" filter="wipe(down)">
                                      <p:cBhvr>
                                        <p:cTn id="75" dur="500"/>
                                        <p:tgtEl>
                                          <p:spTgt spid="15"/>
                                        </p:tgtEl>
                                      </p:cBhvr>
                                    </p:animEffect>
                                  </p:childTnLst>
                                </p:cTn>
                              </p:par>
                              <p:par>
                                <p:cTn id="76" presetID="6" presetClass="entr" presetSubtype="16" fill="hold" grpId="0" nodeType="withEffect">
                                  <p:stCondLst>
                                    <p:cond delay="0"/>
                                  </p:stCondLst>
                                  <p:childTnLst>
                                    <p:set>
                                      <p:cBhvr>
                                        <p:cTn id="77" dur="1" fill="hold">
                                          <p:stCondLst>
                                            <p:cond delay="0"/>
                                          </p:stCondLst>
                                        </p:cTn>
                                        <p:tgtEl>
                                          <p:spTgt spid="16"/>
                                        </p:tgtEl>
                                        <p:attrNameLst>
                                          <p:attrName>style.visibility</p:attrName>
                                        </p:attrNameLst>
                                      </p:cBhvr>
                                      <p:to>
                                        <p:strVal val="visible"/>
                                      </p:to>
                                    </p:set>
                                    <p:animEffect transition="in" filter="circle(in)">
                                      <p:cBhvr>
                                        <p:cTn id="78" dur="2000"/>
                                        <p:tgtEl>
                                          <p:spTgt spid="16"/>
                                        </p:tgtEl>
                                      </p:cBhvr>
                                    </p:animEffect>
                                  </p:childTnLst>
                                </p:cTn>
                              </p:par>
                              <p:par>
                                <p:cTn id="79" presetID="6" presetClass="entr" presetSubtype="16" fill="hold" grpId="0" nodeType="withEffect">
                                  <p:stCondLst>
                                    <p:cond delay="0"/>
                                  </p:stCondLst>
                                  <p:childTnLst>
                                    <p:set>
                                      <p:cBhvr>
                                        <p:cTn id="80" dur="1" fill="hold">
                                          <p:stCondLst>
                                            <p:cond delay="0"/>
                                          </p:stCondLst>
                                        </p:cTn>
                                        <p:tgtEl>
                                          <p:spTgt spid="12"/>
                                        </p:tgtEl>
                                        <p:attrNameLst>
                                          <p:attrName>style.visibility</p:attrName>
                                        </p:attrNameLst>
                                      </p:cBhvr>
                                      <p:to>
                                        <p:strVal val="visible"/>
                                      </p:to>
                                    </p:set>
                                    <p:animEffect transition="in" filter="circle(in)">
                                      <p:cBhvr>
                                        <p:cTn id="81" dur="2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7" grpId="1" animBg="1"/>
      <p:bldP spid="9" grpId="0" animBg="1"/>
      <p:bldP spid="9" grpId="1" animBg="1"/>
      <p:bldP spid="12" grpId="0"/>
      <p:bldP spid="13" grpId="0"/>
      <p:bldP spid="1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fr-FR" sz="1200" b="0" i="0" u="none" strike="noStrike" kern="1200" cap="none" spc="0" normalizeH="0" baseline="0" noProof="0" dirty="0">
                <a:ln>
                  <a:noFill/>
                </a:ln>
                <a:solidFill>
                  <a:srgbClr val="000000"/>
                </a:solidFill>
                <a:effectLst/>
                <a:uLnTx/>
                <a:uFillTx/>
                <a:latin typeface="Arial Black" pitchFamily="34" charset="0"/>
                <a:ea typeface="+mn-ea"/>
                <a:cs typeface="+mn-cs"/>
              </a:rPr>
              <a:t>8</a:t>
            </a:r>
          </a:p>
        </p:txBody>
      </p:sp>
      <p:sp>
        <p:nvSpPr>
          <p:cNvPr id="39" name="Freeform 44"/>
          <p:cNvSpPr/>
          <p:nvPr/>
        </p:nvSpPr>
        <p:spPr>
          <a:xfrm>
            <a:off x="381740" y="623365"/>
            <a:ext cx="3373513" cy="939105"/>
          </a:xfrm>
          <a:custGeom>
            <a:avLst/>
            <a:gdLst>
              <a:gd name="connsiteX0" fmla="*/ 0 w 6254806"/>
              <a:gd name="connsiteY0" fmla="*/ 0 h 987552"/>
              <a:gd name="connsiteX1" fmla="*/ 5761030 w 6254806"/>
              <a:gd name="connsiteY1" fmla="*/ 0 h 987552"/>
              <a:gd name="connsiteX2" fmla="*/ 6254806 w 6254806"/>
              <a:gd name="connsiteY2" fmla="*/ 493776 h 987552"/>
              <a:gd name="connsiteX3" fmla="*/ 5761030 w 6254806"/>
              <a:gd name="connsiteY3" fmla="*/ 987552 h 987552"/>
              <a:gd name="connsiteX4" fmla="*/ 0 w 6254806"/>
              <a:gd name="connsiteY4" fmla="*/ 987552 h 9875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54806" h="987552">
                <a:moveTo>
                  <a:pt x="0" y="0"/>
                </a:moveTo>
                <a:lnTo>
                  <a:pt x="5761030" y="0"/>
                </a:lnTo>
                <a:lnTo>
                  <a:pt x="6254806" y="493776"/>
                </a:lnTo>
                <a:lnTo>
                  <a:pt x="5761030" y="987552"/>
                </a:lnTo>
                <a:lnTo>
                  <a:pt x="0" y="987552"/>
                </a:lnTo>
                <a:close/>
              </a:path>
            </a:pathLst>
          </a:cu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fr-FR" sz="2000" b="1" i="0" u="none" strike="noStrike" kern="1200" cap="none" spc="0" normalizeH="0" baseline="0" noProof="0" dirty="0">
                <a:ln>
                  <a:noFill/>
                </a:ln>
                <a:solidFill>
                  <a:prstClr val="white"/>
                </a:solidFill>
                <a:effectLst/>
                <a:uLnTx/>
                <a:uFillTx/>
                <a:latin typeface="Arial"/>
                <a:ea typeface="+mn-ea"/>
                <a:cs typeface="+mn-cs"/>
              </a:rPr>
              <a:t>Bénéfices du SDN</a:t>
            </a:r>
            <a:endParaRPr kumimoji="0" lang="en-US" sz="2000" b="1" i="0" u="none" strike="noStrike" kern="1200" cap="none" spc="0" normalizeH="0" baseline="0" noProof="0" dirty="0">
              <a:ln>
                <a:noFill/>
              </a:ln>
              <a:solidFill>
                <a:prstClr val="white"/>
              </a:solidFill>
              <a:effectLst/>
              <a:uLnTx/>
              <a:uFillTx/>
              <a:latin typeface="Arial"/>
              <a:ea typeface="+mn-ea"/>
              <a:cs typeface="+mn-cs"/>
            </a:endParaRPr>
          </a:p>
        </p:txBody>
      </p:sp>
      <p:grpSp>
        <p:nvGrpSpPr>
          <p:cNvPr id="2" name="Group 719">
            <a:extLst>
              <a:ext uri="{FF2B5EF4-FFF2-40B4-BE49-F238E27FC236}">
                <a16:creationId xmlns:a16="http://schemas.microsoft.com/office/drawing/2014/main" id="{CE8C31CD-F97B-0AD4-6278-E7FAF0EF5549}"/>
              </a:ext>
            </a:extLst>
          </p:cNvPr>
          <p:cNvGrpSpPr/>
          <p:nvPr/>
        </p:nvGrpSpPr>
        <p:grpSpPr>
          <a:xfrm>
            <a:off x="1524001" y="2143116"/>
            <a:ext cx="3747419" cy="864722"/>
            <a:chOff x="-1" y="-1"/>
            <a:chExt cx="4996556" cy="1152961"/>
          </a:xfrm>
          <a:solidFill>
            <a:schemeClr val="accent1">
              <a:lumMod val="75000"/>
            </a:schemeClr>
          </a:solidFill>
        </p:grpSpPr>
        <p:sp>
          <p:nvSpPr>
            <p:cNvPr id="3" name="Shape 712">
              <a:extLst>
                <a:ext uri="{FF2B5EF4-FFF2-40B4-BE49-F238E27FC236}">
                  <a16:creationId xmlns:a16="http://schemas.microsoft.com/office/drawing/2014/main" id="{80D1BD99-7D73-6B8B-1511-3B923E532190}"/>
                </a:ext>
              </a:extLst>
            </p:cNvPr>
            <p:cNvSpPr/>
            <p:nvPr/>
          </p:nvSpPr>
          <p:spPr>
            <a:xfrm flipH="1">
              <a:off x="-1" y="166678"/>
              <a:ext cx="4191989" cy="818352"/>
            </a:xfrm>
            <a:prstGeom prst="rect">
              <a:avLst/>
            </a:prstGeom>
            <a:grpFill/>
            <a:ln w="12700" cap="flat">
              <a:noFill/>
              <a:miter lim="400000"/>
            </a:ln>
            <a:effectLst/>
          </p:spPr>
          <p:txBody>
            <a:bodyPr wrap="square" lIns="34289" tIns="34289" rIns="34289" bIns="34289" numCol="1" anchor="ctr">
              <a:noAutofit/>
            </a:bodyPr>
            <a:lstStyle/>
            <a:p>
              <a:pPr lvl="0" algn="ctr"/>
              <a:r>
                <a:rPr lang="fr-FR" sz="3000" b="1" dirty="0">
                  <a:solidFill>
                    <a:prstClr val="white"/>
                  </a:solidFill>
                </a:rPr>
                <a:t>Scalabilité</a:t>
              </a:r>
            </a:p>
          </p:txBody>
        </p:sp>
        <p:grpSp>
          <p:nvGrpSpPr>
            <p:cNvPr id="5" name="Group 716">
              <a:extLst>
                <a:ext uri="{FF2B5EF4-FFF2-40B4-BE49-F238E27FC236}">
                  <a16:creationId xmlns:a16="http://schemas.microsoft.com/office/drawing/2014/main" id="{0734883A-F22D-E9D6-5467-044099C5D797}"/>
                </a:ext>
              </a:extLst>
            </p:cNvPr>
            <p:cNvGrpSpPr/>
            <p:nvPr/>
          </p:nvGrpSpPr>
          <p:grpSpPr>
            <a:xfrm>
              <a:off x="4191985" y="-1"/>
              <a:ext cx="804571" cy="1152963"/>
              <a:chOff x="0" y="0"/>
              <a:chExt cx="804567" cy="1152959"/>
            </a:xfrm>
            <a:grpFill/>
          </p:grpSpPr>
          <p:sp>
            <p:nvSpPr>
              <p:cNvPr id="7" name="Shape 713">
                <a:extLst>
                  <a:ext uri="{FF2B5EF4-FFF2-40B4-BE49-F238E27FC236}">
                    <a16:creationId xmlns:a16="http://schemas.microsoft.com/office/drawing/2014/main" id="{8F02A1CB-22E9-1313-F626-0A88E0E0BE37}"/>
                  </a:ext>
                </a:extLst>
              </p:cNvPr>
              <p:cNvSpPr/>
              <p:nvPr/>
            </p:nvSpPr>
            <p:spPr>
              <a:xfrm flipH="1">
                <a:off x="0" y="166677"/>
                <a:ext cx="402284" cy="98628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7922"/>
                    </a:lnTo>
                    <a:lnTo>
                      <a:pt x="21600" y="0"/>
                    </a:lnTo>
                    <a:lnTo>
                      <a:pt x="0" y="3733"/>
                    </a:lnTo>
                    <a:lnTo>
                      <a:pt x="0" y="21600"/>
                    </a:lnTo>
                    <a:close/>
                  </a:path>
                </a:pathLst>
              </a:custGeom>
              <a:grpFill/>
              <a:ln w="12700" cap="flat">
                <a:noFill/>
                <a:miter lim="400000"/>
              </a:ln>
              <a:effectLst/>
            </p:spPr>
            <p:txBody>
              <a:bodyPr wrap="square" lIns="34289" tIns="34289" rIns="34289" bIns="34289" numCol="1" anchor="t">
                <a:noAutofit/>
              </a:bodyPr>
              <a:lstStyle/>
              <a:p>
                <a:endParaRPr sz="1350" dirty="0"/>
              </a:p>
            </p:txBody>
          </p:sp>
          <p:sp>
            <p:nvSpPr>
              <p:cNvPr id="8" name="Shape 714">
                <a:extLst>
                  <a:ext uri="{FF2B5EF4-FFF2-40B4-BE49-F238E27FC236}">
                    <a16:creationId xmlns:a16="http://schemas.microsoft.com/office/drawing/2014/main" id="{89951E16-B138-A101-4B56-BD794ED94841}"/>
                  </a:ext>
                </a:extLst>
              </p:cNvPr>
              <p:cNvSpPr/>
              <p:nvPr/>
            </p:nvSpPr>
            <p:spPr>
              <a:xfrm flipH="1">
                <a:off x="402283" y="166677"/>
                <a:ext cx="402284" cy="986282"/>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17922"/>
                    </a:lnTo>
                    <a:lnTo>
                      <a:pt x="0" y="0"/>
                    </a:lnTo>
                    <a:lnTo>
                      <a:pt x="21600" y="3733"/>
                    </a:lnTo>
                    <a:lnTo>
                      <a:pt x="21600" y="21600"/>
                    </a:lnTo>
                    <a:close/>
                  </a:path>
                </a:pathLst>
              </a:custGeom>
              <a:grpFill/>
              <a:ln w="12700" cap="flat">
                <a:noFill/>
                <a:miter lim="400000"/>
              </a:ln>
              <a:effectLst/>
            </p:spPr>
            <p:txBody>
              <a:bodyPr wrap="square" lIns="34289" tIns="34289" rIns="34289" bIns="34289" numCol="1" anchor="ctr">
                <a:noAutofit/>
              </a:bodyPr>
              <a:lstStyle/>
              <a:p>
                <a:pPr algn="ctr"/>
                <a:r>
                  <a:rPr lang="en-US" b="1" dirty="0">
                    <a:solidFill>
                      <a:srgbClr val="FFFFFF"/>
                    </a:solidFill>
                    <a:ea typeface="Helvetica"/>
                    <a:cs typeface="Helvetica"/>
                    <a:sym typeface="Helvetica"/>
                  </a:rPr>
                  <a:t>1</a:t>
                </a:r>
              </a:p>
            </p:txBody>
          </p:sp>
          <p:sp>
            <p:nvSpPr>
              <p:cNvPr id="9" name="Shape 715">
                <a:extLst>
                  <a:ext uri="{FF2B5EF4-FFF2-40B4-BE49-F238E27FC236}">
                    <a16:creationId xmlns:a16="http://schemas.microsoft.com/office/drawing/2014/main" id="{9F688A6E-69F1-6038-C5FF-F710E9C577D3}"/>
                  </a:ext>
                </a:extLst>
              </p:cNvPr>
              <p:cNvSpPr/>
              <p:nvPr/>
            </p:nvSpPr>
            <p:spPr>
              <a:xfrm flipH="1">
                <a:off x="1" y="0"/>
                <a:ext cx="804566" cy="337116"/>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0" y="10680"/>
                    </a:lnTo>
                    <a:lnTo>
                      <a:pt x="10800" y="0"/>
                    </a:lnTo>
                    <a:lnTo>
                      <a:pt x="21600" y="10680"/>
                    </a:lnTo>
                    <a:lnTo>
                      <a:pt x="10800" y="21600"/>
                    </a:lnTo>
                    <a:close/>
                  </a:path>
                </a:pathLst>
              </a:custGeom>
              <a:grpFill/>
              <a:ln w="9525" cap="flat">
                <a:noFill/>
                <a:prstDash val="solid"/>
                <a:bevel/>
              </a:ln>
              <a:effectLst/>
            </p:spPr>
            <p:txBody>
              <a:bodyPr wrap="square" lIns="34289" tIns="34289" rIns="34289" bIns="34289" numCol="1" anchor="t">
                <a:noAutofit/>
              </a:bodyPr>
              <a:lstStyle/>
              <a:p>
                <a:endParaRPr sz="1350" dirty="0"/>
              </a:p>
            </p:txBody>
          </p:sp>
        </p:grpSp>
      </p:grpSp>
      <p:grpSp>
        <p:nvGrpSpPr>
          <p:cNvPr id="10" name="Group 727">
            <a:extLst>
              <a:ext uri="{FF2B5EF4-FFF2-40B4-BE49-F238E27FC236}">
                <a16:creationId xmlns:a16="http://schemas.microsoft.com/office/drawing/2014/main" id="{9B366A68-7015-C2A7-3719-0EB0C468ACC8}"/>
              </a:ext>
            </a:extLst>
          </p:cNvPr>
          <p:cNvGrpSpPr/>
          <p:nvPr/>
        </p:nvGrpSpPr>
        <p:grpSpPr>
          <a:xfrm>
            <a:off x="1523995" y="2869482"/>
            <a:ext cx="4301521" cy="866602"/>
            <a:chOff x="-2" y="0"/>
            <a:chExt cx="5735361" cy="1155469"/>
          </a:xfrm>
          <a:solidFill>
            <a:schemeClr val="accent5">
              <a:lumMod val="75000"/>
            </a:schemeClr>
          </a:solidFill>
        </p:grpSpPr>
        <p:sp>
          <p:nvSpPr>
            <p:cNvPr id="11" name="Shape 720">
              <a:extLst>
                <a:ext uri="{FF2B5EF4-FFF2-40B4-BE49-F238E27FC236}">
                  <a16:creationId xmlns:a16="http://schemas.microsoft.com/office/drawing/2014/main" id="{52D6D1DB-98A8-7CDF-28BC-B8E8C7751F2A}"/>
                </a:ext>
              </a:extLst>
            </p:cNvPr>
            <p:cNvSpPr/>
            <p:nvPr/>
          </p:nvSpPr>
          <p:spPr>
            <a:xfrm flipH="1">
              <a:off x="-2" y="171692"/>
              <a:ext cx="4930786" cy="816710"/>
            </a:xfrm>
            <a:prstGeom prst="rect">
              <a:avLst/>
            </a:prstGeom>
            <a:grpFill/>
            <a:ln w="12700" cap="flat">
              <a:noFill/>
              <a:miter lim="400000"/>
            </a:ln>
            <a:effectLst/>
          </p:spPr>
          <p:txBody>
            <a:bodyPr wrap="square" lIns="34289" tIns="34289" rIns="34289" bIns="34289" numCol="1" anchor="ctr">
              <a:noAutofit/>
            </a:bodyPr>
            <a:lstStyle/>
            <a:p>
              <a:pPr lvl="0" algn="ctr"/>
              <a:r>
                <a:rPr lang="en-US" sz="3000" b="1" dirty="0">
                  <a:solidFill>
                    <a:prstClr val="white"/>
                  </a:solidFill>
                </a:rPr>
                <a:t>Disponibilité</a:t>
              </a:r>
            </a:p>
          </p:txBody>
        </p:sp>
        <p:grpSp>
          <p:nvGrpSpPr>
            <p:cNvPr id="12" name="Group 724">
              <a:extLst>
                <a:ext uri="{FF2B5EF4-FFF2-40B4-BE49-F238E27FC236}">
                  <a16:creationId xmlns:a16="http://schemas.microsoft.com/office/drawing/2014/main" id="{F949F99F-F8E0-C18C-EDF9-5F383A47EF1E}"/>
                </a:ext>
              </a:extLst>
            </p:cNvPr>
            <p:cNvGrpSpPr/>
            <p:nvPr/>
          </p:nvGrpSpPr>
          <p:grpSpPr>
            <a:xfrm>
              <a:off x="4930788" y="0"/>
              <a:ext cx="804571" cy="1155469"/>
              <a:chOff x="0" y="0"/>
              <a:chExt cx="804567" cy="1155467"/>
            </a:xfrm>
            <a:grpFill/>
          </p:grpSpPr>
          <p:sp>
            <p:nvSpPr>
              <p:cNvPr id="13" name="Shape 721">
                <a:extLst>
                  <a:ext uri="{FF2B5EF4-FFF2-40B4-BE49-F238E27FC236}">
                    <a16:creationId xmlns:a16="http://schemas.microsoft.com/office/drawing/2014/main" id="{8336A56B-2354-F326-2DD9-0E6B867F9C08}"/>
                  </a:ext>
                </a:extLst>
              </p:cNvPr>
              <p:cNvSpPr/>
              <p:nvPr/>
            </p:nvSpPr>
            <p:spPr>
              <a:xfrm flipH="1">
                <a:off x="0" y="169186"/>
                <a:ext cx="402284" cy="98628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7922"/>
                    </a:lnTo>
                    <a:lnTo>
                      <a:pt x="21600" y="0"/>
                    </a:lnTo>
                    <a:lnTo>
                      <a:pt x="0" y="3678"/>
                    </a:lnTo>
                    <a:lnTo>
                      <a:pt x="0" y="21600"/>
                    </a:lnTo>
                    <a:close/>
                  </a:path>
                </a:pathLst>
              </a:custGeom>
              <a:grpFill/>
              <a:ln w="12700" cap="flat">
                <a:noFill/>
                <a:miter lim="400000"/>
              </a:ln>
              <a:effectLst/>
            </p:spPr>
            <p:txBody>
              <a:bodyPr wrap="square" lIns="34289" tIns="34289" rIns="34289" bIns="34289" numCol="1" anchor="t">
                <a:noAutofit/>
              </a:bodyPr>
              <a:lstStyle/>
              <a:p>
                <a:endParaRPr sz="1350" dirty="0"/>
              </a:p>
            </p:txBody>
          </p:sp>
          <p:sp>
            <p:nvSpPr>
              <p:cNvPr id="14" name="Shape 722">
                <a:extLst>
                  <a:ext uri="{FF2B5EF4-FFF2-40B4-BE49-F238E27FC236}">
                    <a16:creationId xmlns:a16="http://schemas.microsoft.com/office/drawing/2014/main" id="{7880621C-6291-8E6F-E12D-DC3A842CB81F}"/>
                  </a:ext>
                </a:extLst>
              </p:cNvPr>
              <p:cNvSpPr/>
              <p:nvPr/>
            </p:nvSpPr>
            <p:spPr>
              <a:xfrm flipH="1">
                <a:off x="402283" y="169186"/>
                <a:ext cx="402284" cy="986281"/>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17922"/>
                    </a:lnTo>
                    <a:lnTo>
                      <a:pt x="0" y="0"/>
                    </a:lnTo>
                    <a:lnTo>
                      <a:pt x="21600" y="3678"/>
                    </a:lnTo>
                    <a:lnTo>
                      <a:pt x="21600" y="21600"/>
                    </a:lnTo>
                    <a:close/>
                  </a:path>
                </a:pathLst>
              </a:custGeom>
              <a:grpFill/>
              <a:ln w="12700" cap="flat">
                <a:noFill/>
                <a:miter lim="400000"/>
              </a:ln>
              <a:effectLst/>
            </p:spPr>
            <p:txBody>
              <a:bodyPr wrap="square" lIns="34289" tIns="34289" rIns="34289" bIns="34289" numCol="1" anchor="ctr">
                <a:noAutofit/>
              </a:bodyPr>
              <a:lstStyle/>
              <a:p>
                <a:pPr algn="ctr"/>
                <a:r>
                  <a:rPr lang="en-US" b="1" dirty="0">
                    <a:solidFill>
                      <a:srgbClr val="FFFFFF"/>
                    </a:solidFill>
                    <a:ea typeface="Helvetica"/>
                    <a:cs typeface="Helvetica"/>
                    <a:sym typeface="Helvetica"/>
                  </a:rPr>
                  <a:t>2</a:t>
                </a:r>
              </a:p>
            </p:txBody>
          </p:sp>
          <p:sp>
            <p:nvSpPr>
              <p:cNvPr id="15" name="Shape 723">
                <a:extLst>
                  <a:ext uri="{FF2B5EF4-FFF2-40B4-BE49-F238E27FC236}">
                    <a16:creationId xmlns:a16="http://schemas.microsoft.com/office/drawing/2014/main" id="{FD47F2A1-907B-8EF5-A205-17F501663E5F}"/>
                  </a:ext>
                </a:extLst>
              </p:cNvPr>
              <p:cNvSpPr/>
              <p:nvPr/>
            </p:nvSpPr>
            <p:spPr>
              <a:xfrm flipH="1">
                <a:off x="1" y="0"/>
                <a:ext cx="804566" cy="337116"/>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0" y="10680"/>
                    </a:lnTo>
                    <a:lnTo>
                      <a:pt x="10800" y="0"/>
                    </a:lnTo>
                    <a:lnTo>
                      <a:pt x="21600" y="10680"/>
                    </a:lnTo>
                    <a:lnTo>
                      <a:pt x="10800" y="21600"/>
                    </a:lnTo>
                    <a:close/>
                  </a:path>
                </a:pathLst>
              </a:custGeom>
              <a:grpFill/>
              <a:ln w="12700" cap="flat">
                <a:noFill/>
                <a:miter lim="400000"/>
              </a:ln>
              <a:effectLst/>
            </p:spPr>
            <p:txBody>
              <a:bodyPr wrap="square" lIns="34289" tIns="34289" rIns="34289" bIns="34289" numCol="1" anchor="t">
                <a:noAutofit/>
              </a:bodyPr>
              <a:lstStyle/>
              <a:p>
                <a:endParaRPr sz="1350" dirty="0"/>
              </a:p>
            </p:txBody>
          </p:sp>
        </p:grpSp>
      </p:grpSp>
      <p:grpSp>
        <p:nvGrpSpPr>
          <p:cNvPr id="22" name="Group 743">
            <a:extLst>
              <a:ext uri="{FF2B5EF4-FFF2-40B4-BE49-F238E27FC236}">
                <a16:creationId xmlns:a16="http://schemas.microsoft.com/office/drawing/2014/main" id="{EDF9AB16-59D1-5A04-BE9A-1A5A0DFB5E62}"/>
              </a:ext>
            </a:extLst>
          </p:cNvPr>
          <p:cNvGrpSpPr/>
          <p:nvPr/>
        </p:nvGrpSpPr>
        <p:grpSpPr>
          <a:xfrm>
            <a:off x="1523995" y="3850161"/>
            <a:ext cx="5262864" cy="859910"/>
            <a:chOff x="-3" y="-1"/>
            <a:chExt cx="7017150" cy="1146545"/>
          </a:xfrm>
          <a:solidFill>
            <a:schemeClr val="accent5">
              <a:lumMod val="25000"/>
            </a:schemeClr>
          </a:solidFill>
        </p:grpSpPr>
        <p:sp>
          <p:nvSpPr>
            <p:cNvPr id="23" name="Shape 736">
              <a:extLst>
                <a:ext uri="{FF2B5EF4-FFF2-40B4-BE49-F238E27FC236}">
                  <a16:creationId xmlns:a16="http://schemas.microsoft.com/office/drawing/2014/main" id="{49AC1B6D-7A09-0E41-2842-486F9C996AD3}"/>
                </a:ext>
              </a:extLst>
            </p:cNvPr>
            <p:cNvSpPr/>
            <p:nvPr/>
          </p:nvSpPr>
          <p:spPr>
            <a:xfrm flipH="1">
              <a:off x="-3" y="166526"/>
              <a:ext cx="6210383" cy="810073"/>
            </a:xfrm>
            <a:prstGeom prst="rect">
              <a:avLst/>
            </a:prstGeom>
            <a:grpFill/>
            <a:ln w="12700" cap="flat">
              <a:noFill/>
              <a:miter lim="400000"/>
            </a:ln>
            <a:effectLst/>
          </p:spPr>
          <p:txBody>
            <a:bodyPr wrap="square" lIns="34289" tIns="34289" rIns="34289" bIns="34289" numCol="1" anchor="ctr">
              <a:noAutofit/>
            </a:bodyPr>
            <a:lstStyle/>
            <a:p>
              <a:pPr lvl="0" algn="ctr"/>
              <a:r>
                <a:rPr lang="fr-FR" sz="3000" b="1" dirty="0">
                  <a:solidFill>
                    <a:prstClr val="white"/>
                  </a:solidFill>
                </a:rPr>
                <a:t>Fiabilité</a:t>
              </a:r>
            </a:p>
          </p:txBody>
        </p:sp>
        <p:grpSp>
          <p:nvGrpSpPr>
            <p:cNvPr id="24" name="Group 740">
              <a:extLst>
                <a:ext uri="{FF2B5EF4-FFF2-40B4-BE49-F238E27FC236}">
                  <a16:creationId xmlns:a16="http://schemas.microsoft.com/office/drawing/2014/main" id="{18B2943B-B40B-C29C-A343-2ABFD57A7A64}"/>
                </a:ext>
              </a:extLst>
            </p:cNvPr>
            <p:cNvGrpSpPr/>
            <p:nvPr/>
          </p:nvGrpSpPr>
          <p:grpSpPr>
            <a:xfrm>
              <a:off x="6212576" y="-1"/>
              <a:ext cx="804571" cy="1146545"/>
              <a:chOff x="0" y="0"/>
              <a:chExt cx="804567" cy="1146543"/>
            </a:xfrm>
            <a:grpFill/>
          </p:grpSpPr>
          <p:sp>
            <p:nvSpPr>
              <p:cNvPr id="25" name="Shape 737">
                <a:extLst>
                  <a:ext uri="{FF2B5EF4-FFF2-40B4-BE49-F238E27FC236}">
                    <a16:creationId xmlns:a16="http://schemas.microsoft.com/office/drawing/2014/main" id="{FFB686E2-0F4C-D70E-1212-E57534556E56}"/>
                  </a:ext>
                </a:extLst>
              </p:cNvPr>
              <p:cNvSpPr/>
              <p:nvPr/>
            </p:nvSpPr>
            <p:spPr>
              <a:xfrm flipH="1">
                <a:off x="0" y="166526"/>
                <a:ext cx="402284" cy="980017"/>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7899"/>
                    </a:lnTo>
                    <a:lnTo>
                      <a:pt x="21600" y="0"/>
                    </a:lnTo>
                    <a:lnTo>
                      <a:pt x="0" y="3701"/>
                    </a:lnTo>
                    <a:lnTo>
                      <a:pt x="0" y="21600"/>
                    </a:lnTo>
                    <a:close/>
                  </a:path>
                </a:pathLst>
              </a:custGeom>
              <a:grpFill/>
              <a:ln w="12700" cap="flat">
                <a:noFill/>
                <a:miter lim="400000"/>
              </a:ln>
              <a:effectLst/>
            </p:spPr>
            <p:txBody>
              <a:bodyPr wrap="square" lIns="34289" tIns="34289" rIns="34289" bIns="34289" numCol="1" anchor="t">
                <a:noAutofit/>
              </a:bodyPr>
              <a:lstStyle/>
              <a:p>
                <a:endParaRPr sz="1350" dirty="0"/>
              </a:p>
            </p:txBody>
          </p:sp>
          <p:sp>
            <p:nvSpPr>
              <p:cNvPr id="26" name="Shape 738">
                <a:extLst>
                  <a:ext uri="{FF2B5EF4-FFF2-40B4-BE49-F238E27FC236}">
                    <a16:creationId xmlns:a16="http://schemas.microsoft.com/office/drawing/2014/main" id="{66BCE8AC-8E9E-1C9A-5564-26C73ABD12BC}"/>
                  </a:ext>
                </a:extLst>
              </p:cNvPr>
              <p:cNvSpPr/>
              <p:nvPr/>
            </p:nvSpPr>
            <p:spPr>
              <a:xfrm flipH="1">
                <a:off x="402283" y="166526"/>
                <a:ext cx="402284" cy="980017"/>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17899"/>
                    </a:lnTo>
                    <a:lnTo>
                      <a:pt x="0" y="0"/>
                    </a:lnTo>
                    <a:lnTo>
                      <a:pt x="21600" y="3701"/>
                    </a:lnTo>
                    <a:lnTo>
                      <a:pt x="21600" y="21600"/>
                    </a:lnTo>
                    <a:close/>
                  </a:path>
                </a:pathLst>
              </a:custGeom>
              <a:grpFill/>
              <a:ln w="12700" cap="flat">
                <a:noFill/>
                <a:miter lim="400000"/>
              </a:ln>
              <a:effectLst/>
            </p:spPr>
            <p:txBody>
              <a:bodyPr wrap="square" lIns="34289" tIns="34289" rIns="34289" bIns="34289" numCol="1" anchor="ctr">
                <a:noAutofit/>
              </a:bodyPr>
              <a:lstStyle/>
              <a:p>
                <a:pPr lvl="0" algn="ctr">
                  <a:defRPr b="0">
                    <a:solidFill>
                      <a:srgbClr val="000000"/>
                    </a:solidFill>
                    <a:latin typeface="+mn-lt"/>
                    <a:ea typeface="+mn-ea"/>
                    <a:cs typeface="+mn-cs"/>
                    <a:sym typeface="Calibri"/>
                  </a:defRPr>
                </a:pPr>
                <a:r>
                  <a:rPr lang="en-US" b="1" dirty="0">
                    <a:solidFill>
                      <a:srgbClr val="FFFFFF"/>
                    </a:solidFill>
                    <a:ea typeface="Helvetica"/>
                    <a:cs typeface="Helvetica"/>
                    <a:sym typeface="Helvetica"/>
                  </a:rPr>
                  <a:t>3</a:t>
                </a:r>
              </a:p>
            </p:txBody>
          </p:sp>
          <p:sp>
            <p:nvSpPr>
              <p:cNvPr id="27" name="Shape 739">
                <a:extLst>
                  <a:ext uri="{FF2B5EF4-FFF2-40B4-BE49-F238E27FC236}">
                    <a16:creationId xmlns:a16="http://schemas.microsoft.com/office/drawing/2014/main" id="{18E873A1-378E-086D-4E0B-25F5D9AACE0F}"/>
                  </a:ext>
                </a:extLst>
              </p:cNvPr>
              <p:cNvSpPr/>
              <p:nvPr/>
            </p:nvSpPr>
            <p:spPr>
              <a:xfrm flipH="1">
                <a:off x="1" y="0"/>
                <a:ext cx="804566" cy="337116"/>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0" y="10680"/>
                    </a:lnTo>
                    <a:lnTo>
                      <a:pt x="10800" y="0"/>
                    </a:lnTo>
                    <a:lnTo>
                      <a:pt x="21600" y="10680"/>
                    </a:lnTo>
                    <a:lnTo>
                      <a:pt x="10800" y="21600"/>
                    </a:lnTo>
                    <a:close/>
                  </a:path>
                </a:pathLst>
              </a:custGeom>
              <a:grpFill/>
              <a:ln w="12700" cap="flat">
                <a:noFill/>
                <a:miter lim="400000"/>
              </a:ln>
              <a:effectLst/>
            </p:spPr>
            <p:txBody>
              <a:bodyPr wrap="square" lIns="34289" tIns="34289" rIns="34289" bIns="34289" numCol="1" anchor="t">
                <a:noAutofit/>
              </a:bodyPr>
              <a:lstStyle/>
              <a:p>
                <a:endParaRPr sz="1350" dirty="0"/>
              </a:p>
            </p:txBody>
          </p:sp>
        </p:grpSp>
      </p:grpSp>
      <p:grpSp>
        <p:nvGrpSpPr>
          <p:cNvPr id="28" name="Group 759">
            <a:extLst>
              <a:ext uri="{FF2B5EF4-FFF2-40B4-BE49-F238E27FC236}">
                <a16:creationId xmlns:a16="http://schemas.microsoft.com/office/drawing/2014/main" id="{3B1E9D96-C604-7A59-13AB-4DE7A35EB8F6}"/>
              </a:ext>
            </a:extLst>
          </p:cNvPr>
          <p:cNvGrpSpPr/>
          <p:nvPr/>
        </p:nvGrpSpPr>
        <p:grpSpPr>
          <a:xfrm>
            <a:off x="5461789" y="2320191"/>
            <a:ext cx="2350191" cy="340080"/>
            <a:chOff x="34099" y="0"/>
            <a:chExt cx="2592660" cy="453438"/>
          </a:xfrm>
        </p:grpSpPr>
        <p:sp>
          <p:nvSpPr>
            <p:cNvPr id="29" name="Shape 757">
              <a:extLst>
                <a:ext uri="{FF2B5EF4-FFF2-40B4-BE49-F238E27FC236}">
                  <a16:creationId xmlns:a16="http://schemas.microsoft.com/office/drawing/2014/main" id="{6F00DD03-41A8-0130-8475-69F37F906943}"/>
                </a:ext>
              </a:extLst>
            </p:cNvPr>
            <p:cNvSpPr/>
            <p:nvPr/>
          </p:nvSpPr>
          <p:spPr>
            <a:xfrm flipV="1">
              <a:off x="2617228" y="0"/>
              <a:ext cx="1" cy="453439"/>
            </a:xfrm>
            <a:prstGeom prst="line">
              <a:avLst/>
            </a:prstGeom>
            <a:noFill/>
            <a:ln w="19050" cap="flat">
              <a:solidFill>
                <a:schemeClr val="bg1">
                  <a:lumMod val="75000"/>
                </a:schemeClr>
              </a:solidFill>
              <a:prstDash val="solid"/>
              <a:miter lim="400000"/>
            </a:ln>
            <a:effectLst/>
          </p:spPr>
          <p:txBody>
            <a:bodyPr wrap="square" lIns="0" tIns="0" rIns="0" bIns="0" numCol="1" anchor="t">
              <a:noAutofit/>
            </a:bodyPr>
            <a:lstStyle/>
            <a:p>
              <a:pPr defTabSz="342900">
                <a:defRPr sz="1200">
                  <a:latin typeface="Helvetica"/>
                  <a:ea typeface="Helvetica"/>
                  <a:cs typeface="Helvetica"/>
                  <a:sym typeface="Helvetica"/>
                </a:defRPr>
              </a:pPr>
              <a:endParaRPr sz="900" dirty="0"/>
            </a:p>
          </p:txBody>
        </p:sp>
        <p:sp>
          <p:nvSpPr>
            <p:cNvPr id="30" name="Shape 758">
              <a:extLst>
                <a:ext uri="{FF2B5EF4-FFF2-40B4-BE49-F238E27FC236}">
                  <a16:creationId xmlns:a16="http://schemas.microsoft.com/office/drawing/2014/main" id="{7C660044-3AE3-1B42-A994-CEC3DAB10F4E}"/>
                </a:ext>
              </a:extLst>
            </p:cNvPr>
            <p:cNvSpPr/>
            <p:nvPr/>
          </p:nvSpPr>
          <p:spPr>
            <a:xfrm flipH="1" flipV="1">
              <a:off x="34099" y="233808"/>
              <a:ext cx="2592661" cy="1"/>
            </a:xfrm>
            <a:prstGeom prst="line">
              <a:avLst/>
            </a:prstGeom>
            <a:noFill/>
            <a:ln w="19050" cap="flat">
              <a:solidFill>
                <a:schemeClr val="bg1">
                  <a:lumMod val="75000"/>
                </a:schemeClr>
              </a:solidFill>
              <a:prstDash val="sysDash"/>
              <a:miter lim="400000"/>
              <a:tailEnd type="oval" w="med" len="med"/>
            </a:ln>
            <a:effectLst/>
          </p:spPr>
          <p:txBody>
            <a:bodyPr wrap="square" lIns="0" tIns="0" rIns="0" bIns="0" numCol="1" anchor="t">
              <a:noAutofit/>
            </a:bodyPr>
            <a:lstStyle/>
            <a:p>
              <a:pPr defTabSz="342900">
                <a:defRPr sz="1200">
                  <a:latin typeface="Helvetica"/>
                  <a:ea typeface="Helvetica"/>
                  <a:cs typeface="Helvetica"/>
                  <a:sym typeface="Helvetica"/>
                </a:defRPr>
              </a:pPr>
              <a:endParaRPr sz="900" dirty="0"/>
            </a:p>
          </p:txBody>
        </p:sp>
      </p:grpSp>
      <p:grpSp>
        <p:nvGrpSpPr>
          <p:cNvPr id="31" name="Group 762">
            <a:extLst>
              <a:ext uri="{FF2B5EF4-FFF2-40B4-BE49-F238E27FC236}">
                <a16:creationId xmlns:a16="http://schemas.microsoft.com/office/drawing/2014/main" id="{5DCCA5F7-1DF0-EF2A-EA21-BEB55416DDDE}"/>
              </a:ext>
            </a:extLst>
          </p:cNvPr>
          <p:cNvGrpSpPr/>
          <p:nvPr/>
        </p:nvGrpSpPr>
        <p:grpSpPr>
          <a:xfrm>
            <a:off x="6029077" y="3132742"/>
            <a:ext cx="1774262" cy="340080"/>
            <a:chOff x="34099" y="0"/>
            <a:chExt cx="1836278" cy="453438"/>
          </a:xfrm>
        </p:grpSpPr>
        <p:sp>
          <p:nvSpPr>
            <p:cNvPr id="32" name="Shape 760">
              <a:extLst>
                <a:ext uri="{FF2B5EF4-FFF2-40B4-BE49-F238E27FC236}">
                  <a16:creationId xmlns:a16="http://schemas.microsoft.com/office/drawing/2014/main" id="{EF810DA3-19B8-1D8F-9D07-8226E97742CC}"/>
                </a:ext>
              </a:extLst>
            </p:cNvPr>
            <p:cNvSpPr/>
            <p:nvPr/>
          </p:nvSpPr>
          <p:spPr>
            <a:xfrm flipV="1">
              <a:off x="1863616" y="0"/>
              <a:ext cx="1" cy="453439"/>
            </a:xfrm>
            <a:prstGeom prst="line">
              <a:avLst/>
            </a:prstGeom>
            <a:noFill/>
            <a:ln w="19050" cap="flat">
              <a:solidFill>
                <a:schemeClr val="bg1">
                  <a:lumMod val="75000"/>
                </a:schemeClr>
              </a:solidFill>
              <a:prstDash val="solid"/>
              <a:miter lim="400000"/>
            </a:ln>
            <a:effectLst/>
          </p:spPr>
          <p:txBody>
            <a:bodyPr wrap="square" lIns="0" tIns="0" rIns="0" bIns="0" numCol="1" anchor="t">
              <a:noAutofit/>
            </a:bodyPr>
            <a:lstStyle/>
            <a:p>
              <a:pPr defTabSz="342900">
                <a:defRPr sz="1200">
                  <a:latin typeface="Helvetica"/>
                  <a:ea typeface="Helvetica"/>
                  <a:cs typeface="Helvetica"/>
                  <a:sym typeface="Helvetica"/>
                </a:defRPr>
              </a:pPr>
              <a:endParaRPr sz="900" dirty="0"/>
            </a:p>
          </p:txBody>
        </p:sp>
        <p:sp>
          <p:nvSpPr>
            <p:cNvPr id="33" name="Shape 761">
              <a:extLst>
                <a:ext uri="{FF2B5EF4-FFF2-40B4-BE49-F238E27FC236}">
                  <a16:creationId xmlns:a16="http://schemas.microsoft.com/office/drawing/2014/main" id="{2B32F28A-CBED-5580-4AE9-626C8D234624}"/>
                </a:ext>
              </a:extLst>
            </p:cNvPr>
            <p:cNvSpPr/>
            <p:nvPr/>
          </p:nvSpPr>
          <p:spPr>
            <a:xfrm flipH="1" flipV="1">
              <a:off x="34099" y="233808"/>
              <a:ext cx="1836279" cy="1"/>
            </a:xfrm>
            <a:prstGeom prst="line">
              <a:avLst/>
            </a:prstGeom>
            <a:noFill/>
            <a:ln w="19050" cap="flat">
              <a:solidFill>
                <a:schemeClr val="bg1">
                  <a:lumMod val="75000"/>
                </a:schemeClr>
              </a:solidFill>
              <a:prstDash val="sysDash"/>
              <a:miter lim="400000"/>
              <a:tailEnd type="oval" w="med" len="med"/>
            </a:ln>
            <a:effectLst/>
          </p:spPr>
          <p:txBody>
            <a:bodyPr wrap="square" lIns="0" tIns="0" rIns="0" bIns="0" numCol="1" anchor="t">
              <a:noAutofit/>
            </a:bodyPr>
            <a:lstStyle/>
            <a:p>
              <a:pPr defTabSz="342900">
                <a:defRPr sz="1200">
                  <a:latin typeface="Helvetica"/>
                  <a:ea typeface="Helvetica"/>
                  <a:cs typeface="Helvetica"/>
                  <a:sym typeface="Helvetica"/>
                </a:defRPr>
              </a:pPr>
              <a:endParaRPr sz="900" dirty="0"/>
            </a:p>
          </p:txBody>
        </p:sp>
      </p:grpSp>
      <p:grpSp>
        <p:nvGrpSpPr>
          <p:cNvPr id="37" name="Group 768">
            <a:extLst>
              <a:ext uri="{FF2B5EF4-FFF2-40B4-BE49-F238E27FC236}">
                <a16:creationId xmlns:a16="http://schemas.microsoft.com/office/drawing/2014/main" id="{B48F4376-F91E-BB60-2630-FF28C1BEE8F3}"/>
              </a:ext>
            </a:extLst>
          </p:cNvPr>
          <p:cNvGrpSpPr/>
          <p:nvPr/>
        </p:nvGrpSpPr>
        <p:grpSpPr>
          <a:xfrm>
            <a:off x="6963963" y="4094805"/>
            <a:ext cx="823399" cy="340080"/>
            <a:chOff x="34099" y="0"/>
            <a:chExt cx="589757" cy="453438"/>
          </a:xfrm>
        </p:grpSpPr>
        <p:sp>
          <p:nvSpPr>
            <p:cNvPr id="38" name="Shape 766">
              <a:extLst>
                <a:ext uri="{FF2B5EF4-FFF2-40B4-BE49-F238E27FC236}">
                  <a16:creationId xmlns:a16="http://schemas.microsoft.com/office/drawing/2014/main" id="{72B2303B-B0AD-300A-DAFA-FB197E0931ED}"/>
                </a:ext>
              </a:extLst>
            </p:cNvPr>
            <p:cNvSpPr/>
            <p:nvPr/>
          </p:nvSpPr>
          <p:spPr>
            <a:xfrm flipV="1">
              <a:off x="621662" y="0"/>
              <a:ext cx="1" cy="453439"/>
            </a:xfrm>
            <a:prstGeom prst="line">
              <a:avLst/>
            </a:prstGeom>
            <a:noFill/>
            <a:ln w="19050" cap="flat">
              <a:solidFill>
                <a:schemeClr val="bg1">
                  <a:lumMod val="75000"/>
                </a:schemeClr>
              </a:solidFill>
              <a:prstDash val="solid"/>
              <a:miter lim="400000"/>
            </a:ln>
            <a:effectLst/>
          </p:spPr>
          <p:txBody>
            <a:bodyPr wrap="square" lIns="0" tIns="0" rIns="0" bIns="0" numCol="1" anchor="t">
              <a:noAutofit/>
            </a:bodyPr>
            <a:lstStyle/>
            <a:p>
              <a:pPr defTabSz="342900">
                <a:defRPr sz="1200">
                  <a:latin typeface="Helvetica"/>
                  <a:ea typeface="Helvetica"/>
                  <a:cs typeface="Helvetica"/>
                  <a:sym typeface="Helvetica"/>
                </a:defRPr>
              </a:pPr>
              <a:endParaRPr sz="900" dirty="0"/>
            </a:p>
          </p:txBody>
        </p:sp>
        <p:sp>
          <p:nvSpPr>
            <p:cNvPr id="40" name="Shape 767">
              <a:extLst>
                <a:ext uri="{FF2B5EF4-FFF2-40B4-BE49-F238E27FC236}">
                  <a16:creationId xmlns:a16="http://schemas.microsoft.com/office/drawing/2014/main" id="{653C535F-C94A-6D3F-C2CD-788FD4C912A7}"/>
                </a:ext>
              </a:extLst>
            </p:cNvPr>
            <p:cNvSpPr/>
            <p:nvPr/>
          </p:nvSpPr>
          <p:spPr>
            <a:xfrm flipH="1" flipV="1">
              <a:off x="34099" y="233808"/>
              <a:ext cx="589759" cy="1"/>
            </a:xfrm>
            <a:prstGeom prst="line">
              <a:avLst/>
            </a:prstGeom>
            <a:noFill/>
            <a:ln w="19050" cap="flat">
              <a:solidFill>
                <a:schemeClr val="bg1">
                  <a:lumMod val="75000"/>
                </a:schemeClr>
              </a:solidFill>
              <a:prstDash val="sysDash"/>
              <a:miter lim="400000"/>
              <a:tailEnd type="oval" w="med" len="med"/>
            </a:ln>
            <a:effectLst/>
          </p:spPr>
          <p:txBody>
            <a:bodyPr wrap="square" lIns="0" tIns="0" rIns="0" bIns="0" numCol="1" anchor="t">
              <a:noAutofit/>
            </a:bodyPr>
            <a:lstStyle/>
            <a:p>
              <a:pPr defTabSz="342900">
                <a:defRPr sz="1200">
                  <a:latin typeface="Helvetica"/>
                  <a:ea typeface="Helvetica"/>
                  <a:cs typeface="Helvetica"/>
                  <a:sym typeface="Helvetica"/>
                </a:defRPr>
              </a:pPr>
              <a:endParaRPr sz="900" dirty="0"/>
            </a:p>
          </p:txBody>
        </p:sp>
      </p:grpSp>
      <p:sp>
        <p:nvSpPr>
          <p:cNvPr id="41" name="ZoneTexte 40">
            <a:extLst>
              <a:ext uri="{FF2B5EF4-FFF2-40B4-BE49-F238E27FC236}">
                <a16:creationId xmlns:a16="http://schemas.microsoft.com/office/drawing/2014/main" id="{7C5F1E10-8362-DF55-962A-4F7AB0A55B4C}"/>
              </a:ext>
            </a:extLst>
          </p:cNvPr>
          <p:cNvSpPr txBox="1"/>
          <p:nvPr/>
        </p:nvSpPr>
        <p:spPr>
          <a:xfrm>
            <a:off x="7848721" y="2197843"/>
            <a:ext cx="3071834" cy="584775"/>
          </a:xfrm>
          <a:prstGeom prst="rect">
            <a:avLst/>
          </a:prstGeom>
          <a:noFill/>
        </p:spPr>
        <p:txBody>
          <a:bodyPr wrap="square" rtlCol="0">
            <a:spAutoFit/>
          </a:bodyPr>
          <a:lstStyle/>
          <a:p>
            <a:pPr algn="just"/>
            <a:r>
              <a:rPr lang="fr-FR" sz="1600" b="1" dirty="0">
                <a:solidFill>
                  <a:schemeClr val="bg2">
                    <a:lumMod val="75000"/>
                  </a:schemeClr>
                </a:solidFill>
              </a:rPr>
              <a:t> Plus de capacités pour faire face à la charge croissante.</a:t>
            </a:r>
          </a:p>
        </p:txBody>
      </p:sp>
      <p:sp>
        <p:nvSpPr>
          <p:cNvPr id="42" name="ZoneTexte 41">
            <a:extLst>
              <a:ext uri="{FF2B5EF4-FFF2-40B4-BE49-F238E27FC236}">
                <a16:creationId xmlns:a16="http://schemas.microsoft.com/office/drawing/2014/main" id="{A07710F2-B5FC-A63C-ED46-5434D039DEAF}"/>
              </a:ext>
            </a:extLst>
          </p:cNvPr>
          <p:cNvSpPr txBox="1"/>
          <p:nvPr/>
        </p:nvSpPr>
        <p:spPr>
          <a:xfrm>
            <a:off x="7737460" y="3989953"/>
            <a:ext cx="3527845" cy="584775"/>
          </a:xfrm>
          <a:prstGeom prst="rect">
            <a:avLst/>
          </a:prstGeom>
          <a:noFill/>
        </p:spPr>
        <p:txBody>
          <a:bodyPr wrap="square" rtlCol="0">
            <a:spAutoFit/>
          </a:bodyPr>
          <a:lstStyle/>
          <a:p>
            <a:pPr algn="just"/>
            <a:r>
              <a:rPr lang="fr-FR" sz="1600" b="1" dirty="0">
                <a:solidFill>
                  <a:schemeClr val="bg2">
                    <a:lumMod val="75000"/>
                  </a:schemeClr>
                </a:solidFill>
              </a:rPr>
              <a:t>Des annonces en temps réel des pannes de données.</a:t>
            </a:r>
          </a:p>
        </p:txBody>
      </p:sp>
      <p:sp>
        <p:nvSpPr>
          <p:cNvPr id="43" name="ZoneTexte 42">
            <a:extLst>
              <a:ext uri="{FF2B5EF4-FFF2-40B4-BE49-F238E27FC236}">
                <a16:creationId xmlns:a16="http://schemas.microsoft.com/office/drawing/2014/main" id="{431A9D0A-0AF9-5642-4E56-ED71E582ABBE}"/>
              </a:ext>
            </a:extLst>
          </p:cNvPr>
          <p:cNvSpPr txBox="1"/>
          <p:nvPr/>
        </p:nvSpPr>
        <p:spPr>
          <a:xfrm>
            <a:off x="7811981" y="3001547"/>
            <a:ext cx="2928958" cy="830997"/>
          </a:xfrm>
          <a:prstGeom prst="rect">
            <a:avLst/>
          </a:prstGeom>
          <a:noFill/>
        </p:spPr>
        <p:txBody>
          <a:bodyPr wrap="square" rtlCol="0">
            <a:spAutoFit/>
          </a:bodyPr>
          <a:lstStyle/>
          <a:p>
            <a:pPr algn="just"/>
            <a:r>
              <a:rPr lang="fr-FR" sz="1600" b="1" dirty="0">
                <a:solidFill>
                  <a:schemeClr val="bg2">
                    <a:lumMod val="75000"/>
                  </a:schemeClr>
                </a:solidFill>
              </a:rPr>
              <a:t>la disponibilité du service chaque fois qu'un client le demande.</a:t>
            </a:r>
          </a:p>
        </p:txBody>
      </p:sp>
      <p:grpSp>
        <p:nvGrpSpPr>
          <p:cNvPr id="86" name="Group 743">
            <a:extLst>
              <a:ext uri="{FF2B5EF4-FFF2-40B4-BE49-F238E27FC236}">
                <a16:creationId xmlns:a16="http://schemas.microsoft.com/office/drawing/2014/main" id="{01392162-C036-7F9A-928E-01040CCED663}"/>
              </a:ext>
            </a:extLst>
          </p:cNvPr>
          <p:cNvGrpSpPr/>
          <p:nvPr/>
        </p:nvGrpSpPr>
        <p:grpSpPr>
          <a:xfrm>
            <a:off x="1523990" y="4649251"/>
            <a:ext cx="5791205" cy="859910"/>
            <a:chOff x="-3" y="-1"/>
            <a:chExt cx="7017150" cy="1146545"/>
          </a:xfrm>
          <a:solidFill>
            <a:schemeClr val="accent5">
              <a:lumMod val="25000"/>
            </a:schemeClr>
          </a:solidFill>
        </p:grpSpPr>
        <p:sp>
          <p:nvSpPr>
            <p:cNvPr id="87" name="Shape 736">
              <a:extLst>
                <a:ext uri="{FF2B5EF4-FFF2-40B4-BE49-F238E27FC236}">
                  <a16:creationId xmlns:a16="http://schemas.microsoft.com/office/drawing/2014/main" id="{F6D3AD5B-3AE7-0F2A-468B-CE583284CFAC}"/>
                </a:ext>
              </a:extLst>
            </p:cNvPr>
            <p:cNvSpPr/>
            <p:nvPr/>
          </p:nvSpPr>
          <p:spPr>
            <a:xfrm flipH="1">
              <a:off x="-3" y="166526"/>
              <a:ext cx="6210383" cy="810073"/>
            </a:xfrm>
            <a:prstGeom prst="rect">
              <a:avLst/>
            </a:prstGeom>
            <a:grpFill/>
            <a:ln w="12700" cap="flat">
              <a:noFill/>
              <a:miter lim="400000"/>
            </a:ln>
            <a:effectLst/>
          </p:spPr>
          <p:txBody>
            <a:bodyPr wrap="square" lIns="34289" tIns="34289" rIns="34289" bIns="34289" numCol="1" anchor="ctr">
              <a:noAutofit/>
            </a:bodyPr>
            <a:lstStyle/>
            <a:p>
              <a:pPr lvl="0" algn="ctr"/>
              <a:r>
                <a:rPr lang="fr-FR" sz="3000" b="1" dirty="0">
                  <a:solidFill>
                    <a:prstClr val="white"/>
                  </a:solidFill>
                </a:rPr>
                <a:t>Élasticité</a:t>
              </a:r>
            </a:p>
          </p:txBody>
        </p:sp>
        <p:grpSp>
          <p:nvGrpSpPr>
            <p:cNvPr id="88" name="Group 740">
              <a:extLst>
                <a:ext uri="{FF2B5EF4-FFF2-40B4-BE49-F238E27FC236}">
                  <a16:creationId xmlns:a16="http://schemas.microsoft.com/office/drawing/2014/main" id="{F4D8CD60-F3F8-3336-202F-21497BADE63F}"/>
                </a:ext>
              </a:extLst>
            </p:cNvPr>
            <p:cNvGrpSpPr/>
            <p:nvPr/>
          </p:nvGrpSpPr>
          <p:grpSpPr>
            <a:xfrm>
              <a:off x="6210380" y="-1"/>
              <a:ext cx="806767" cy="1146545"/>
              <a:chOff x="-2196" y="0"/>
              <a:chExt cx="806763" cy="1146543"/>
            </a:xfrm>
            <a:grpFill/>
          </p:grpSpPr>
          <p:sp>
            <p:nvSpPr>
              <p:cNvPr id="89" name="Shape 737">
                <a:extLst>
                  <a:ext uri="{FF2B5EF4-FFF2-40B4-BE49-F238E27FC236}">
                    <a16:creationId xmlns:a16="http://schemas.microsoft.com/office/drawing/2014/main" id="{09A65FEA-6022-7B95-3E6E-6BBD84D8D68D}"/>
                  </a:ext>
                </a:extLst>
              </p:cNvPr>
              <p:cNvSpPr/>
              <p:nvPr/>
            </p:nvSpPr>
            <p:spPr>
              <a:xfrm flipH="1">
                <a:off x="-2196" y="166526"/>
                <a:ext cx="404480" cy="980017"/>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7899"/>
                    </a:lnTo>
                    <a:lnTo>
                      <a:pt x="21600" y="0"/>
                    </a:lnTo>
                    <a:lnTo>
                      <a:pt x="0" y="3701"/>
                    </a:lnTo>
                    <a:lnTo>
                      <a:pt x="0" y="21600"/>
                    </a:lnTo>
                    <a:close/>
                  </a:path>
                </a:pathLst>
              </a:custGeom>
              <a:grpFill/>
              <a:ln w="12700" cap="flat">
                <a:noFill/>
                <a:miter lim="400000"/>
              </a:ln>
              <a:effectLst/>
            </p:spPr>
            <p:txBody>
              <a:bodyPr wrap="square" lIns="34289" tIns="34289" rIns="34289" bIns="34289" numCol="1" anchor="t">
                <a:noAutofit/>
              </a:bodyPr>
              <a:lstStyle/>
              <a:p>
                <a:endParaRPr sz="1350" dirty="0"/>
              </a:p>
            </p:txBody>
          </p:sp>
          <p:sp>
            <p:nvSpPr>
              <p:cNvPr id="90" name="Shape 738">
                <a:extLst>
                  <a:ext uri="{FF2B5EF4-FFF2-40B4-BE49-F238E27FC236}">
                    <a16:creationId xmlns:a16="http://schemas.microsoft.com/office/drawing/2014/main" id="{6427BDD7-A727-1C8D-B688-7C94AED764AD}"/>
                  </a:ext>
                </a:extLst>
              </p:cNvPr>
              <p:cNvSpPr/>
              <p:nvPr/>
            </p:nvSpPr>
            <p:spPr>
              <a:xfrm flipH="1">
                <a:off x="402283" y="166526"/>
                <a:ext cx="402284" cy="980017"/>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17899"/>
                    </a:lnTo>
                    <a:lnTo>
                      <a:pt x="0" y="0"/>
                    </a:lnTo>
                    <a:lnTo>
                      <a:pt x="21600" y="3701"/>
                    </a:lnTo>
                    <a:lnTo>
                      <a:pt x="21600" y="21600"/>
                    </a:lnTo>
                    <a:close/>
                  </a:path>
                </a:pathLst>
              </a:custGeom>
              <a:grpFill/>
              <a:ln w="12700" cap="flat">
                <a:noFill/>
                <a:miter lim="400000"/>
              </a:ln>
              <a:effectLst/>
            </p:spPr>
            <p:txBody>
              <a:bodyPr wrap="square" lIns="34289" tIns="34289" rIns="34289" bIns="34289" numCol="1" anchor="ctr">
                <a:noAutofit/>
              </a:bodyPr>
              <a:lstStyle/>
              <a:p>
                <a:pPr lvl="0" algn="ctr">
                  <a:defRPr b="0">
                    <a:solidFill>
                      <a:srgbClr val="000000"/>
                    </a:solidFill>
                    <a:latin typeface="+mn-lt"/>
                    <a:ea typeface="+mn-ea"/>
                    <a:cs typeface="+mn-cs"/>
                    <a:sym typeface="Calibri"/>
                  </a:defRPr>
                </a:pPr>
                <a:r>
                  <a:rPr lang="en-US" b="1" dirty="0">
                    <a:solidFill>
                      <a:srgbClr val="FFFFFF"/>
                    </a:solidFill>
                    <a:ea typeface="Helvetica"/>
                    <a:cs typeface="Helvetica"/>
                    <a:sym typeface="Helvetica"/>
                  </a:rPr>
                  <a:t>4</a:t>
                </a:r>
              </a:p>
            </p:txBody>
          </p:sp>
          <p:sp>
            <p:nvSpPr>
              <p:cNvPr id="91" name="Shape 739">
                <a:extLst>
                  <a:ext uri="{FF2B5EF4-FFF2-40B4-BE49-F238E27FC236}">
                    <a16:creationId xmlns:a16="http://schemas.microsoft.com/office/drawing/2014/main" id="{7FD0C9A5-7756-3A43-B5C9-83BF73BEC6C1}"/>
                  </a:ext>
                </a:extLst>
              </p:cNvPr>
              <p:cNvSpPr/>
              <p:nvPr/>
            </p:nvSpPr>
            <p:spPr>
              <a:xfrm flipH="1">
                <a:off x="1" y="0"/>
                <a:ext cx="804566" cy="337116"/>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0" y="10680"/>
                    </a:lnTo>
                    <a:lnTo>
                      <a:pt x="10800" y="0"/>
                    </a:lnTo>
                    <a:lnTo>
                      <a:pt x="21600" y="10680"/>
                    </a:lnTo>
                    <a:lnTo>
                      <a:pt x="10800" y="21600"/>
                    </a:lnTo>
                    <a:close/>
                  </a:path>
                </a:pathLst>
              </a:custGeom>
              <a:grpFill/>
              <a:ln w="12700" cap="flat">
                <a:noFill/>
                <a:miter lim="400000"/>
              </a:ln>
              <a:effectLst/>
            </p:spPr>
            <p:txBody>
              <a:bodyPr wrap="square" lIns="34289" tIns="34289" rIns="34289" bIns="34289" numCol="1" anchor="t">
                <a:noAutofit/>
              </a:bodyPr>
              <a:lstStyle/>
              <a:p>
                <a:endParaRPr sz="1350" dirty="0"/>
              </a:p>
            </p:txBody>
          </p:sp>
        </p:grpSp>
      </p:grpSp>
      <p:grpSp>
        <p:nvGrpSpPr>
          <p:cNvPr id="92" name="Group 768">
            <a:extLst>
              <a:ext uri="{FF2B5EF4-FFF2-40B4-BE49-F238E27FC236}">
                <a16:creationId xmlns:a16="http://schemas.microsoft.com/office/drawing/2014/main" id="{18E58965-4E44-2ACB-F8C5-3A1A35889F12}"/>
              </a:ext>
            </a:extLst>
          </p:cNvPr>
          <p:cNvGrpSpPr/>
          <p:nvPr/>
        </p:nvGrpSpPr>
        <p:grpSpPr>
          <a:xfrm>
            <a:off x="7450913" y="5002897"/>
            <a:ext cx="332004" cy="340080"/>
            <a:chOff x="34099" y="0"/>
            <a:chExt cx="589757" cy="453438"/>
          </a:xfrm>
        </p:grpSpPr>
        <p:sp>
          <p:nvSpPr>
            <p:cNvPr id="93" name="Shape 766">
              <a:extLst>
                <a:ext uri="{FF2B5EF4-FFF2-40B4-BE49-F238E27FC236}">
                  <a16:creationId xmlns:a16="http://schemas.microsoft.com/office/drawing/2014/main" id="{A61CCBFD-57C0-B411-B19C-5A74FA98BB95}"/>
                </a:ext>
              </a:extLst>
            </p:cNvPr>
            <p:cNvSpPr/>
            <p:nvPr/>
          </p:nvSpPr>
          <p:spPr>
            <a:xfrm flipV="1">
              <a:off x="621662" y="0"/>
              <a:ext cx="1" cy="453439"/>
            </a:xfrm>
            <a:prstGeom prst="line">
              <a:avLst/>
            </a:prstGeom>
            <a:noFill/>
            <a:ln w="19050" cap="flat">
              <a:solidFill>
                <a:schemeClr val="bg1">
                  <a:lumMod val="75000"/>
                </a:schemeClr>
              </a:solidFill>
              <a:prstDash val="solid"/>
              <a:miter lim="400000"/>
            </a:ln>
            <a:effectLst/>
          </p:spPr>
          <p:txBody>
            <a:bodyPr wrap="square" lIns="0" tIns="0" rIns="0" bIns="0" numCol="1" anchor="t">
              <a:noAutofit/>
            </a:bodyPr>
            <a:lstStyle/>
            <a:p>
              <a:pPr defTabSz="342900">
                <a:defRPr sz="1200">
                  <a:latin typeface="Helvetica"/>
                  <a:ea typeface="Helvetica"/>
                  <a:cs typeface="Helvetica"/>
                  <a:sym typeface="Helvetica"/>
                </a:defRPr>
              </a:pPr>
              <a:endParaRPr sz="900" dirty="0"/>
            </a:p>
          </p:txBody>
        </p:sp>
        <p:sp>
          <p:nvSpPr>
            <p:cNvPr id="94" name="Shape 767">
              <a:extLst>
                <a:ext uri="{FF2B5EF4-FFF2-40B4-BE49-F238E27FC236}">
                  <a16:creationId xmlns:a16="http://schemas.microsoft.com/office/drawing/2014/main" id="{C7D6E46C-4596-0BF3-E492-557D406B229C}"/>
                </a:ext>
              </a:extLst>
            </p:cNvPr>
            <p:cNvSpPr/>
            <p:nvPr/>
          </p:nvSpPr>
          <p:spPr>
            <a:xfrm flipH="1" flipV="1">
              <a:off x="34099" y="233808"/>
              <a:ext cx="589759" cy="1"/>
            </a:xfrm>
            <a:prstGeom prst="line">
              <a:avLst/>
            </a:prstGeom>
            <a:noFill/>
            <a:ln w="19050" cap="flat">
              <a:solidFill>
                <a:schemeClr val="bg1">
                  <a:lumMod val="75000"/>
                </a:schemeClr>
              </a:solidFill>
              <a:prstDash val="sysDash"/>
              <a:miter lim="400000"/>
              <a:tailEnd type="oval" w="med" len="med"/>
            </a:ln>
            <a:effectLst/>
          </p:spPr>
          <p:txBody>
            <a:bodyPr wrap="square" lIns="0" tIns="0" rIns="0" bIns="0" numCol="1" anchor="t">
              <a:noAutofit/>
            </a:bodyPr>
            <a:lstStyle/>
            <a:p>
              <a:pPr defTabSz="342900">
                <a:defRPr sz="1200">
                  <a:latin typeface="Helvetica"/>
                  <a:ea typeface="Helvetica"/>
                  <a:cs typeface="Helvetica"/>
                  <a:sym typeface="Helvetica"/>
                </a:defRPr>
              </a:pPr>
              <a:endParaRPr sz="900" dirty="0"/>
            </a:p>
          </p:txBody>
        </p:sp>
      </p:grpSp>
      <p:sp>
        <p:nvSpPr>
          <p:cNvPr id="95" name="ZoneTexte 94">
            <a:extLst>
              <a:ext uri="{FF2B5EF4-FFF2-40B4-BE49-F238E27FC236}">
                <a16:creationId xmlns:a16="http://schemas.microsoft.com/office/drawing/2014/main" id="{92539425-CB1C-7186-C070-D6B40C3D223D}"/>
              </a:ext>
            </a:extLst>
          </p:cNvPr>
          <p:cNvSpPr txBox="1"/>
          <p:nvPr/>
        </p:nvSpPr>
        <p:spPr>
          <a:xfrm>
            <a:off x="7781682" y="4794888"/>
            <a:ext cx="3527846" cy="830997"/>
          </a:xfrm>
          <a:prstGeom prst="rect">
            <a:avLst/>
          </a:prstGeom>
          <a:noFill/>
        </p:spPr>
        <p:txBody>
          <a:bodyPr wrap="square" rtlCol="0">
            <a:spAutoFit/>
          </a:bodyPr>
          <a:lstStyle/>
          <a:p>
            <a:pPr algn="just"/>
            <a:r>
              <a:rPr lang="fr-FR" sz="1600" b="1" dirty="0">
                <a:solidFill>
                  <a:schemeClr val="bg2">
                    <a:lumMod val="75000"/>
                  </a:schemeClr>
                </a:solidFill>
              </a:rPr>
              <a:t> Assure un bon niveau de service dans le cas de défaillance, d’un réseau ou d’un nœud.</a:t>
            </a:r>
          </a:p>
        </p:txBody>
      </p:sp>
    </p:spTree>
    <p:extLst>
      <p:ext uri="{BB962C8B-B14F-4D97-AF65-F5344CB8AC3E}">
        <p14:creationId xmlns:p14="http://schemas.microsoft.com/office/powerpoint/2010/main" val="900348012"/>
      </p:ext>
    </p:extLst>
  </p:cSld>
  <p:clrMapOvr>
    <a:masterClrMapping/>
  </p:clrMapOvr>
  <p:transition spd="med">
    <p:pull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9"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ppt_x</p:attrName>
                                        </p:attrNameLst>
                                      </p:cBhvr>
                                      <p:tavLst>
                                        <p:tav tm="0">
                                          <p:val>
                                            <p:strVal val="#ppt_x-.2"/>
                                          </p:val>
                                        </p:tav>
                                        <p:tav tm="100000">
                                          <p:val>
                                            <p:strVal val="#ppt_x"/>
                                          </p:val>
                                        </p:tav>
                                      </p:tavLst>
                                    </p:anim>
                                    <p:anim calcmode="lin" valueType="num">
                                      <p:cBhvr>
                                        <p:cTn id="8" dur="500" fill="hold"/>
                                        <p:tgtEl>
                                          <p:spTgt spid="2"/>
                                        </p:tgtEl>
                                        <p:attrNameLst>
                                          <p:attrName>ppt_y</p:attrName>
                                        </p:attrNameLst>
                                      </p:cBhvr>
                                      <p:tavLst>
                                        <p:tav tm="0">
                                          <p:val>
                                            <p:strVal val="#ppt_y"/>
                                          </p:val>
                                        </p:tav>
                                        <p:tav tm="100000">
                                          <p:val>
                                            <p:strVal val="#ppt_y"/>
                                          </p:val>
                                        </p:tav>
                                      </p:tavLst>
                                    </p:anim>
                                    <p:animEffect transition="in" filter="wipe(right)" prLst="gradientSize: 0.1">
                                      <p:cBhvr>
                                        <p:cTn id="9" dur="500"/>
                                        <p:tgtEl>
                                          <p:spTgt spid="2"/>
                                        </p:tgtEl>
                                      </p:cBhvr>
                                    </p:animEffect>
                                  </p:childTnLst>
                                </p:cTn>
                              </p:par>
                            </p:childTnLst>
                          </p:cTn>
                        </p:par>
                        <p:par>
                          <p:cTn id="10" fill="hold">
                            <p:stCondLst>
                              <p:cond delay="500"/>
                            </p:stCondLst>
                            <p:childTnLst>
                              <p:par>
                                <p:cTn id="11" presetID="29" presetClass="entr" presetSubtype="0" fill="hold" nodeType="afterEffect">
                                  <p:stCondLst>
                                    <p:cond delay="0"/>
                                  </p:stCondLst>
                                  <p:childTnLst>
                                    <p:set>
                                      <p:cBhvr>
                                        <p:cTn id="12" dur="1" fill="hold">
                                          <p:stCondLst>
                                            <p:cond delay="0"/>
                                          </p:stCondLst>
                                        </p:cTn>
                                        <p:tgtEl>
                                          <p:spTgt spid="28"/>
                                        </p:tgtEl>
                                        <p:attrNameLst>
                                          <p:attrName>style.visibility</p:attrName>
                                        </p:attrNameLst>
                                      </p:cBhvr>
                                      <p:to>
                                        <p:strVal val="visible"/>
                                      </p:to>
                                    </p:set>
                                    <p:anim calcmode="lin" valueType="num">
                                      <p:cBhvr>
                                        <p:cTn id="13" dur="500" fill="hold"/>
                                        <p:tgtEl>
                                          <p:spTgt spid="28"/>
                                        </p:tgtEl>
                                        <p:attrNameLst>
                                          <p:attrName>ppt_x</p:attrName>
                                        </p:attrNameLst>
                                      </p:cBhvr>
                                      <p:tavLst>
                                        <p:tav tm="0">
                                          <p:val>
                                            <p:strVal val="#ppt_x-.2"/>
                                          </p:val>
                                        </p:tav>
                                        <p:tav tm="100000">
                                          <p:val>
                                            <p:strVal val="#ppt_x"/>
                                          </p:val>
                                        </p:tav>
                                      </p:tavLst>
                                    </p:anim>
                                    <p:anim calcmode="lin" valueType="num">
                                      <p:cBhvr>
                                        <p:cTn id="14" dur="500" fill="hold"/>
                                        <p:tgtEl>
                                          <p:spTgt spid="28"/>
                                        </p:tgtEl>
                                        <p:attrNameLst>
                                          <p:attrName>ppt_y</p:attrName>
                                        </p:attrNameLst>
                                      </p:cBhvr>
                                      <p:tavLst>
                                        <p:tav tm="0">
                                          <p:val>
                                            <p:strVal val="#ppt_y"/>
                                          </p:val>
                                        </p:tav>
                                        <p:tav tm="100000">
                                          <p:val>
                                            <p:strVal val="#ppt_y"/>
                                          </p:val>
                                        </p:tav>
                                      </p:tavLst>
                                    </p:anim>
                                    <p:animEffect transition="in" filter="wipe(right)" prLst="gradientSize: 0.1">
                                      <p:cBhvr>
                                        <p:cTn id="15" dur="500"/>
                                        <p:tgtEl>
                                          <p:spTgt spid="28"/>
                                        </p:tgtEl>
                                      </p:cBhvr>
                                    </p:animEffect>
                                  </p:childTnLst>
                                </p:cTn>
                              </p:par>
                            </p:childTnLst>
                          </p:cTn>
                        </p:par>
                        <p:par>
                          <p:cTn id="16" fill="hold">
                            <p:stCondLst>
                              <p:cond delay="1000"/>
                            </p:stCondLst>
                            <p:childTnLst>
                              <p:par>
                                <p:cTn id="17" presetID="5" presetClass="entr" presetSubtype="10" fill="hold" grpId="0" nodeType="afterEffect">
                                  <p:stCondLst>
                                    <p:cond delay="0"/>
                                  </p:stCondLst>
                                  <p:childTnLst>
                                    <p:set>
                                      <p:cBhvr>
                                        <p:cTn id="18" dur="1" fill="hold">
                                          <p:stCondLst>
                                            <p:cond delay="0"/>
                                          </p:stCondLst>
                                        </p:cTn>
                                        <p:tgtEl>
                                          <p:spTgt spid="41"/>
                                        </p:tgtEl>
                                        <p:attrNameLst>
                                          <p:attrName>style.visibility</p:attrName>
                                        </p:attrNameLst>
                                      </p:cBhvr>
                                      <p:to>
                                        <p:strVal val="visible"/>
                                      </p:to>
                                    </p:set>
                                    <p:animEffect transition="in" filter="checkerboard(across)">
                                      <p:cBhvr>
                                        <p:cTn id="19" dur="500"/>
                                        <p:tgtEl>
                                          <p:spTgt spid="41"/>
                                        </p:tgtEl>
                                      </p:cBhvr>
                                    </p:animEffect>
                                  </p:childTnLst>
                                </p:cTn>
                              </p:par>
                            </p:childTnLst>
                          </p:cTn>
                        </p:par>
                        <p:par>
                          <p:cTn id="20" fill="hold">
                            <p:stCondLst>
                              <p:cond delay="1500"/>
                            </p:stCondLst>
                            <p:childTnLst>
                              <p:par>
                                <p:cTn id="21" presetID="29" presetClass="entr" presetSubtype="0" fill="hold" nodeType="after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p:cTn id="23" dur="500" fill="hold"/>
                                        <p:tgtEl>
                                          <p:spTgt spid="10"/>
                                        </p:tgtEl>
                                        <p:attrNameLst>
                                          <p:attrName>ppt_x</p:attrName>
                                        </p:attrNameLst>
                                      </p:cBhvr>
                                      <p:tavLst>
                                        <p:tav tm="0">
                                          <p:val>
                                            <p:strVal val="#ppt_x-.2"/>
                                          </p:val>
                                        </p:tav>
                                        <p:tav tm="100000">
                                          <p:val>
                                            <p:strVal val="#ppt_x"/>
                                          </p:val>
                                        </p:tav>
                                      </p:tavLst>
                                    </p:anim>
                                    <p:anim calcmode="lin" valueType="num">
                                      <p:cBhvr>
                                        <p:cTn id="24" dur="500" fill="hold"/>
                                        <p:tgtEl>
                                          <p:spTgt spid="10"/>
                                        </p:tgtEl>
                                        <p:attrNameLst>
                                          <p:attrName>ppt_y</p:attrName>
                                        </p:attrNameLst>
                                      </p:cBhvr>
                                      <p:tavLst>
                                        <p:tav tm="0">
                                          <p:val>
                                            <p:strVal val="#ppt_y"/>
                                          </p:val>
                                        </p:tav>
                                        <p:tav tm="100000">
                                          <p:val>
                                            <p:strVal val="#ppt_y"/>
                                          </p:val>
                                        </p:tav>
                                      </p:tavLst>
                                    </p:anim>
                                    <p:animEffect transition="in" filter="wipe(right)" prLst="gradientSize: 0.1">
                                      <p:cBhvr>
                                        <p:cTn id="25" dur="500"/>
                                        <p:tgtEl>
                                          <p:spTgt spid="10"/>
                                        </p:tgtEl>
                                      </p:cBhvr>
                                    </p:animEffect>
                                  </p:childTnLst>
                                </p:cTn>
                              </p:par>
                            </p:childTnLst>
                          </p:cTn>
                        </p:par>
                        <p:par>
                          <p:cTn id="26" fill="hold">
                            <p:stCondLst>
                              <p:cond delay="2000"/>
                            </p:stCondLst>
                            <p:childTnLst>
                              <p:par>
                                <p:cTn id="27" presetID="29" presetClass="entr" presetSubtype="0" fill="hold" nodeType="afterEffect">
                                  <p:stCondLst>
                                    <p:cond delay="0"/>
                                  </p:stCondLst>
                                  <p:childTnLst>
                                    <p:set>
                                      <p:cBhvr>
                                        <p:cTn id="28" dur="1" fill="hold">
                                          <p:stCondLst>
                                            <p:cond delay="0"/>
                                          </p:stCondLst>
                                        </p:cTn>
                                        <p:tgtEl>
                                          <p:spTgt spid="31"/>
                                        </p:tgtEl>
                                        <p:attrNameLst>
                                          <p:attrName>style.visibility</p:attrName>
                                        </p:attrNameLst>
                                      </p:cBhvr>
                                      <p:to>
                                        <p:strVal val="visible"/>
                                      </p:to>
                                    </p:set>
                                    <p:anim calcmode="lin" valueType="num">
                                      <p:cBhvr>
                                        <p:cTn id="29" dur="500" fill="hold"/>
                                        <p:tgtEl>
                                          <p:spTgt spid="31"/>
                                        </p:tgtEl>
                                        <p:attrNameLst>
                                          <p:attrName>ppt_x</p:attrName>
                                        </p:attrNameLst>
                                      </p:cBhvr>
                                      <p:tavLst>
                                        <p:tav tm="0">
                                          <p:val>
                                            <p:strVal val="#ppt_x-.2"/>
                                          </p:val>
                                        </p:tav>
                                        <p:tav tm="100000">
                                          <p:val>
                                            <p:strVal val="#ppt_x"/>
                                          </p:val>
                                        </p:tav>
                                      </p:tavLst>
                                    </p:anim>
                                    <p:anim calcmode="lin" valueType="num">
                                      <p:cBhvr>
                                        <p:cTn id="30" dur="500" fill="hold"/>
                                        <p:tgtEl>
                                          <p:spTgt spid="31"/>
                                        </p:tgtEl>
                                        <p:attrNameLst>
                                          <p:attrName>ppt_y</p:attrName>
                                        </p:attrNameLst>
                                      </p:cBhvr>
                                      <p:tavLst>
                                        <p:tav tm="0">
                                          <p:val>
                                            <p:strVal val="#ppt_y"/>
                                          </p:val>
                                        </p:tav>
                                        <p:tav tm="100000">
                                          <p:val>
                                            <p:strVal val="#ppt_y"/>
                                          </p:val>
                                        </p:tav>
                                      </p:tavLst>
                                    </p:anim>
                                    <p:animEffect transition="in" filter="wipe(right)" prLst="gradientSize: 0.1">
                                      <p:cBhvr>
                                        <p:cTn id="31" dur="500"/>
                                        <p:tgtEl>
                                          <p:spTgt spid="31"/>
                                        </p:tgtEl>
                                      </p:cBhvr>
                                    </p:animEffect>
                                  </p:childTnLst>
                                </p:cTn>
                              </p:par>
                            </p:childTnLst>
                          </p:cTn>
                        </p:par>
                        <p:par>
                          <p:cTn id="32" fill="hold">
                            <p:stCondLst>
                              <p:cond delay="2500"/>
                            </p:stCondLst>
                            <p:childTnLst>
                              <p:par>
                                <p:cTn id="33" presetID="5" presetClass="entr" presetSubtype="10" fill="hold" grpId="0" nodeType="afterEffect">
                                  <p:stCondLst>
                                    <p:cond delay="0"/>
                                  </p:stCondLst>
                                  <p:childTnLst>
                                    <p:set>
                                      <p:cBhvr>
                                        <p:cTn id="34" dur="1" fill="hold">
                                          <p:stCondLst>
                                            <p:cond delay="0"/>
                                          </p:stCondLst>
                                        </p:cTn>
                                        <p:tgtEl>
                                          <p:spTgt spid="43"/>
                                        </p:tgtEl>
                                        <p:attrNameLst>
                                          <p:attrName>style.visibility</p:attrName>
                                        </p:attrNameLst>
                                      </p:cBhvr>
                                      <p:to>
                                        <p:strVal val="visible"/>
                                      </p:to>
                                    </p:set>
                                    <p:animEffect transition="in" filter="checkerboard(across)">
                                      <p:cBhvr>
                                        <p:cTn id="35" dur="500"/>
                                        <p:tgtEl>
                                          <p:spTgt spid="43"/>
                                        </p:tgtEl>
                                      </p:cBhvr>
                                    </p:animEffect>
                                  </p:childTnLst>
                                </p:cTn>
                              </p:par>
                            </p:childTnLst>
                          </p:cTn>
                        </p:par>
                        <p:par>
                          <p:cTn id="36" fill="hold">
                            <p:stCondLst>
                              <p:cond delay="3000"/>
                            </p:stCondLst>
                            <p:childTnLst>
                              <p:par>
                                <p:cTn id="37" presetID="29" presetClass="entr" presetSubtype="0" fill="hold" nodeType="afterEffect">
                                  <p:stCondLst>
                                    <p:cond delay="0"/>
                                  </p:stCondLst>
                                  <p:childTnLst>
                                    <p:set>
                                      <p:cBhvr>
                                        <p:cTn id="38" dur="1" fill="hold">
                                          <p:stCondLst>
                                            <p:cond delay="0"/>
                                          </p:stCondLst>
                                        </p:cTn>
                                        <p:tgtEl>
                                          <p:spTgt spid="22"/>
                                        </p:tgtEl>
                                        <p:attrNameLst>
                                          <p:attrName>style.visibility</p:attrName>
                                        </p:attrNameLst>
                                      </p:cBhvr>
                                      <p:to>
                                        <p:strVal val="visible"/>
                                      </p:to>
                                    </p:set>
                                    <p:anim calcmode="lin" valueType="num">
                                      <p:cBhvr>
                                        <p:cTn id="39" dur="500" fill="hold"/>
                                        <p:tgtEl>
                                          <p:spTgt spid="22"/>
                                        </p:tgtEl>
                                        <p:attrNameLst>
                                          <p:attrName>ppt_x</p:attrName>
                                        </p:attrNameLst>
                                      </p:cBhvr>
                                      <p:tavLst>
                                        <p:tav tm="0">
                                          <p:val>
                                            <p:strVal val="#ppt_x-.2"/>
                                          </p:val>
                                        </p:tav>
                                        <p:tav tm="100000">
                                          <p:val>
                                            <p:strVal val="#ppt_x"/>
                                          </p:val>
                                        </p:tav>
                                      </p:tavLst>
                                    </p:anim>
                                    <p:anim calcmode="lin" valueType="num">
                                      <p:cBhvr>
                                        <p:cTn id="40" dur="500" fill="hold"/>
                                        <p:tgtEl>
                                          <p:spTgt spid="22"/>
                                        </p:tgtEl>
                                        <p:attrNameLst>
                                          <p:attrName>ppt_y</p:attrName>
                                        </p:attrNameLst>
                                      </p:cBhvr>
                                      <p:tavLst>
                                        <p:tav tm="0">
                                          <p:val>
                                            <p:strVal val="#ppt_y"/>
                                          </p:val>
                                        </p:tav>
                                        <p:tav tm="100000">
                                          <p:val>
                                            <p:strVal val="#ppt_y"/>
                                          </p:val>
                                        </p:tav>
                                      </p:tavLst>
                                    </p:anim>
                                    <p:animEffect transition="in" filter="wipe(right)" prLst="gradientSize: 0.1">
                                      <p:cBhvr>
                                        <p:cTn id="41" dur="500"/>
                                        <p:tgtEl>
                                          <p:spTgt spid="22"/>
                                        </p:tgtEl>
                                      </p:cBhvr>
                                    </p:animEffect>
                                  </p:childTnLst>
                                </p:cTn>
                              </p:par>
                            </p:childTnLst>
                          </p:cTn>
                        </p:par>
                        <p:par>
                          <p:cTn id="42" fill="hold">
                            <p:stCondLst>
                              <p:cond delay="3500"/>
                            </p:stCondLst>
                            <p:childTnLst>
                              <p:par>
                                <p:cTn id="43" presetID="29" presetClass="entr" presetSubtype="0" fill="hold" nodeType="afterEffect">
                                  <p:stCondLst>
                                    <p:cond delay="0"/>
                                  </p:stCondLst>
                                  <p:childTnLst>
                                    <p:set>
                                      <p:cBhvr>
                                        <p:cTn id="44" dur="1" fill="hold">
                                          <p:stCondLst>
                                            <p:cond delay="0"/>
                                          </p:stCondLst>
                                        </p:cTn>
                                        <p:tgtEl>
                                          <p:spTgt spid="37"/>
                                        </p:tgtEl>
                                        <p:attrNameLst>
                                          <p:attrName>style.visibility</p:attrName>
                                        </p:attrNameLst>
                                      </p:cBhvr>
                                      <p:to>
                                        <p:strVal val="visible"/>
                                      </p:to>
                                    </p:set>
                                    <p:anim calcmode="lin" valueType="num">
                                      <p:cBhvr>
                                        <p:cTn id="45" dur="500" fill="hold"/>
                                        <p:tgtEl>
                                          <p:spTgt spid="37"/>
                                        </p:tgtEl>
                                        <p:attrNameLst>
                                          <p:attrName>ppt_x</p:attrName>
                                        </p:attrNameLst>
                                      </p:cBhvr>
                                      <p:tavLst>
                                        <p:tav tm="0">
                                          <p:val>
                                            <p:strVal val="#ppt_x-.2"/>
                                          </p:val>
                                        </p:tav>
                                        <p:tav tm="100000">
                                          <p:val>
                                            <p:strVal val="#ppt_x"/>
                                          </p:val>
                                        </p:tav>
                                      </p:tavLst>
                                    </p:anim>
                                    <p:anim calcmode="lin" valueType="num">
                                      <p:cBhvr>
                                        <p:cTn id="46" dur="500" fill="hold"/>
                                        <p:tgtEl>
                                          <p:spTgt spid="37"/>
                                        </p:tgtEl>
                                        <p:attrNameLst>
                                          <p:attrName>ppt_y</p:attrName>
                                        </p:attrNameLst>
                                      </p:cBhvr>
                                      <p:tavLst>
                                        <p:tav tm="0">
                                          <p:val>
                                            <p:strVal val="#ppt_y"/>
                                          </p:val>
                                        </p:tav>
                                        <p:tav tm="100000">
                                          <p:val>
                                            <p:strVal val="#ppt_y"/>
                                          </p:val>
                                        </p:tav>
                                      </p:tavLst>
                                    </p:anim>
                                    <p:animEffect transition="in" filter="wipe(right)" prLst="gradientSize: 0.1">
                                      <p:cBhvr>
                                        <p:cTn id="47" dur="500"/>
                                        <p:tgtEl>
                                          <p:spTgt spid="37"/>
                                        </p:tgtEl>
                                      </p:cBhvr>
                                    </p:animEffect>
                                  </p:childTnLst>
                                </p:cTn>
                              </p:par>
                            </p:childTnLst>
                          </p:cTn>
                        </p:par>
                        <p:par>
                          <p:cTn id="48" fill="hold">
                            <p:stCondLst>
                              <p:cond delay="4000"/>
                            </p:stCondLst>
                            <p:childTnLst>
                              <p:par>
                                <p:cTn id="49" presetID="5" presetClass="entr" presetSubtype="10" fill="hold" grpId="0" nodeType="afterEffect">
                                  <p:stCondLst>
                                    <p:cond delay="0"/>
                                  </p:stCondLst>
                                  <p:childTnLst>
                                    <p:set>
                                      <p:cBhvr>
                                        <p:cTn id="50" dur="1" fill="hold">
                                          <p:stCondLst>
                                            <p:cond delay="0"/>
                                          </p:stCondLst>
                                        </p:cTn>
                                        <p:tgtEl>
                                          <p:spTgt spid="42"/>
                                        </p:tgtEl>
                                        <p:attrNameLst>
                                          <p:attrName>style.visibility</p:attrName>
                                        </p:attrNameLst>
                                      </p:cBhvr>
                                      <p:to>
                                        <p:strVal val="visible"/>
                                      </p:to>
                                    </p:set>
                                    <p:animEffect transition="in" filter="checkerboard(across)">
                                      <p:cBhvr>
                                        <p:cTn id="51" dur="500"/>
                                        <p:tgtEl>
                                          <p:spTgt spid="42"/>
                                        </p:tgtEl>
                                      </p:cBhvr>
                                    </p:animEffect>
                                  </p:childTnLst>
                                </p:cTn>
                              </p:par>
                            </p:childTnLst>
                          </p:cTn>
                        </p:par>
                        <p:par>
                          <p:cTn id="52" fill="hold">
                            <p:stCondLst>
                              <p:cond delay="4500"/>
                            </p:stCondLst>
                            <p:childTnLst>
                              <p:par>
                                <p:cTn id="53" presetID="29" presetClass="entr" presetSubtype="0" fill="hold" nodeType="afterEffect">
                                  <p:stCondLst>
                                    <p:cond delay="0"/>
                                  </p:stCondLst>
                                  <p:childTnLst>
                                    <p:set>
                                      <p:cBhvr>
                                        <p:cTn id="54" dur="1" fill="hold">
                                          <p:stCondLst>
                                            <p:cond delay="0"/>
                                          </p:stCondLst>
                                        </p:cTn>
                                        <p:tgtEl>
                                          <p:spTgt spid="86"/>
                                        </p:tgtEl>
                                        <p:attrNameLst>
                                          <p:attrName>style.visibility</p:attrName>
                                        </p:attrNameLst>
                                      </p:cBhvr>
                                      <p:to>
                                        <p:strVal val="visible"/>
                                      </p:to>
                                    </p:set>
                                    <p:anim calcmode="lin" valueType="num">
                                      <p:cBhvr>
                                        <p:cTn id="55" dur="500" fill="hold"/>
                                        <p:tgtEl>
                                          <p:spTgt spid="86"/>
                                        </p:tgtEl>
                                        <p:attrNameLst>
                                          <p:attrName>ppt_x</p:attrName>
                                        </p:attrNameLst>
                                      </p:cBhvr>
                                      <p:tavLst>
                                        <p:tav tm="0">
                                          <p:val>
                                            <p:strVal val="#ppt_x-.2"/>
                                          </p:val>
                                        </p:tav>
                                        <p:tav tm="100000">
                                          <p:val>
                                            <p:strVal val="#ppt_x"/>
                                          </p:val>
                                        </p:tav>
                                      </p:tavLst>
                                    </p:anim>
                                    <p:anim calcmode="lin" valueType="num">
                                      <p:cBhvr>
                                        <p:cTn id="56" dur="500" fill="hold"/>
                                        <p:tgtEl>
                                          <p:spTgt spid="86"/>
                                        </p:tgtEl>
                                        <p:attrNameLst>
                                          <p:attrName>ppt_y</p:attrName>
                                        </p:attrNameLst>
                                      </p:cBhvr>
                                      <p:tavLst>
                                        <p:tav tm="0">
                                          <p:val>
                                            <p:strVal val="#ppt_y"/>
                                          </p:val>
                                        </p:tav>
                                        <p:tav tm="100000">
                                          <p:val>
                                            <p:strVal val="#ppt_y"/>
                                          </p:val>
                                        </p:tav>
                                      </p:tavLst>
                                    </p:anim>
                                    <p:animEffect transition="in" filter="wipe(right)" prLst="gradientSize: 0.1">
                                      <p:cBhvr>
                                        <p:cTn id="57" dur="500"/>
                                        <p:tgtEl>
                                          <p:spTgt spid="86"/>
                                        </p:tgtEl>
                                      </p:cBhvr>
                                    </p:animEffect>
                                  </p:childTnLst>
                                </p:cTn>
                              </p:par>
                            </p:childTnLst>
                          </p:cTn>
                        </p:par>
                        <p:par>
                          <p:cTn id="58" fill="hold">
                            <p:stCondLst>
                              <p:cond delay="5000"/>
                            </p:stCondLst>
                            <p:childTnLst>
                              <p:par>
                                <p:cTn id="59" presetID="29" presetClass="entr" presetSubtype="0" fill="hold" nodeType="afterEffect">
                                  <p:stCondLst>
                                    <p:cond delay="0"/>
                                  </p:stCondLst>
                                  <p:childTnLst>
                                    <p:set>
                                      <p:cBhvr>
                                        <p:cTn id="60" dur="1" fill="hold">
                                          <p:stCondLst>
                                            <p:cond delay="0"/>
                                          </p:stCondLst>
                                        </p:cTn>
                                        <p:tgtEl>
                                          <p:spTgt spid="92"/>
                                        </p:tgtEl>
                                        <p:attrNameLst>
                                          <p:attrName>style.visibility</p:attrName>
                                        </p:attrNameLst>
                                      </p:cBhvr>
                                      <p:to>
                                        <p:strVal val="visible"/>
                                      </p:to>
                                    </p:set>
                                    <p:anim calcmode="lin" valueType="num">
                                      <p:cBhvr>
                                        <p:cTn id="61" dur="500" fill="hold"/>
                                        <p:tgtEl>
                                          <p:spTgt spid="92"/>
                                        </p:tgtEl>
                                        <p:attrNameLst>
                                          <p:attrName>ppt_x</p:attrName>
                                        </p:attrNameLst>
                                      </p:cBhvr>
                                      <p:tavLst>
                                        <p:tav tm="0">
                                          <p:val>
                                            <p:strVal val="#ppt_x-.2"/>
                                          </p:val>
                                        </p:tav>
                                        <p:tav tm="100000">
                                          <p:val>
                                            <p:strVal val="#ppt_x"/>
                                          </p:val>
                                        </p:tav>
                                      </p:tavLst>
                                    </p:anim>
                                    <p:anim calcmode="lin" valueType="num">
                                      <p:cBhvr>
                                        <p:cTn id="62" dur="500" fill="hold"/>
                                        <p:tgtEl>
                                          <p:spTgt spid="92"/>
                                        </p:tgtEl>
                                        <p:attrNameLst>
                                          <p:attrName>ppt_y</p:attrName>
                                        </p:attrNameLst>
                                      </p:cBhvr>
                                      <p:tavLst>
                                        <p:tav tm="0">
                                          <p:val>
                                            <p:strVal val="#ppt_y"/>
                                          </p:val>
                                        </p:tav>
                                        <p:tav tm="100000">
                                          <p:val>
                                            <p:strVal val="#ppt_y"/>
                                          </p:val>
                                        </p:tav>
                                      </p:tavLst>
                                    </p:anim>
                                    <p:animEffect transition="in" filter="wipe(right)" prLst="gradientSize: 0.1">
                                      <p:cBhvr>
                                        <p:cTn id="63" dur="500"/>
                                        <p:tgtEl>
                                          <p:spTgt spid="92"/>
                                        </p:tgtEl>
                                      </p:cBhvr>
                                    </p:animEffect>
                                  </p:childTnLst>
                                </p:cTn>
                              </p:par>
                            </p:childTnLst>
                          </p:cTn>
                        </p:par>
                        <p:par>
                          <p:cTn id="64" fill="hold">
                            <p:stCondLst>
                              <p:cond delay="5500"/>
                            </p:stCondLst>
                            <p:childTnLst>
                              <p:par>
                                <p:cTn id="65" presetID="5" presetClass="entr" presetSubtype="10" fill="hold" grpId="0" nodeType="afterEffect">
                                  <p:stCondLst>
                                    <p:cond delay="0"/>
                                  </p:stCondLst>
                                  <p:childTnLst>
                                    <p:set>
                                      <p:cBhvr>
                                        <p:cTn id="66" dur="1" fill="hold">
                                          <p:stCondLst>
                                            <p:cond delay="0"/>
                                          </p:stCondLst>
                                        </p:cTn>
                                        <p:tgtEl>
                                          <p:spTgt spid="95"/>
                                        </p:tgtEl>
                                        <p:attrNameLst>
                                          <p:attrName>style.visibility</p:attrName>
                                        </p:attrNameLst>
                                      </p:cBhvr>
                                      <p:to>
                                        <p:strVal val="visible"/>
                                      </p:to>
                                    </p:set>
                                    <p:animEffect transition="in" filter="checkerboard(across)">
                                      <p:cBhvr>
                                        <p:cTn id="67" dur="500"/>
                                        <p:tgtEl>
                                          <p:spTgt spid="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42" grpId="0"/>
      <p:bldP spid="43" grpId="0"/>
      <p:bldP spid="9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ChangeArrowheads="1"/>
          </p:cNvSpPr>
          <p:nvPr/>
        </p:nvSpPr>
        <p:spPr bwMode="auto">
          <a:xfrm>
            <a:off x="6172200" y="1981200"/>
            <a:ext cx="3810000" cy="4114800"/>
          </a:xfrm>
          <a:prstGeom prst="rect">
            <a:avLst/>
          </a:prstGeom>
          <a:noFill/>
          <a:ln w="9525">
            <a:noFill/>
            <a:miter lim="800000"/>
            <a:headEnd/>
            <a:tailEnd/>
          </a:ln>
        </p:spPr>
        <p:txBody>
          <a:bodyPr/>
          <a:lstStyle/>
          <a:p>
            <a:endParaRPr lang="fr-FR" dirty="0"/>
          </a:p>
        </p:txBody>
      </p:sp>
      <p:sp>
        <p:nvSpPr>
          <p:cNvPr id="9" name="Espace réservé du numéro de diapositive 8"/>
          <p:cNvSpPr>
            <a:spLocks noGrp="1"/>
          </p:cNvSpPr>
          <p:nvPr>
            <p:ph type="sldNum" sz="quarter" idx="11"/>
          </p:nvPr>
        </p:nvSpPr>
        <p:spPr/>
        <p:txBody>
          <a:bodyPr/>
          <a:lstStyle/>
          <a:p>
            <a:r>
              <a:rPr lang="fr-FR" dirty="0"/>
              <a:t>9</a:t>
            </a:r>
          </a:p>
        </p:txBody>
      </p:sp>
      <p:grpSp>
        <p:nvGrpSpPr>
          <p:cNvPr id="16" name="Group 719"/>
          <p:cNvGrpSpPr/>
          <p:nvPr/>
        </p:nvGrpSpPr>
        <p:grpSpPr>
          <a:xfrm>
            <a:off x="1524001" y="2143116"/>
            <a:ext cx="3747419" cy="864722"/>
            <a:chOff x="-1" y="-1"/>
            <a:chExt cx="4996556" cy="1152961"/>
          </a:xfrm>
          <a:solidFill>
            <a:schemeClr val="accent1">
              <a:lumMod val="75000"/>
            </a:schemeClr>
          </a:solidFill>
        </p:grpSpPr>
        <p:sp>
          <p:nvSpPr>
            <p:cNvPr id="17" name="Shape 712"/>
            <p:cNvSpPr/>
            <p:nvPr/>
          </p:nvSpPr>
          <p:spPr>
            <a:xfrm flipH="1">
              <a:off x="-1" y="166678"/>
              <a:ext cx="4191989" cy="818352"/>
            </a:xfrm>
            <a:prstGeom prst="rect">
              <a:avLst/>
            </a:prstGeom>
            <a:grpFill/>
            <a:ln w="12700" cap="flat">
              <a:noFill/>
              <a:miter lim="400000"/>
            </a:ln>
            <a:effectLst/>
          </p:spPr>
          <p:txBody>
            <a:bodyPr wrap="square" lIns="34289" tIns="34289" rIns="34289" bIns="34289" numCol="1" anchor="ctr">
              <a:noAutofit/>
            </a:bodyPr>
            <a:lstStyle/>
            <a:p>
              <a:pPr lvl="0" algn="ctr"/>
              <a:r>
                <a:rPr lang="en-US" sz="3000" b="1" dirty="0">
                  <a:solidFill>
                    <a:prstClr val="white"/>
                  </a:solidFill>
                </a:rPr>
                <a:t>sécurité</a:t>
              </a:r>
            </a:p>
          </p:txBody>
        </p:sp>
        <p:grpSp>
          <p:nvGrpSpPr>
            <p:cNvPr id="18" name="Group 716"/>
            <p:cNvGrpSpPr/>
            <p:nvPr/>
          </p:nvGrpSpPr>
          <p:grpSpPr>
            <a:xfrm>
              <a:off x="4191985" y="-1"/>
              <a:ext cx="804571" cy="1152963"/>
              <a:chOff x="0" y="0"/>
              <a:chExt cx="804567" cy="1152959"/>
            </a:xfrm>
            <a:grpFill/>
          </p:grpSpPr>
          <p:sp>
            <p:nvSpPr>
              <p:cNvPr id="19" name="Shape 713"/>
              <p:cNvSpPr/>
              <p:nvPr/>
            </p:nvSpPr>
            <p:spPr>
              <a:xfrm flipH="1">
                <a:off x="0" y="166677"/>
                <a:ext cx="402284" cy="98628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7922"/>
                    </a:lnTo>
                    <a:lnTo>
                      <a:pt x="21600" y="0"/>
                    </a:lnTo>
                    <a:lnTo>
                      <a:pt x="0" y="3733"/>
                    </a:lnTo>
                    <a:lnTo>
                      <a:pt x="0" y="21600"/>
                    </a:lnTo>
                    <a:close/>
                  </a:path>
                </a:pathLst>
              </a:custGeom>
              <a:grpFill/>
              <a:ln w="12700" cap="flat">
                <a:noFill/>
                <a:miter lim="400000"/>
              </a:ln>
              <a:effectLst/>
            </p:spPr>
            <p:txBody>
              <a:bodyPr wrap="square" lIns="34289" tIns="34289" rIns="34289" bIns="34289" numCol="1" anchor="t">
                <a:noAutofit/>
              </a:bodyPr>
              <a:lstStyle/>
              <a:p>
                <a:endParaRPr sz="1350" dirty="0"/>
              </a:p>
            </p:txBody>
          </p:sp>
          <p:sp>
            <p:nvSpPr>
              <p:cNvPr id="20" name="Shape 714"/>
              <p:cNvSpPr/>
              <p:nvPr/>
            </p:nvSpPr>
            <p:spPr>
              <a:xfrm flipH="1">
                <a:off x="402283" y="166677"/>
                <a:ext cx="402284" cy="986282"/>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17922"/>
                    </a:lnTo>
                    <a:lnTo>
                      <a:pt x="0" y="0"/>
                    </a:lnTo>
                    <a:lnTo>
                      <a:pt x="21600" y="3733"/>
                    </a:lnTo>
                    <a:lnTo>
                      <a:pt x="21600" y="21600"/>
                    </a:lnTo>
                    <a:close/>
                  </a:path>
                </a:pathLst>
              </a:custGeom>
              <a:grpFill/>
              <a:ln w="12700" cap="flat">
                <a:noFill/>
                <a:miter lim="400000"/>
              </a:ln>
              <a:effectLst/>
            </p:spPr>
            <p:txBody>
              <a:bodyPr wrap="square" lIns="34289" tIns="34289" rIns="34289" bIns="34289" numCol="1" anchor="ctr">
                <a:noAutofit/>
              </a:bodyPr>
              <a:lstStyle/>
              <a:p>
                <a:pPr algn="ctr"/>
                <a:r>
                  <a:rPr lang="en-US" b="1" dirty="0">
                    <a:solidFill>
                      <a:srgbClr val="FFFFFF"/>
                    </a:solidFill>
                    <a:ea typeface="Helvetica"/>
                    <a:cs typeface="Helvetica"/>
                    <a:sym typeface="Helvetica"/>
                  </a:rPr>
                  <a:t>1</a:t>
                </a:r>
              </a:p>
            </p:txBody>
          </p:sp>
          <p:sp>
            <p:nvSpPr>
              <p:cNvPr id="21" name="Shape 715"/>
              <p:cNvSpPr/>
              <p:nvPr/>
            </p:nvSpPr>
            <p:spPr>
              <a:xfrm flipH="1">
                <a:off x="1" y="0"/>
                <a:ext cx="804566" cy="337116"/>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0" y="10680"/>
                    </a:lnTo>
                    <a:lnTo>
                      <a:pt x="10800" y="0"/>
                    </a:lnTo>
                    <a:lnTo>
                      <a:pt x="21600" y="10680"/>
                    </a:lnTo>
                    <a:lnTo>
                      <a:pt x="10800" y="21600"/>
                    </a:lnTo>
                    <a:close/>
                  </a:path>
                </a:pathLst>
              </a:custGeom>
              <a:grpFill/>
              <a:ln w="9525" cap="flat">
                <a:noFill/>
                <a:prstDash val="solid"/>
                <a:bevel/>
              </a:ln>
              <a:effectLst/>
            </p:spPr>
            <p:txBody>
              <a:bodyPr wrap="square" lIns="34289" tIns="34289" rIns="34289" bIns="34289" numCol="1" anchor="t">
                <a:noAutofit/>
              </a:bodyPr>
              <a:lstStyle/>
              <a:p>
                <a:endParaRPr sz="1350" dirty="0"/>
              </a:p>
            </p:txBody>
          </p:sp>
        </p:grpSp>
      </p:grpSp>
      <p:grpSp>
        <p:nvGrpSpPr>
          <p:cNvPr id="22" name="Group 727"/>
          <p:cNvGrpSpPr/>
          <p:nvPr/>
        </p:nvGrpSpPr>
        <p:grpSpPr>
          <a:xfrm>
            <a:off x="1523995" y="2869482"/>
            <a:ext cx="4301520" cy="866601"/>
            <a:chOff x="-2" y="0"/>
            <a:chExt cx="5735360" cy="1155468"/>
          </a:xfrm>
          <a:solidFill>
            <a:schemeClr val="accent5">
              <a:lumMod val="75000"/>
            </a:schemeClr>
          </a:solidFill>
        </p:grpSpPr>
        <p:sp>
          <p:nvSpPr>
            <p:cNvPr id="23" name="Shape 720"/>
            <p:cNvSpPr/>
            <p:nvPr/>
          </p:nvSpPr>
          <p:spPr>
            <a:xfrm flipH="1">
              <a:off x="-2" y="171692"/>
              <a:ext cx="4930787" cy="816710"/>
            </a:xfrm>
            <a:prstGeom prst="rect">
              <a:avLst/>
            </a:prstGeom>
            <a:grpFill/>
            <a:ln w="12700" cap="flat">
              <a:noFill/>
              <a:miter lim="400000"/>
            </a:ln>
            <a:effectLst/>
          </p:spPr>
          <p:txBody>
            <a:bodyPr wrap="square" lIns="34289" tIns="34289" rIns="34289" bIns="34289" numCol="1" anchor="ctr">
              <a:noAutofit/>
            </a:bodyPr>
            <a:lstStyle/>
            <a:p>
              <a:pPr lvl="0" algn="ctr"/>
              <a:r>
                <a:rPr lang="en-US" sz="3000" b="1" dirty="0">
                  <a:solidFill>
                    <a:prstClr val="white"/>
                  </a:solidFill>
                </a:rPr>
                <a:t>Latence</a:t>
              </a:r>
            </a:p>
          </p:txBody>
        </p:sp>
        <p:grpSp>
          <p:nvGrpSpPr>
            <p:cNvPr id="24" name="Group 724"/>
            <p:cNvGrpSpPr/>
            <p:nvPr/>
          </p:nvGrpSpPr>
          <p:grpSpPr>
            <a:xfrm>
              <a:off x="4930788" y="0"/>
              <a:ext cx="804571" cy="1155469"/>
              <a:chOff x="0" y="0"/>
              <a:chExt cx="804567" cy="1155467"/>
            </a:xfrm>
            <a:grpFill/>
          </p:grpSpPr>
          <p:sp>
            <p:nvSpPr>
              <p:cNvPr id="25" name="Shape 721"/>
              <p:cNvSpPr/>
              <p:nvPr/>
            </p:nvSpPr>
            <p:spPr>
              <a:xfrm flipH="1">
                <a:off x="0" y="169186"/>
                <a:ext cx="402284" cy="98628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7922"/>
                    </a:lnTo>
                    <a:lnTo>
                      <a:pt x="21600" y="0"/>
                    </a:lnTo>
                    <a:lnTo>
                      <a:pt x="0" y="3678"/>
                    </a:lnTo>
                    <a:lnTo>
                      <a:pt x="0" y="21600"/>
                    </a:lnTo>
                    <a:close/>
                  </a:path>
                </a:pathLst>
              </a:custGeom>
              <a:grpFill/>
              <a:ln w="12700" cap="flat">
                <a:noFill/>
                <a:miter lim="400000"/>
              </a:ln>
              <a:effectLst/>
            </p:spPr>
            <p:txBody>
              <a:bodyPr wrap="square" lIns="34289" tIns="34289" rIns="34289" bIns="34289" numCol="1" anchor="t">
                <a:noAutofit/>
              </a:bodyPr>
              <a:lstStyle/>
              <a:p>
                <a:endParaRPr sz="1350" dirty="0"/>
              </a:p>
            </p:txBody>
          </p:sp>
          <p:sp>
            <p:nvSpPr>
              <p:cNvPr id="26" name="Shape 722"/>
              <p:cNvSpPr/>
              <p:nvPr/>
            </p:nvSpPr>
            <p:spPr>
              <a:xfrm flipH="1">
                <a:off x="402283" y="169186"/>
                <a:ext cx="402284" cy="986281"/>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17922"/>
                    </a:lnTo>
                    <a:lnTo>
                      <a:pt x="0" y="0"/>
                    </a:lnTo>
                    <a:lnTo>
                      <a:pt x="21600" y="3678"/>
                    </a:lnTo>
                    <a:lnTo>
                      <a:pt x="21600" y="21600"/>
                    </a:lnTo>
                    <a:close/>
                  </a:path>
                </a:pathLst>
              </a:custGeom>
              <a:grpFill/>
              <a:ln w="12700" cap="flat">
                <a:noFill/>
                <a:miter lim="400000"/>
              </a:ln>
              <a:effectLst/>
            </p:spPr>
            <p:txBody>
              <a:bodyPr wrap="square" lIns="34289" tIns="34289" rIns="34289" bIns="34289" numCol="1" anchor="ctr">
                <a:noAutofit/>
              </a:bodyPr>
              <a:lstStyle/>
              <a:p>
                <a:pPr algn="ctr"/>
                <a:r>
                  <a:rPr lang="en-US" b="1" dirty="0">
                    <a:solidFill>
                      <a:srgbClr val="FFFFFF"/>
                    </a:solidFill>
                    <a:ea typeface="Helvetica"/>
                    <a:cs typeface="Helvetica"/>
                    <a:sym typeface="Helvetica"/>
                  </a:rPr>
                  <a:t>2</a:t>
                </a:r>
              </a:p>
            </p:txBody>
          </p:sp>
          <p:sp>
            <p:nvSpPr>
              <p:cNvPr id="27" name="Shape 723"/>
              <p:cNvSpPr/>
              <p:nvPr/>
            </p:nvSpPr>
            <p:spPr>
              <a:xfrm flipH="1">
                <a:off x="1" y="0"/>
                <a:ext cx="804566" cy="337116"/>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0" y="10680"/>
                    </a:lnTo>
                    <a:lnTo>
                      <a:pt x="10800" y="0"/>
                    </a:lnTo>
                    <a:lnTo>
                      <a:pt x="21600" y="10680"/>
                    </a:lnTo>
                    <a:lnTo>
                      <a:pt x="10800" y="21600"/>
                    </a:lnTo>
                    <a:close/>
                  </a:path>
                </a:pathLst>
              </a:custGeom>
              <a:grpFill/>
              <a:ln w="12700" cap="flat">
                <a:noFill/>
                <a:miter lim="400000"/>
              </a:ln>
              <a:effectLst/>
            </p:spPr>
            <p:txBody>
              <a:bodyPr wrap="square" lIns="34289" tIns="34289" rIns="34289" bIns="34289" numCol="1" anchor="t">
                <a:noAutofit/>
              </a:bodyPr>
              <a:lstStyle/>
              <a:p>
                <a:endParaRPr sz="1350" dirty="0"/>
              </a:p>
            </p:txBody>
          </p:sp>
        </p:grpSp>
      </p:grpSp>
      <p:grpSp>
        <p:nvGrpSpPr>
          <p:cNvPr id="28" name="Group 735"/>
          <p:cNvGrpSpPr/>
          <p:nvPr/>
        </p:nvGrpSpPr>
        <p:grpSpPr>
          <a:xfrm>
            <a:off x="1523997" y="3682973"/>
            <a:ext cx="4787228" cy="855437"/>
            <a:chOff x="-1" y="0"/>
            <a:chExt cx="6382969" cy="1140582"/>
          </a:xfrm>
          <a:solidFill>
            <a:schemeClr val="accent1">
              <a:lumMod val="50000"/>
            </a:schemeClr>
          </a:solidFill>
        </p:grpSpPr>
        <p:sp>
          <p:nvSpPr>
            <p:cNvPr id="29" name="Shape 728"/>
            <p:cNvSpPr/>
            <p:nvPr/>
          </p:nvSpPr>
          <p:spPr>
            <a:xfrm flipH="1">
              <a:off x="-1" y="170587"/>
              <a:ext cx="5574028" cy="799404"/>
            </a:xfrm>
            <a:prstGeom prst="rect">
              <a:avLst/>
            </a:prstGeom>
            <a:grpFill/>
            <a:ln w="12700" cap="flat">
              <a:noFill/>
              <a:miter lim="400000"/>
            </a:ln>
            <a:effectLst/>
          </p:spPr>
          <p:txBody>
            <a:bodyPr wrap="square" lIns="34289" tIns="34289" rIns="34289" bIns="34289" numCol="1" anchor="ctr">
              <a:noAutofit/>
            </a:bodyPr>
            <a:lstStyle/>
            <a:p>
              <a:pPr lvl="0" algn="ctr"/>
              <a:r>
                <a:rPr lang="en-US" sz="2800" b="1" dirty="0">
                  <a:solidFill>
                    <a:prstClr val="white"/>
                  </a:solidFill>
                </a:rPr>
                <a:t>Erreurs de transmission</a:t>
              </a:r>
            </a:p>
          </p:txBody>
        </p:sp>
        <p:grpSp>
          <p:nvGrpSpPr>
            <p:cNvPr id="30" name="Group 732"/>
            <p:cNvGrpSpPr/>
            <p:nvPr/>
          </p:nvGrpSpPr>
          <p:grpSpPr>
            <a:xfrm>
              <a:off x="5578397" y="0"/>
              <a:ext cx="804571" cy="1140582"/>
              <a:chOff x="0" y="0"/>
              <a:chExt cx="804567" cy="1140580"/>
            </a:xfrm>
            <a:grpFill/>
          </p:grpSpPr>
          <p:sp>
            <p:nvSpPr>
              <p:cNvPr id="31" name="Shape 729"/>
              <p:cNvSpPr/>
              <p:nvPr/>
            </p:nvSpPr>
            <p:spPr>
              <a:xfrm flipH="1">
                <a:off x="0" y="168081"/>
                <a:ext cx="402284" cy="972499"/>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7870"/>
                    </a:lnTo>
                    <a:lnTo>
                      <a:pt x="21600" y="0"/>
                    </a:lnTo>
                    <a:lnTo>
                      <a:pt x="0" y="3786"/>
                    </a:lnTo>
                    <a:lnTo>
                      <a:pt x="0" y="21600"/>
                    </a:lnTo>
                    <a:close/>
                  </a:path>
                </a:pathLst>
              </a:custGeom>
              <a:grpFill/>
              <a:ln w="12700" cap="flat">
                <a:noFill/>
                <a:miter lim="400000"/>
              </a:ln>
              <a:effectLst/>
            </p:spPr>
            <p:txBody>
              <a:bodyPr wrap="square" lIns="34289" tIns="34289" rIns="34289" bIns="34289" numCol="1" anchor="t">
                <a:noAutofit/>
              </a:bodyPr>
              <a:lstStyle/>
              <a:p>
                <a:endParaRPr sz="1350" dirty="0"/>
              </a:p>
            </p:txBody>
          </p:sp>
          <p:sp>
            <p:nvSpPr>
              <p:cNvPr id="32" name="Shape 730"/>
              <p:cNvSpPr/>
              <p:nvPr/>
            </p:nvSpPr>
            <p:spPr>
              <a:xfrm flipH="1">
                <a:off x="402283" y="168081"/>
                <a:ext cx="402284" cy="972499"/>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17870"/>
                    </a:lnTo>
                    <a:lnTo>
                      <a:pt x="0" y="0"/>
                    </a:lnTo>
                    <a:lnTo>
                      <a:pt x="21600" y="3786"/>
                    </a:lnTo>
                    <a:lnTo>
                      <a:pt x="21600" y="21600"/>
                    </a:lnTo>
                    <a:close/>
                  </a:path>
                </a:pathLst>
              </a:custGeom>
              <a:grpFill/>
              <a:ln w="12700" cap="flat">
                <a:noFill/>
                <a:miter lim="400000"/>
              </a:ln>
              <a:effectLst/>
            </p:spPr>
            <p:txBody>
              <a:bodyPr wrap="square" lIns="34289" tIns="34289" rIns="34289" bIns="34289" numCol="1" anchor="ctr">
                <a:noAutofit/>
              </a:bodyPr>
              <a:lstStyle/>
              <a:p>
                <a:pPr algn="ctr"/>
                <a:r>
                  <a:rPr lang="en-US" b="1" dirty="0">
                    <a:solidFill>
                      <a:srgbClr val="FFFFFF"/>
                    </a:solidFill>
                    <a:ea typeface="Helvetica"/>
                    <a:cs typeface="Helvetica"/>
                    <a:sym typeface="Helvetica"/>
                  </a:rPr>
                  <a:t>3</a:t>
                </a:r>
                <a:endParaRPr dirty="0"/>
              </a:p>
            </p:txBody>
          </p:sp>
          <p:sp>
            <p:nvSpPr>
              <p:cNvPr id="33" name="Shape 731"/>
              <p:cNvSpPr/>
              <p:nvPr/>
            </p:nvSpPr>
            <p:spPr>
              <a:xfrm flipH="1">
                <a:off x="1" y="0"/>
                <a:ext cx="804566" cy="337116"/>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0" y="10680"/>
                    </a:lnTo>
                    <a:lnTo>
                      <a:pt x="10800" y="0"/>
                    </a:lnTo>
                    <a:lnTo>
                      <a:pt x="21600" y="10680"/>
                    </a:lnTo>
                    <a:lnTo>
                      <a:pt x="10800" y="21600"/>
                    </a:lnTo>
                    <a:close/>
                  </a:path>
                </a:pathLst>
              </a:custGeom>
              <a:grpFill/>
              <a:ln w="12700" cap="flat">
                <a:noFill/>
                <a:miter lim="400000"/>
              </a:ln>
              <a:effectLst/>
            </p:spPr>
            <p:txBody>
              <a:bodyPr wrap="square" lIns="34289" tIns="34289" rIns="34289" bIns="34289" numCol="1" anchor="t">
                <a:noAutofit/>
              </a:bodyPr>
              <a:lstStyle/>
              <a:p>
                <a:endParaRPr sz="1350" dirty="0"/>
              </a:p>
            </p:txBody>
          </p:sp>
        </p:grpSp>
      </p:grpSp>
      <p:grpSp>
        <p:nvGrpSpPr>
          <p:cNvPr id="34" name="Group 743"/>
          <p:cNvGrpSpPr/>
          <p:nvPr/>
        </p:nvGrpSpPr>
        <p:grpSpPr>
          <a:xfrm>
            <a:off x="1524000" y="4500570"/>
            <a:ext cx="5262864" cy="859910"/>
            <a:chOff x="-3" y="-1"/>
            <a:chExt cx="7017150" cy="1146545"/>
          </a:xfrm>
          <a:solidFill>
            <a:schemeClr val="accent5">
              <a:lumMod val="25000"/>
            </a:schemeClr>
          </a:solidFill>
        </p:grpSpPr>
        <p:sp>
          <p:nvSpPr>
            <p:cNvPr id="35" name="Shape 736"/>
            <p:cNvSpPr/>
            <p:nvPr/>
          </p:nvSpPr>
          <p:spPr>
            <a:xfrm flipH="1">
              <a:off x="-3" y="166526"/>
              <a:ext cx="6210383" cy="810073"/>
            </a:xfrm>
            <a:prstGeom prst="rect">
              <a:avLst/>
            </a:prstGeom>
            <a:grpFill/>
            <a:ln w="12700" cap="flat">
              <a:noFill/>
              <a:miter lim="400000"/>
            </a:ln>
            <a:effectLst/>
          </p:spPr>
          <p:txBody>
            <a:bodyPr wrap="square" lIns="34289" tIns="34289" rIns="34289" bIns="34289" numCol="1" anchor="ctr">
              <a:noAutofit/>
            </a:bodyPr>
            <a:lstStyle/>
            <a:p>
              <a:pPr lvl="0" algn="ctr"/>
              <a:r>
                <a:rPr lang="en-US" sz="3000" b="1" dirty="0">
                  <a:solidFill>
                    <a:prstClr val="white"/>
                  </a:solidFill>
                </a:rPr>
                <a:t>Perte de paquets</a:t>
              </a:r>
            </a:p>
          </p:txBody>
        </p:sp>
        <p:grpSp>
          <p:nvGrpSpPr>
            <p:cNvPr id="36" name="Group 740"/>
            <p:cNvGrpSpPr/>
            <p:nvPr/>
          </p:nvGrpSpPr>
          <p:grpSpPr>
            <a:xfrm>
              <a:off x="6212576" y="-1"/>
              <a:ext cx="804571" cy="1146545"/>
              <a:chOff x="0" y="0"/>
              <a:chExt cx="804567" cy="1146543"/>
            </a:xfrm>
            <a:grpFill/>
          </p:grpSpPr>
          <p:sp>
            <p:nvSpPr>
              <p:cNvPr id="37" name="Shape 737"/>
              <p:cNvSpPr/>
              <p:nvPr/>
            </p:nvSpPr>
            <p:spPr>
              <a:xfrm flipH="1">
                <a:off x="0" y="166526"/>
                <a:ext cx="402284" cy="980017"/>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7899"/>
                    </a:lnTo>
                    <a:lnTo>
                      <a:pt x="21600" y="0"/>
                    </a:lnTo>
                    <a:lnTo>
                      <a:pt x="0" y="3701"/>
                    </a:lnTo>
                    <a:lnTo>
                      <a:pt x="0" y="21600"/>
                    </a:lnTo>
                    <a:close/>
                  </a:path>
                </a:pathLst>
              </a:custGeom>
              <a:grpFill/>
              <a:ln w="12700" cap="flat">
                <a:noFill/>
                <a:miter lim="400000"/>
              </a:ln>
              <a:effectLst/>
            </p:spPr>
            <p:txBody>
              <a:bodyPr wrap="square" lIns="34289" tIns="34289" rIns="34289" bIns="34289" numCol="1" anchor="t">
                <a:noAutofit/>
              </a:bodyPr>
              <a:lstStyle/>
              <a:p>
                <a:endParaRPr sz="1350" dirty="0"/>
              </a:p>
            </p:txBody>
          </p:sp>
          <p:sp>
            <p:nvSpPr>
              <p:cNvPr id="38" name="Shape 738"/>
              <p:cNvSpPr/>
              <p:nvPr/>
            </p:nvSpPr>
            <p:spPr>
              <a:xfrm flipH="1">
                <a:off x="402283" y="166526"/>
                <a:ext cx="402284" cy="980017"/>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17899"/>
                    </a:lnTo>
                    <a:lnTo>
                      <a:pt x="0" y="0"/>
                    </a:lnTo>
                    <a:lnTo>
                      <a:pt x="21600" y="3701"/>
                    </a:lnTo>
                    <a:lnTo>
                      <a:pt x="21600" y="21600"/>
                    </a:lnTo>
                    <a:close/>
                  </a:path>
                </a:pathLst>
              </a:custGeom>
              <a:grpFill/>
              <a:ln w="12700" cap="flat">
                <a:noFill/>
                <a:miter lim="400000"/>
              </a:ln>
              <a:effectLst/>
            </p:spPr>
            <p:txBody>
              <a:bodyPr wrap="square" lIns="34289" tIns="34289" rIns="34289" bIns="34289" numCol="1" anchor="ctr">
                <a:noAutofit/>
              </a:bodyPr>
              <a:lstStyle/>
              <a:p>
                <a:pPr lvl="0" algn="ctr">
                  <a:defRPr b="0">
                    <a:solidFill>
                      <a:srgbClr val="000000"/>
                    </a:solidFill>
                    <a:latin typeface="+mn-lt"/>
                    <a:ea typeface="+mn-ea"/>
                    <a:cs typeface="+mn-cs"/>
                    <a:sym typeface="Calibri"/>
                  </a:defRPr>
                </a:pPr>
                <a:r>
                  <a:rPr lang="en-US" b="1" dirty="0">
                    <a:solidFill>
                      <a:srgbClr val="FFFFFF"/>
                    </a:solidFill>
                    <a:ea typeface="Helvetica"/>
                    <a:cs typeface="Helvetica"/>
                    <a:sym typeface="Helvetica"/>
                  </a:rPr>
                  <a:t>4</a:t>
                </a:r>
              </a:p>
            </p:txBody>
          </p:sp>
          <p:sp>
            <p:nvSpPr>
              <p:cNvPr id="39" name="Shape 739"/>
              <p:cNvSpPr/>
              <p:nvPr/>
            </p:nvSpPr>
            <p:spPr>
              <a:xfrm flipH="1">
                <a:off x="1" y="0"/>
                <a:ext cx="804566" cy="337116"/>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0" y="10680"/>
                    </a:lnTo>
                    <a:lnTo>
                      <a:pt x="10800" y="0"/>
                    </a:lnTo>
                    <a:lnTo>
                      <a:pt x="21600" y="10680"/>
                    </a:lnTo>
                    <a:lnTo>
                      <a:pt x="10800" y="21600"/>
                    </a:lnTo>
                    <a:close/>
                  </a:path>
                </a:pathLst>
              </a:custGeom>
              <a:grpFill/>
              <a:ln w="12700" cap="flat">
                <a:noFill/>
                <a:miter lim="400000"/>
              </a:ln>
              <a:effectLst/>
            </p:spPr>
            <p:txBody>
              <a:bodyPr wrap="square" lIns="34289" tIns="34289" rIns="34289" bIns="34289" numCol="1" anchor="t">
                <a:noAutofit/>
              </a:bodyPr>
              <a:lstStyle/>
              <a:p>
                <a:endParaRPr sz="1350" dirty="0"/>
              </a:p>
            </p:txBody>
          </p:sp>
        </p:grpSp>
      </p:grpSp>
      <p:grpSp>
        <p:nvGrpSpPr>
          <p:cNvPr id="40" name="Group 759"/>
          <p:cNvGrpSpPr/>
          <p:nvPr/>
        </p:nvGrpSpPr>
        <p:grpSpPr>
          <a:xfrm>
            <a:off x="5461790" y="2320191"/>
            <a:ext cx="1944496" cy="340080"/>
            <a:chOff x="34099" y="0"/>
            <a:chExt cx="2592660" cy="453438"/>
          </a:xfrm>
        </p:grpSpPr>
        <p:sp>
          <p:nvSpPr>
            <p:cNvPr id="41" name="Shape 757"/>
            <p:cNvSpPr/>
            <p:nvPr/>
          </p:nvSpPr>
          <p:spPr>
            <a:xfrm flipV="1">
              <a:off x="2617228" y="0"/>
              <a:ext cx="1" cy="453439"/>
            </a:xfrm>
            <a:prstGeom prst="line">
              <a:avLst/>
            </a:prstGeom>
            <a:noFill/>
            <a:ln w="19050" cap="flat">
              <a:solidFill>
                <a:schemeClr val="bg1">
                  <a:lumMod val="75000"/>
                </a:schemeClr>
              </a:solidFill>
              <a:prstDash val="solid"/>
              <a:miter lim="400000"/>
            </a:ln>
            <a:effectLst/>
          </p:spPr>
          <p:txBody>
            <a:bodyPr wrap="square" lIns="0" tIns="0" rIns="0" bIns="0" numCol="1" anchor="t">
              <a:noAutofit/>
            </a:bodyPr>
            <a:lstStyle/>
            <a:p>
              <a:pPr defTabSz="342900">
                <a:defRPr sz="1200">
                  <a:latin typeface="Helvetica"/>
                  <a:ea typeface="Helvetica"/>
                  <a:cs typeface="Helvetica"/>
                  <a:sym typeface="Helvetica"/>
                </a:defRPr>
              </a:pPr>
              <a:endParaRPr sz="900" dirty="0"/>
            </a:p>
          </p:txBody>
        </p:sp>
        <p:sp>
          <p:nvSpPr>
            <p:cNvPr id="42" name="Shape 758"/>
            <p:cNvSpPr/>
            <p:nvPr/>
          </p:nvSpPr>
          <p:spPr>
            <a:xfrm flipH="1" flipV="1">
              <a:off x="34099" y="233808"/>
              <a:ext cx="2592661" cy="1"/>
            </a:xfrm>
            <a:prstGeom prst="line">
              <a:avLst/>
            </a:prstGeom>
            <a:noFill/>
            <a:ln w="19050" cap="flat">
              <a:solidFill>
                <a:schemeClr val="bg1">
                  <a:lumMod val="75000"/>
                </a:schemeClr>
              </a:solidFill>
              <a:prstDash val="sysDash"/>
              <a:miter lim="400000"/>
              <a:tailEnd type="oval" w="med" len="med"/>
            </a:ln>
            <a:effectLst/>
          </p:spPr>
          <p:txBody>
            <a:bodyPr wrap="square" lIns="0" tIns="0" rIns="0" bIns="0" numCol="1" anchor="t">
              <a:noAutofit/>
            </a:bodyPr>
            <a:lstStyle/>
            <a:p>
              <a:pPr defTabSz="342900">
                <a:defRPr sz="1200">
                  <a:latin typeface="Helvetica"/>
                  <a:ea typeface="Helvetica"/>
                  <a:cs typeface="Helvetica"/>
                  <a:sym typeface="Helvetica"/>
                </a:defRPr>
              </a:pPr>
              <a:endParaRPr sz="900" dirty="0"/>
            </a:p>
          </p:txBody>
        </p:sp>
      </p:grpSp>
      <p:grpSp>
        <p:nvGrpSpPr>
          <p:cNvPr id="43" name="Group 762"/>
          <p:cNvGrpSpPr/>
          <p:nvPr/>
        </p:nvGrpSpPr>
        <p:grpSpPr>
          <a:xfrm>
            <a:off x="6029077" y="3132742"/>
            <a:ext cx="1377209" cy="340080"/>
            <a:chOff x="34099" y="0"/>
            <a:chExt cx="1836278" cy="453438"/>
          </a:xfrm>
        </p:grpSpPr>
        <p:sp>
          <p:nvSpPr>
            <p:cNvPr id="44" name="Shape 760"/>
            <p:cNvSpPr/>
            <p:nvPr/>
          </p:nvSpPr>
          <p:spPr>
            <a:xfrm flipV="1">
              <a:off x="1863616" y="0"/>
              <a:ext cx="1" cy="453439"/>
            </a:xfrm>
            <a:prstGeom prst="line">
              <a:avLst/>
            </a:prstGeom>
            <a:noFill/>
            <a:ln w="19050" cap="flat">
              <a:solidFill>
                <a:schemeClr val="bg1">
                  <a:lumMod val="75000"/>
                </a:schemeClr>
              </a:solidFill>
              <a:prstDash val="solid"/>
              <a:miter lim="400000"/>
            </a:ln>
            <a:effectLst/>
          </p:spPr>
          <p:txBody>
            <a:bodyPr wrap="square" lIns="0" tIns="0" rIns="0" bIns="0" numCol="1" anchor="t">
              <a:noAutofit/>
            </a:bodyPr>
            <a:lstStyle/>
            <a:p>
              <a:pPr defTabSz="342900">
                <a:defRPr sz="1200">
                  <a:latin typeface="Helvetica"/>
                  <a:ea typeface="Helvetica"/>
                  <a:cs typeface="Helvetica"/>
                  <a:sym typeface="Helvetica"/>
                </a:defRPr>
              </a:pPr>
              <a:endParaRPr sz="900" dirty="0"/>
            </a:p>
          </p:txBody>
        </p:sp>
        <p:sp>
          <p:nvSpPr>
            <p:cNvPr id="45" name="Shape 761"/>
            <p:cNvSpPr/>
            <p:nvPr/>
          </p:nvSpPr>
          <p:spPr>
            <a:xfrm flipH="1" flipV="1">
              <a:off x="34099" y="233808"/>
              <a:ext cx="1836279" cy="1"/>
            </a:xfrm>
            <a:prstGeom prst="line">
              <a:avLst/>
            </a:prstGeom>
            <a:noFill/>
            <a:ln w="19050" cap="flat">
              <a:solidFill>
                <a:schemeClr val="bg1">
                  <a:lumMod val="75000"/>
                </a:schemeClr>
              </a:solidFill>
              <a:prstDash val="sysDash"/>
              <a:miter lim="400000"/>
              <a:tailEnd type="oval" w="med" len="med"/>
            </a:ln>
            <a:effectLst/>
          </p:spPr>
          <p:txBody>
            <a:bodyPr wrap="square" lIns="0" tIns="0" rIns="0" bIns="0" numCol="1" anchor="t">
              <a:noAutofit/>
            </a:bodyPr>
            <a:lstStyle/>
            <a:p>
              <a:pPr defTabSz="342900">
                <a:defRPr sz="1200">
                  <a:latin typeface="Helvetica"/>
                  <a:ea typeface="Helvetica"/>
                  <a:cs typeface="Helvetica"/>
                  <a:sym typeface="Helvetica"/>
                </a:defRPr>
              </a:pPr>
              <a:endParaRPr sz="900" dirty="0"/>
            </a:p>
          </p:txBody>
        </p:sp>
      </p:grpSp>
      <p:grpSp>
        <p:nvGrpSpPr>
          <p:cNvPr id="46" name="Group 765"/>
          <p:cNvGrpSpPr/>
          <p:nvPr/>
        </p:nvGrpSpPr>
        <p:grpSpPr>
          <a:xfrm>
            <a:off x="6518601" y="3940650"/>
            <a:ext cx="887685" cy="340080"/>
            <a:chOff x="34099" y="0"/>
            <a:chExt cx="1183579" cy="453438"/>
          </a:xfrm>
        </p:grpSpPr>
        <p:sp>
          <p:nvSpPr>
            <p:cNvPr id="47" name="Shape 763"/>
            <p:cNvSpPr/>
            <p:nvPr/>
          </p:nvSpPr>
          <p:spPr>
            <a:xfrm flipV="1">
              <a:off x="1213308" y="0"/>
              <a:ext cx="1" cy="453439"/>
            </a:xfrm>
            <a:prstGeom prst="line">
              <a:avLst/>
            </a:prstGeom>
            <a:noFill/>
            <a:ln w="19050" cap="flat">
              <a:solidFill>
                <a:schemeClr val="bg1">
                  <a:lumMod val="75000"/>
                </a:schemeClr>
              </a:solidFill>
              <a:prstDash val="solid"/>
              <a:miter lim="400000"/>
            </a:ln>
            <a:effectLst/>
          </p:spPr>
          <p:txBody>
            <a:bodyPr wrap="square" lIns="0" tIns="0" rIns="0" bIns="0" numCol="1" anchor="t">
              <a:noAutofit/>
            </a:bodyPr>
            <a:lstStyle/>
            <a:p>
              <a:pPr defTabSz="342900">
                <a:defRPr sz="1200">
                  <a:latin typeface="Helvetica"/>
                  <a:ea typeface="Helvetica"/>
                  <a:cs typeface="Helvetica"/>
                  <a:sym typeface="Helvetica"/>
                </a:defRPr>
              </a:pPr>
              <a:endParaRPr sz="900" dirty="0"/>
            </a:p>
          </p:txBody>
        </p:sp>
        <p:sp>
          <p:nvSpPr>
            <p:cNvPr id="48" name="Shape 764"/>
            <p:cNvSpPr/>
            <p:nvPr/>
          </p:nvSpPr>
          <p:spPr>
            <a:xfrm flipH="1" flipV="1">
              <a:off x="34099" y="233808"/>
              <a:ext cx="1183580" cy="1"/>
            </a:xfrm>
            <a:prstGeom prst="line">
              <a:avLst/>
            </a:prstGeom>
            <a:noFill/>
            <a:ln w="19050" cap="flat">
              <a:solidFill>
                <a:schemeClr val="bg1">
                  <a:lumMod val="75000"/>
                </a:schemeClr>
              </a:solidFill>
              <a:prstDash val="sysDash"/>
              <a:miter lim="400000"/>
              <a:tailEnd type="oval" w="med" len="med"/>
            </a:ln>
            <a:effectLst/>
          </p:spPr>
          <p:txBody>
            <a:bodyPr wrap="square" lIns="0" tIns="0" rIns="0" bIns="0" numCol="1" anchor="t">
              <a:noAutofit/>
            </a:bodyPr>
            <a:lstStyle/>
            <a:p>
              <a:pPr defTabSz="342900">
                <a:defRPr sz="1200">
                  <a:latin typeface="Helvetica"/>
                  <a:ea typeface="Helvetica"/>
                  <a:cs typeface="Helvetica"/>
                  <a:sym typeface="Helvetica"/>
                </a:defRPr>
              </a:pPr>
              <a:endParaRPr sz="900" dirty="0"/>
            </a:p>
          </p:txBody>
        </p:sp>
      </p:grpSp>
      <p:grpSp>
        <p:nvGrpSpPr>
          <p:cNvPr id="49" name="Group 768"/>
          <p:cNvGrpSpPr/>
          <p:nvPr/>
        </p:nvGrpSpPr>
        <p:grpSpPr>
          <a:xfrm>
            <a:off x="6963968" y="4745214"/>
            <a:ext cx="442319" cy="340080"/>
            <a:chOff x="34099" y="0"/>
            <a:chExt cx="589757" cy="453438"/>
          </a:xfrm>
        </p:grpSpPr>
        <p:sp>
          <p:nvSpPr>
            <p:cNvPr id="50" name="Shape 766"/>
            <p:cNvSpPr/>
            <p:nvPr/>
          </p:nvSpPr>
          <p:spPr>
            <a:xfrm flipV="1">
              <a:off x="621662" y="0"/>
              <a:ext cx="1" cy="453439"/>
            </a:xfrm>
            <a:prstGeom prst="line">
              <a:avLst/>
            </a:prstGeom>
            <a:noFill/>
            <a:ln w="19050" cap="flat">
              <a:solidFill>
                <a:schemeClr val="bg1">
                  <a:lumMod val="75000"/>
                </a:schemeClr>
              </a:solidFill>
              <a:prstDash val="solid"/>
              <a:miter lim="400000"/>
            </a:ln>
            <a:effectLst/>
          </p:spPr>
          <p:txBody>
            <a:bodyPr wrap="square" lIns="0" tIns="0" rIns="0" bIns="0" numCol="1" anchor="t">
              <a:noAutofit/>
            </a:bodyPr>
            <a:lstStyle/>
            <a:p>
              <a:pPr defTabSz="342900">
                <a:defRPr sz="1200">
                  <a:latin typeface="Helvetica"/>
                  <a:ea typeface="Helvetica"/>
                  <a:cs typeface="Helvetica"/>
                  <a:sym typeface="Helvetica"/>
                </a:defRPr>
              </a:pPr>
              <a:endParaRPr sz="900" dirty="0"/>
            </a:p>
          </p:txBody>
        </p:sp>
        <p:sp>
          <p:nvSpPr>
            <p:cNvPr id="51" name="Shape 767"/>
            <p:cNvSpPr/>
            <p:nvPr/>
          </p:nvSpPr>
          <p:spPr>
            <a:xfrm flipH="1" flipV="1">
              <a:off x="34099" y="233808"/>
              <a:ext cx="589759" cy="1"/>
            </a:xfrm>
            <a:prstGeom prst="line">
              <a:avLst/>
            </a:prstGeom>
            <a:noFill/>
            <a:ln w="19050" cap="flat">
              <a:solidFill>
                <a:schemeClr val="bg1">
                  <a:lumMod val="75000"/>
                </a:schemeClr>
              </a:solidFill>
              <a:prstDash val="sysDash"/>
              <a:miter lim="400000"/>
              <a:tailEnd type="oval" w="med" len="med"/>
            </a:ln>
            <a:effectLst/>
          </p:spPr>
          <p:txBody>
            <a:bodyPr wrap="square" lIns="0" tIns="0" rIns="0" bIns="0" numCol="1" anchor="t">
              <a:noAutofit/>
            </a:bodyPr>
            <a:lstStyle/>
            <a:p>
              <a:pPr defTabSz="342900">
                <a:defRPr sz="1200">
                  <a:latin typeface="Helvetica"/>
                  <a:ea typeface="Helvetica"/>
                  <a:cs typeface="Helvetica"/>
                  <a:sym typeface="Helvetica"/>
                </a:defRPr>
              </a:pPr>
              <a:endParaRPr sz="900" dirty="0"/>
            </a:p>
          </p:txBody>
        </p:sp>
      </p:grpSp>
      <p:sp>
        <p:nvSpPr>
          <p:cNvPr id="52" name="ZoneTexte 51"/>
          <p:cNvSpPr txBox="1"/>
          <p:nvPr/>
        </p:nvSpPr>
        <p:spPr>
          <a:xfrm>
            <a:off x="7453322" y="2214555"/>
            <a:ext cx="3071834" cy="584775"/>
          </a:xfrm>
          <a:prstGeom prst="rect">
            <a:avLst/>
          </a:prstGeom>
          <a:noFill/>
        </p:spPr>
        <p:txBody>
          <a:bodyPr wrap="square" rtlCol="0">
            <a:spAutoFit/>
          </a:bodyPr>
          <a:lstStyle/>
          <a:p>
            <a:pPr algn="just"/>
            <a:r>
              <a:rPr lang="fr-FR" sz="1600" b="1" dirty="0">
                <a:solidFill>
                  <a:schemeClr val="bg2">
                    <a:lumMod val="75000"/>
                  </a:schemeClr>
                </a:solidFill>
              </a:rPr>
              <a:t>Le contrôleur centralisé est un point potentiel d’attaques.</a:t>
            </a:r>
          </a:p>
        </p:txBody>
      </p:sp>
      <p:sp>
        <p:nvSpPr>
          <p:cNvPr id="53" name="ZoneTexte 52"/>
          <p:cNvSpPr txBox="1"/>
          <p:nvPr/>
        </p:nvSpPr>
        <p:spPr>
          <a:xfrm>
            <a:off x="7524760" y="4714885"/>
            <a:ext cx="2786082" cy="584775"/>
          </a:xfrm>
          <a:prstGeom prst="rect">
            <a:avLst/>
          </a:prstGeom>
          <a:noFill/>
        </p:spPr>
        <p:txBody>
          <a:bodyPr wrap="square" rtlCol="0">
            <a:spAutoFit/>
          </a:bodyPr>
          <a:lstStyle/>
          <a:p>
            <a:pPr algn="just"/>
            <a:r>
              <a:rPr lang="fr-FR" sz="1600" b="1" dirty="0">
                <a:solidFill>
                  <a:schemeClr val="bg2">
                    <a:lumMod val="75000"/>
                  </a:schemeClr>
                </a:solidFill>
              </a:rPr>
              <a:t>Saturation des liens de transmission.</a:t>
            </a:r>
          </a:p>
        </p:txBody>
      </p:sp>
      <p:sp>
        <p:nvSpPr>
          <p:cNvPr id="54" name="ZoneTexte 53"/>
          <p:cNvSpPr txBox="1"/>
          <p:nvPr/>
        </p:nvSpPr>
        <p:spPr>
          <a:xfrm>
            <a:off x="7524760" y="3000373"/>
            <a:ext cx="2928958" cy="830997"/>
          </a:xfrm>
          <a:prstGeom prst="rect">
            <a:avLst/>
          </a:prstGeom>
          <a:noFill/>
        </p:spPr>
        <p:txBody>
          <a:bodyPr wrap="square" rtlCol="0">
            <a:spAutoFit/>
          </a:bodyPr>
          <a:lstStyle/>
          <a:p>
            <a:pPr algn="just"/>
            <a:r>
              <a:rPr lang="fr-FR" sz="1600" b="1" dirty="0">
                <a:solidFill>
                  <a:schemeClr val="bg2">
                    <a:lumMod val="75000"/>
                  </a:schemeClr>
                </a:solidFill>
              </a:rPr>
              <a:t>Délai de transmission variable selon la présence des ressources réseau.</a:t>
            </a:r>
          </a:p>
        </p:txBody>
      </p:sp>
      <p:sp>
        <p:nvSpPr>
          <p:cNvPr id="55" name="ZoneTexte 54"/>
          <p:cNvSpPr txBox="1"/>
          <p:nvPr/>
        </p:nvSpPr>
        <p:spPr>
          <a:xfrm>
            <a:off x="7524760" y="3857629"/>
            <a:ext cx="2500330" cy="584775"/>
          </a:xfrm>
          <a:prstGeom prst="rect">
            <a:avLst/>
          </a:prstGeom>
          <a:noFill/>
        </p:spPr>
        <p:txBody>
          <a:bodyPr wrap="square" rtlCol="0">
            <a:spAutoFit/>
          </a:bodyPr>
          <a:lstStyle/>
          <a:p>
            <a:pPr algn="just"/>
            <a:r>
              <a:rPr lang="fr-FR" sz="1600" b="1" dirty="0">
                <a:solidFill>
                  <a:schemeClr val="bg2">
                    <a:lumMod val="75000"/>
                  </a:schemeClr>
                </a:solidFill>
              </a:rPr>
              <a:t>Dû au aléas et les  perturbations.</a:t>
            </a:r>
          </a:p>
        </p:txBody>
      </p:sp>
      <p:sp>
        <p:nvSpPr>
          <p:cNvPr id="2" name="Freeform 44">
            <a:extLst>
              <a:ext uri="{FF2B5EF4-FFF2-40B4-BE49-F238E27FC236}">
                <a16:creationId xmlns:a16="http://schemas.microsoft.com/office/drawing/2014/main" id="{F75B91D3-C037-0002-249D-72BC0D9F4C57}"/>
              </a:ext>
            </a:extLst>
          </p:cNvPr>
          <p:cNvSpPr/>
          <p:nvPr/>
        </p:nvSpPr>
        <p:spPr>
          <a:xfrm>
            <a:off x="381740" y="623365"/>
            <a:ext cx="3373514" cy="939105"/>
          </a:xfrm>
          <a:custGeom>
            <a:avLst/>
            <a:gdLst>
              <a:gd name="connsiteX0" fmla="*/ 0 w 6254806"/>
              <a:gd name="connsiteY0" fmla="*/ 0 h 987552"/>
              <a:gd name="connsiteX1" fmla="*/ 5761030 w 6254806"/>
              <a:gd name="connsiteY1" fmla="*/ 0 h 987552"/>
              <a:gd name="connsiteX2" fmla="*/ 6254806 w 6254806"/>
              <a:gd name="connsiteY2" fmla="*/ 493776 h 987552"/>
              <a:gd name="connsiteX3" fmla="*/ 5761030 w 6254806"/>
              <a:gd name="connsiteY3" fmla="*/ 987552 h 987552"/>
              <a:gd name="connsiteX4" fmla="*/ 0 w 6254806"/>
              <a:gd name="connsiteY4" fmla="*/ 987552 h 9875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54806" h="987552">
                <a:moveTo>
                  <a:pt x="0" y="0"/>
                </a:moveTo>
                <a:lnTo>
                  <a:pt x="5761030" y="0"/>
                </a:lnTo>
                <a:lnTo>
                  <a:pt x="6254806" y="493776"/>
                </a:lnTo>
                <a:lnTo>
                  <a:pt x="5761030" y="987552"/>
                </a:lnTo>
                <a:lnTo>
                  <a:pt x="0" y="987552"/>
                </a:lnTo>
                <a:close/>
              </a:path>
            </a:pathLst>
          </a:cu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b="1" dirty="0"/>
              <a:t>Insuffisances du SDN</a:t>
            </a:r>
          </a:p>
        </p:txBody>
      </p:sp>
    </p:spTree>
    <p:extLst>
      <p:ext uri="{BB962C8B-B14F-4D97-AF65-F5344CB8AC3E}">
        <p14:creationId xmlns:p14="http://schemas.microsoft.com/office/powerpoint/2010/main" val="1342383243"/>
      </p:ext>
    </p:extLst>
  </p:cSld>
  <p:clrMapOvr>
    <a:masterClrMapping/>
  </p:clrMapOvr>
  <p:transition spd="med">
    <p:blinds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9" presetClass="entr" presetSubtype="0"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500" fill="hold"/>
                                        <p:tgtEl>
                                          <p:spTgt spid="16"/>
                                        </p:tgtEl>
                                        <p:attrNameLst>
                                          <p:attrName>ppt_x</p:attrName>
                                        </p:attrNameLst>
                                      </p:cBhvr>
                                      <p:tavLst>
                                        <p:tav tm="0">
                                          <p:val>
                                            <p:strVal val="#ppt_x-.2"/>
                                          </p:val>
                                        </p:tav>
                                        <p:tav tm="100000">
                                          <p:val>
                                            <p:strVal val="#ppt_x"/>
                                          </p:val>
                                        </p:tav>
                                      </p:tavLst>
                                    </p:anim>
                                    <p:anim calcmode="lin" valueType="num">
                                      <p:cBhvr>
                                        <p:cTn id="8" dur="500" fill="hold"/>
                                        <p:tgtEl>
                                          <p:spTgt spid="16"/>
                                        </p:tgtEl>
                                        <p:attrNameLst>
                                          <p:attrName>ppt_y</p:attrName>
                                        </p:attrNameLst>
                                      </p:cBhvr>
                                      <p:tavLst>
                                        <p:tav tm="0">
                                          <p:val>
                                            <p:strVal val="#ppt_y"/>
                                          </p:val>
                                        </p:tav>
                                        <p:tav tm="100000">
                                          <p:val>
                                            <p:strVal val="#ppt_y"/>
                                          </p:val>
                                        </p:tav>
                                      </p:tavLst>
                                    </p:anim>
                                    <p:animEffect transition="in" filter="wipe(right)" prLst="gradientSize: 0.1">
                                      <p:cBhvr>
                                        <p:cTn id="9" dur="500"/>
                                        <p:tgtEl>
                                          <p:spTgt spid="16"/>
                                        </p:tgtEl>
                                      </p:cBhvr>
                                    </p:animEffect>
                                  </p:childTnLst>
                                </p:cTn>
                              </p:par>
                            </p:childTnLst>
                          </p:cTn>
                        </p:par>
                        <p:par>
                          <p:cTn id="10" fill="hold">
                            <p:stCondLst>
                              <p:cond delay="500"/>
                            </p:stCondLst>
                            <p:childTnLst>
                              <p:par>
                                <p:cTn id="11" presetID="29" presetClass="entr" presetSubtype="0" fill="hold" nodeType="afterEffect">
                                  <p:stCondLst>
                                    <p:cond delay="0"/>
                                  </p:stCondLst>
                                  <p:childTnLst>
                                    <p:set>
                                      <p:cBhvr>
                                        <p:cTn id="12" dur="1" fill="hold">
                                          <p:stCondLst>
                                            <p:cond delay="0"/>
                                          </p:stCondLst>
                                        </p:cTn>
                                        <p:tgtEl>
                                          <p:spTgt spid="40"/>
                                        </p:tgtEl>
                                        <p:attrNameLst>
                                          <p:attrName>style.visibility</p:attrName>
                                        </p:attrNameLst>
                                      </p:cBhvr>
                                      <p:to>
                                        <p:strVal val="visible"/>
                                      </p:to>
                                    </p:set>
                                    <p:anim calcmode="lin" valueType="num">
                                      <p:cBhvr>
                                        <p:cTn id="13" dur="500" fill="hold"/>
                                        <p:tgtEl>
                                          <p:spTgt spid="40"/>
                                        </p:tgtEl>
                                        <p:attrNameLst>
                                          <p:attrName>ppt_x</p:attrName>
                                        </p:attrNameLst>
                                      </p:cBhvr>
                                      <p:tavLst>
                                        <p:tav tm="0">
                                          <p:val>
                                            <p:strVal val="#ppt_x-.2"/>
                                          </p:val>
                                        </p:tav>
                                        <p:tav tm="100000">
                                          <p:val>
                                            <p:strVal val="#ppt_x"/>
                                          </p:val>
                                        </p:tav>
                                      </p:tavLst>
                                    </p:anim>
                                    <p:anim calcmode="lin" valueType="num">
                                      <p:cBhvr>
                                        <p:cTn id="14" dur="500" fill="hold"/>
                                        <p:tgtEl>
                                          <p:spTgt spid="40"/>
                                        </p:tgtEl>
                                        <p:attrNameLst>
                                          <p:attrName>ppt_y</p:attrName>
                                        </p:attrNameLst>
                                      </p:cBhvr>
                                      <p:tavLst>
                                        <p:tav tm="0">
                                          <p:val>
                                            <p:strVal val="#ppt_y"/>
                                          </p:val>
                                        </p:tav>
                                        <p:tav tm="100000">
                                          <p:val>
                                            <p:strVal val="#ppt_y"/>
                                          </p:val>
                                        </p:tav>
                                      </p:tavLst>
                                    </p:anim>
                                    <p:animEffect transition="in" filter="wipe(right)" prLst="gradientSize: 0.1">
                                      <p:cBhvr>
                                        <p:cTn id="15" dur="500"/>
                                        <p:tgtEl>
                                          <p:spTgt spid="40"/>
                                        </p:tgtEl>
                                      </p:cBhvr>
                                    </p:animEffect>
                                  </p:childTnLst>
                                </p:cTn>
                              </p:par>
                            </p:childTnLst>
                          </p:cTn>
                        </p:par>
                        <p:par>
                          <p:cTn id="16" fill="hold">
                            <p:stCondLst>
                              <p:cond delay="1000"/>
                            </p:stCondLst>
                            <p:childTnLst>
                              <p:par>
                                <p:cTn id="17" presetID="5" presetClass="entr" presetSubtype="10" fill="hold" grpId="0" nodeType="afterEffect">
                                  <p:stCondLst>
                                    <p:cond delay="0"/>
                                  </p:stCondLst>
                                  <p:childTnLst>
                                    <p:set>
                                      <p:cBhvr>
                                        <p:cTn id="18" dur="1" fill="hold">
                                          <p:stCondLst>
                                            <p:cond delay="0"/>
                                          </p:stCondLst>
                                        </p:cTn>
                                        <p:tgtEl>
                                          <p:spTgt spid="52"/>
                                        </p:tgtEl>
                                        <p:attrNameLst>
                                          <p:attrName>style.visibility</p:attrName>
                                        </p:attrNameLst>
                                      </p:cBhvr>
                                      <p:to>
                                        <p:strVal val="visible"/>
                                      </p:to>
                                    </p:set>
                                    <p:animEffect transition="in" filter="checkerboard(across)">
                                      <p:cBhvr>
                                        <p:cTn id="19" dur="500"/>
                                        <p:tgtEl>
                                          <p:spTgt spid="52"/>
                                        </p:tgtEl>
                                      </p:cBhvr>
                                    </p:animEffect>
                                  </p:childTnLst>
                                </p:cTn>
                              </p:par>
                            </p:childTnLst>
                          </p:cTn>
                        </p:par>
                        <p:par>
                          <p:cTn id="20" fill="hold">
                            <p:stCondLst>
                              <p:cond delay="1500"/>
                            </p:stCondLst>
                            <p:childTnLst>
                              <p:par>
                                <p:cTn id="21" presetID="29" presetClass="entr" presetSubtype="0" fill="hold" nodeType="afterEffect">
                                  <p:stCondLst>
                                    <p:cond delay="0"/>
                                  </p:stCondLst>
                                  <p:childTnLst>
                                    <p:set>
                                      <p:cBhvr>
                                        <p:cTn id="22" dur="1" fill="hold">
                                          <p:stCondLst>
                                            <p:cond delay="0"/>
                                          </p:stCondLst>
                                        </p:cTn>
                                        <p:tgtEl>
                                          <p:spTgt spid="22"/>
                                        </p:tgtEl>
                                        <p:attrNameLst>
                                          <p:attrName>style.visibility</p:attrName>
                                        </p:attrNameLst>
                                      </p:cBhvr>
                                      <p:to>
                                        <p:strVal val="visible"/>
                                      </p:to>
                                    </p:set>
                                    <p:anim calcmode="lin" valueType="num">
                                      <p:cBhvr>
                                        <p:cTn id="23" dur="500" fill="hold"/>
                                        <p:tgtEl>
                                          <p:spTgt spid="22"/>
                                        </p:tgtEl>
                                        <p:attrNameLst>
                                          <p:attrName>ppt_x</p:attrName>
                                        </p:attrNameLst>
                                      </p:cBhvr>
                                      <p:tavLst>
                                        <p:tav tm="0">
                                          <p:val>
                                            <p:strVal val="#ppt_x-.2"/>
                                          </p:val>
                                        </p:tav>
                                        <p:tav tm="100000">
                                          <p:val>
                                            <p:strVal val="#ppt_x"/>
                                          </p:val>
                                        </p:tav>
                                      </p:tavLst>
                                    </p:anim>
                                    <p:anim calcmode="lin" valueType="num">
                                      <p:cBhvr>
                                        <p:cTn id="24" dur="500" fill="hold"/>
                                        <p:tgtEl>
                                          <p:spTgt spid="22"/>
                                        </p:tgtEl>
                                        <p:attrNameLst>
                                          <p:attrName>ppt_y</p:attrName>
                                        </p:attrNameLst>
                                      </p:cBhvr>
                                      <p:tavLst>
                                        <p:tav tm="0">
                                          <p:val>
                                            <p:strVal val="#ppt_y"/>
                                          </p:val>
                                        </p:tav>
                                        <p:tav tm="100000">
                                          <p:val>
                                            <p:strVal val="#ppt_y"/>
                                          </p:val>
                                        </p:tav>
                                      </p:tavLst>
                                    </p:anim>
                                    <p:animEffect transition="in" filter="wipe(right)" prLst="gradientSize: 0.1">
                                      <p:cBhvr>
                                        <p:cTn id="25" dur="500"/>
                                        <p:tgtEl>
                                          <p:spTgt spid="22"/>
                                        </p:tgtEl>
                                      </p:cBhvr>
                                    </p:animEffect>
                                  </p:childTnLst>
                                </p:cTn>
                              </p:par>
                            </p:childTnLst>
                          </p:cTn>
                        </p:par>
                        <p:par>
                          <p:cTn id="26" fill="hold">
                            <p:stCondLst>
                              <p:cond delay="2000"/>
                            </p:stCondLst>
                            <p:childTnLst>
                              <p:par>
                                <p:cTn id="27" presetID="29" presetClass="entr" presetSubtype="0" fill="hold" nodeType="afterEffect">
                                  <p:stCondLst>
                                    <p:cond delay="0"/>
                                  </p:stCondLst>
                                  <p:childTnLst>
                                    <p:set>
                                      <p:cBhvr>
                                        <p:cTn id="28" dur="1" fill="hold">
                                          <p:stCondLst>
                                            <p:cond delay="0"/>
                                          </p:stCondLst>
                                        </p:cTn>
                                        <p:tgtEl>
                                          <p:spTgt spid="43"/>
                                        </p:tgtEl>
                                        <p:attrNameLst>
                                          <p:attrName>style.visibility</p:attrName>
                                        </p:attrNameLst>
                                      </p:cBhvr>
                                      <p:to>
                                        <p:strVal val="visible"/>
                                      </p:to>
                                    </p:set>
                                    <p:anim calcmode="lin" valueType="num">
                                      <p:cBhvr>
                                        <p:cTn id="29" dur="500" fill="hold"/>
                                        <p:tgtEl>
                                          <p:spTgt spid="43"/>
                                        </p:tgtEl>
                                        <p:attrNameLst>
                                          <p:attrName>ppt_x</p:attrName>
                                        </p:attrNameLst>
                                      </p:cBhvr>
                                      <p:tavLst>
                                        <p:tav tm="0">
                                          <p:val>
                                            <p:strVal val="#ppt_x-.2"/>
                                          </p:val>
                                        </p:tav>
                                        <p:tav tm="100000">
                                          <p:val>
                                            <p:strVal val="#ppt_x"/>
                                          </p:val>
                                        </p:tav>
                                      </p:tavLst>
                                    </p:anim>
                                    <p:anim calcmode="lin" valueType="num">
                                      <p:cBhvr>
                                        <p:cTn id="30" dur="500" fill="hold"/>
                                        <p:tgtEl>
                                          <p:spTgt spid="43"/>
                                        </p:tgtEl>
                                        <p:attrNameLst>
                                          <p:attrName>ppt_y</p:attrName>
                                        </p:attrNameLst>
                                      </p:cBhvr>
                                      <p:tavLst>
                                        <p:tav tm="0">
                                          <p:val>
                                            <p:strVal val="#ppt_y"/>
                                          </p:val>
                                        </p:tav>
                                        <p:tav tm="100000">
                                          <p:val>
                                            <p:strVal val="#ppt_y"/>
                                          </p:val>
                                        </p:tav>
                                      </p:tavLst>
                                    </p:anim>
                                    <p:animEffect transition="in" filter="wipe(right)" prLst="gradientSize: 0.1">
                                      <p:cBhvr>
                                        <p:cTn id="31" dur="500"/>
                                        <p:tgtEl>
                                          <p:spTgt spid="43"/>
                                        </p:tgtEl>
                                      </p:cBhvr>
                                    </p:animEffect>
                                  </p:childTnLst>
                                </p:cTn>
                              </p:par>
                            </p:childTnLst>
                          </p:cTn>
                        </p:par>
                        <p:par>
                          <p:cTn id="32" fill="hold">
                            <p:stCondLst>
                              <p:cond delay="2500"/>
                            </p:stCondLst>
                            <p:childTnLst>
                              <p:par>
                                <p:cTn id="33" presetID="5" presetClass="entr" presetSubtype="10" fill="hold" grpId="0" nodeType="afterEffect">
                                  <p:stCondLst>
                                    <p:cond delay="0"/>
                                  </p:stCondLst>
                                  <p:childTnLst>
                                    <p:set>
                                      <p:cBhvr>
                                        <p:cTn id="34" dur="1" fill="hold">
                                          <p:stCondLst>
                                            <p:cond delay="0"/>
                                          </p:stCondLst>
                                        </p:cTn>
                                        <p:tgtEl>
                                          <p:spTgt spid="54"/>
                                        </p:tgtEl>
                                        <p:attrNameLst>
                                          <p:attrName>style.visibility</p:attrName>
                                        </p:attrNameLst>
                                      </p:cBhvr>
                                      <p:to>
                                        <p:strVal val="visible"/>
                                      </p:to>
                                    </p:set>
                                    <p:animEffect transition="in" filter="checkerboard(across)">
                                      <p:cBhvr>
                                        <p:cTn id="35" dur="500"/>
                                        <p:tgtEl>
                                          <p:spTgt spid="54"/>
                                        </p:tgtEl>
                                      </p:cBhvr>
                                    </p:animEffect>
                                  </p:childTnLst>
                                </p:cTn>
                              </p:par>
                            </p:childTnLst>
                          </p:cTn>
                        </p:par>
                        <p:par>
                          <p:cTn id="36" fill="hold">
                            <p:stCondLst>
                              <p:cond delay="3000"/>
                            </p:stCondLst>
                            <p:childTnLst>
                              <p:par>
                                <p:cTn id="37" presetID="29" presetClass="entr" presetSubtype="0" fill="hold" nodeType="afterEffect">
                                  <p:stCondLst>
                                    <p:cond delay="0"/>
                                  </p:stCondLst>
                                  <p:childTnLst>
                                    <p:set>
                                      <p:cBhvr>
                                        <p:cTn id="38" dur="1" fill="hold">
                                          <p:stCondLst>
                                            <p:cond delay="0"/>
                                          </p:stCondLst>
                                        </p:cTn>
                                        <p:tgtEl>
                                          <p:spTgt spid="28"/>
                                        </p:tgtEl>
                                        <p:attrNameLst>
                                          <p:attrName>style.visibility</p:attrName>
                                        </p:attrNameLst>
                                      </p:cBhvr>
                                      <p:to>
                                        <p:strVal val="visible"/>
                                      </p:to>
                                    </p:set>
                                    <p:anim calcmode="lin" valueType="num">
                                      <p:cBhvr>
                                        <p:cTn id="39" dur="500" fill="hold"/>
                                        <p:tgtEl>
                                          <p:spTgt spid="28"/>
                                        </p:tgtEl>
                                        <p:attrNameLst>
                                          <p:attrName>ppt_x</p:attrName>
                                        </p:attrNameLst>
                                      </p:cBhvr>
                                      <p:tavLst>
                                        <p:tav tm="0">
                                          <p:val>
                                            <p:strVal val="#ppt_x-.2"/>
                                          </p:val>
                                        </p:tav>
                                        <p:tav tm="100000">
                                          <p:val>
                                            <p:strVal val="#ppt_x"/>
                                          </p:val>
                                        </p:tav>
                                      </p:tavLst>
                                    </p:anim>
                                    <p:anim calcmode="lin" valueType="num">
                                      <p:cBhvr>
                                        <p:cTn id="40" dur="500" fill="hold"/>
                                        <p:tgtEl>
                                          <p:spTgt spid="28"/>
                                        </p:tgtEl>
                                        <p:attrNameLst>
                                          <p:attrName>ppt_y</p:attrName>
                                        </p:attrNameLst>
                                      </p:cBhvr>
                                      <p:tavLst>
                                        <p:tav tm="0">
                                          <p:val>
                                            <p:strVal val="#ppt_y"/>
                                          </p:val>
                                        </p:tav>
                                        <p:tav tm="100000">
                                          <p:val>
                                            <p:strVal val="#ppt_y"/>
                                          </p:val>
                                        </p:tav>
                                      </p:tavLst>
                                    </p:anim>
                                    <p:animEffect transition="in" filter="wipe(right)" prLst="gradientSize: 0.1">
                                      <p:cBhvr>
                                        <p:cTn id="41" dur="500"/>
                                        <p:tgtEl>
                                          <p:spTgt spid="28"/>
                                        </p:tgtEl>
                                      </p:cBhvr>
                                    </p:animEffect>
                                  </p:childTnLst>
                                </p:cTn>
                              </p:par>
                            </p:childTnLst>
                          </p:cTn>
                        </p:par>
                        <p:par>
                          <p:cTn id="42" fill="hold">
                            <p:stCondLst>
                              <p:cond delay="3500"/>
                            </p:stCondLst>
                            <p:childTnLst>
                              <p:par>
                                <p:cTn id="43" presetID="29" presetClass="entr" presetSubtype="0" fill="hold" nodeType="afterEffect">
                                  <p:stCondLst>
                                    <p:cond delay="0"/>
                                  </p:stCondLst>
                                  <p:childTnLst>
                                    <p:set>
                                      <p:cBhvr>
                                        <p:cTn id="44" dur="1" fill="hold">
                                          <p:stCondLst>
                                            <p:cond delay="0"/>
                                          </p:stCondLst>
                                        </p:cTn>
                                        <p:tgtEl>
                                          <p:spTgt spid="46"/>
                                        </p:tgtEl>
                                        <p:attrNameLst>
                                          <p:attrName>style.visibility</p:attrName>
                                        </p:attrNameLst>
                                      </p:cBhvr>
                                      <p:to>
                                        <p:strVal val="visible"/>
                                      </p:to>
                                    </p:set>
                                    <p:anim calcmode="lin" valueType="num">
                                      <p:cBhvr>
                                        <p:cTn id="45" dur="500" fill="hold"/>
                                        <p:tgtEl>
                                          <p:spTgt spid="46"/>
                                        </p:tgtEl>
                                        <p:attrNameLst>
                                          <p:attrName>ppt_x</p:attrName>
                                        </p:attrNameLst>
                                      </p:cBhvr>
                                      <p:tavLst>
                                        <p:tav tm="0">
                                          <p:val>
                                            <p:strVal val="#ppt_x-.2"/>
                                          </p:val>
                                        </p:tav>
                                        <p:tav tm="100000">
                                          <p:val>
                                            <p:strVal val="#ppt_x"/>
                                          </p:val>
                                        </p:tav>
                                      </p:tavLst>
                                    </p:anim>
                                    <p:anim calcmode="lin" valueType="num">
                                      <p:cBhvr>
                                        <p:cTn id="46" dur="500" fill="hold"/>
                                        <p:tgtEl>
                                          <p:spTgt spid="46"/>
                                        </p:tgtEl>
                                        <p:attrNameLst>
                                          <p:attrName>ppt_y</p:attrName>
                                        </p:attrNameLst>
                                      </p:cBhvr>
                                      <p:tavLst>
                                        <p:tav tm="0">
                                          <p:val>
                                            <p:strVal val="#ppt_y"/>
                                          </p:val>
                                        </p:tav>
                                        <p:tav tm="100000">
                                          <p:val>
                                            <p:strVal val="#ppt_y"/>
                                          </p:val>
                                        </p:tav>
                                      </p:tavLst>
                                    </p:anim>
                                    <p:animEffect transition="in" filter="wipe(right)" prLst="gradientSize: 0.1">
                                      <p:cBhvr>
                                        <p:cTn id="47" dur="500"/>
                                        <p:tgtEl>
                                          <p:spTgt spid="46"/>
                                        </p:tgtEl>
                                      </p:cBhvr>
                                    </p:animEffect>
                                  </p:childTnLst>
                                </p:cTn>
                              </p:par>
                            </p:childTnLst>
                          </p:cTn>
                        </p:par>
                        <p:par>
                          <p:cTn id="48" fill="hold">
                            <p:stCondLst>
                              <p:cond delay="4000"/>
                            </p:stCondLst>
                            <p:childTnLst>
                              <p:par>
                                <p:cTn id="49" presetID="5" presetClass="entr" presetSubtype="10" fill="hold" grpId="0" nodeType="afterEffect">
                                  <p:stCondLst>
                                    <p:cond delay="0"/>
                                  </p:stCondLst>
                                  <p:childTnLst>
                                    <p:set>
                                      <p:cBhvr>
                                        <p:cTn id="50" dur="1" fill="hold">
                                          <p:stCondLst>
                                            <p:cond delay="0"/>
                                          </p:stCondLst>
                                        </p:cTn>
                                        <p:tgtEl>
                                          <p:spTgt spid="55"/>
                                        </p:tgtEl>
                                        <p:attrNameLst>
                                          <p:attrName>style.visibility</p:attrName>
                                        </p:attrNameLst>
                                      </p:cBhvr>
                                      <p:to>
                                        <p:strVal val="visible"/>
                                      </p:to>
                                    </p:set>
                                    <p:animEffect transition="in" filter="checkerboard(across)">
                                      <p:cBhvr>
                                        <p:cTn id="51" dur="500"/>
                                        <p:tgtEl>
                                          <p:spTgt spid="55"/>
                                        </p:tgtEl>
                                      </p:cBhvr>
                                    </p:animEffect>
                                  </p:childTnLst>
                                </p:cTn>
                              </p:par>
                            </p:childTnLst>
                          </p:cTn>
                        </p:par>
                        <p:par>
                          <p:cTn id="52" fill="hold">
                            <p:stCondLst>
                              <p:cond delay="4500"/>
                            </p:stCondLst>
                            <p:childTnLst>
                              <p:par>
                                <p:cTn id="53" presetID="29" presetClass="entr" presetSubtype="0" fill="hold" nodeType="afterEffect">
                                  <p:stCondLst>
                                    <p:cond delay="0"/>
                                  </p:stCondLst>
                                  <p:childTnLst>
                                    <p:set>
                                      <p:cBhvr>
                                        <p:cTn id="54" dur="1" fill="hold">
                                          <p:stCondLst>
                                            <p:cond delay="0"/>
                                          </p:stCondLst>
                                        </p:cTn>
                                        <p:tgtEl>
                                          <p:spTgt spid="34"/>
                                        </p:tgtEl>
                                        <p:attrNameLst>
                                          <p:attrName>style.visibility</p:attrName>
                                        </p:attrNameLst>
                                      </p:cBhvr>
                                      <p:to>
                                        <p:strVal val="visible"/>
                                      </p:to>
                                    </p:set>
                                    <p:anim calcmode="lin" valueType="num">
                                      <p:cBhvr>
                                        <p:cTn id="55" dur="500" fill="hold"/>
                                        <p:tgtEl>
                                          <p:spTgt spid="34"/>
                                        </p:tgtEl>
                                        <p:attrNameLst>
                                          <p:attrName>ppt_x</p:attrName>
                                        </p:attrNameLst>
                                      </p:cBhvr>
                                      <p:tavLst>
                                        <p:tav tm="0">
                                          <p:val>
                                            <p:strVal val="#ppt_x-.2"/>
                                          </p:val>
                                        </p:tav>
                                        <p:tav tm="100000">
                                          <p:val>
                                            <p:strVal val="#ppt_x"/>
                                          </p:val>
                                        </p:tav>
                                      </p:tavLst>
                                    </p:anim>
                                    <p:anim calcmode="lin" valueType="num">
                                      <p:cBhvr>
                                        <p:cTn id="56" dur="500" fill="hold"/>
                                        <p:tgtEl>
                                          <p:spTgt spid="34"/>
                                        </p:tgtEl>
                                        <p:attrNameLst>
                                          <p:attrName>ppt_y</p:attrName>
                                        </p:attrNameLst>
                                      </p:cBhvr>
                                      <p:tavLst>
                                        <p:tav tm="0">
                                          <p:val>
                                            <p:strVal val="#ppt_y"/>
                                          </p:val>
                                        </p:tav>
                                        <p:tav tm="100000">
                                          <p:val>
                                            <p:strVal val="#ppt_y"/>
                                          </p:val>
                                        </p:tav>
                                      </p:tavLst>
                                    </p:anim>
                                    <p:animEffect transition="in" filter="wipe(right)" prLst="gradientSize: 0.1">
                                      <p:cBhvr>
                                        <p:cTn id="57" dur="500"/>
                                        <p:tgtEl>
                                          <p:spTgt spid="34"/>
                                        </p:tgtEl>
                                      </p:cBhvr>
                                    </p:animEffect>
                                  </p:childTnLst>
                                </p:cTn>
                              </p:par>
                            </p:childTnLst>
                          </p:cTn>
                        </p:par>
                        <p:par>
                          <p:cTn id="58" fill="hold">
                            <p:stCondLst>
                              <p:cond delay="5000"/>
                            </p:stCondLst>
                            <p:childTnLst>
                              <p:par>
                                <p:cTn id="59" presetID="29" presetClass="entr" presetSubtype="0" fill="hold" nodeType="afterEffect">
                                  <p:stCondLst>
                                    <p:cond delay="0"/>
                                  </p:stCondLst>
                                  <p:childTnLst>
                                    <p:set>
                                      <p:cBhvr>
                                        <p:cTn id="60" dur="1" fill="hold">
                                          <p:stCondLst>
                                            <p:cond delay="0"/>
                                          </p:stCondLst>
                                        </p:cTn>
                                        <p:tgtEl>
                                          <p:spTgt spid="49"/>
                                        </p:tgtEl>
                                        <p:attrNameLst>
                                          <p:attrName>style.visibility</p:attrName>
                                        </p:attrNameLst>
                                      </p:cBhvr>
                                      <p:to>
                                        <p:strVal val="visible"/>
                                      </p:to>
                                    </p:set>
                                    <p:anim calcmode="lin" valueType="num">
                                      <p:cBhvr>
                                        <p:cTn id="61" dur="500" fill="hold"/>
                                        <p:tgtEl>
                                          <p:spTgt spid="49"/>
                                        </p:tgtEl>
                                        <p:attrNameLst>
                                          <p:attrName>ppt_x</p:attrName>
                                        </p:attrNameLst>
                                      </p:cBhvr>
                                      <p:tavLst>
                                        <p:tav tm="0">
                                          <p:val>
                                            <p:strVal val="#ppt_x-.2"/>
                                          </p:val>
                                        </p:tav>
                                        <p:tav tm="100000">
                                          <p:val>
                                            <p:strVal val="#ppt_x"/>
                                          </p:val>
                                        </p:tav>
                                      </p:tavLst>
                                    </p:anim>
                                    <p:anim calcmode="lin" valueType="num">
                                      <p:cBhvr>
                                        <p:cTn id="62" dur="500" fill="hold"/>
                                        <p:tgtEl>
                                          <p:spTgt spid="49"/>
                                        </p:tgtEl>
                                        <p:attrNameLst>
                                          <p:attrName>ppt_y</p:attrName>
                                        </p:attrNameLst>
                                      </p:cBhvr>
                                      <p:tavLst>
                                        <p:tav tm="0">
                                          <p:val>
                                            <p:strVal val="#ppt_y"/>
                                          </p:val>
                                        </p:tav>
                                        <p:tav tm="100000">
                                          <p:val>
                                            <p:strVal val="#ppt_y"/>
                                          </p:val>
                                        </p:tav>
                                      </p:tavLst>
                                    </p:anim>
                                    <p:animEffect transition="in" filter="wipe(right)" prLst="gradientSize: 0.1">
                                      <p:cBhvr>
                                        <p:cTn id="63" dur="500"/>
                                        <p:tgtEl>
                                          <p:spTgt spid="49"/>
                                        </p:tgtEl>
                                      </p:cBhvr>
                                    </p:animEffect>
                                  </p:childTnLst>
                                </p:cTn>
                              </p:par>
                            </p:childTnLst>
                          </p:cTn>
                        </p:par>
                        <p:par>
                          <p:cTn id="64" fill="hold">
                            <p:stCondLst>
                              <p:cond delay="5500"/>
                            </p:stCondLst>
                            <p:childTnLst>
                              <p:par>
                                <p:cTn id="65" presetID="5" presetClass="entr" presetSubtype="10" fill="hold" grpId="0" nodeType="afterEffect">
                                  <p:stCondLst>
                                    <p:cond delay="0"/>
                                  </p:stCondLst>
                                  <p:childTnLst>
                                    <p:set>
                                      <p:cBhvr>
                                        <p:cTn id="66" dur="1" fill="hold">
                                          <p:stCondLst>
                                            <p:cond delay="0"/>
                                          </p:stCondLst>
                                        </p:cTn>
                                        <p:tgtEl>
                                          <p:spTgt spid="53"/>
                                        </p:tgtEl>
                                        <p:attrNameLst>
                                          <p:attrName>style.visibility</p:attrName>
                                        </p:attrNameLst>
                                      </p:cBhvr>
                                      <p:to>
                                        <p:strVal val="visible"/>
                                      </p:to>
                                    </p:set>
                                    <p:animEffect transition="in" filter="checkerboard(across)">
                                      <p:cBhvr>
                                        <p:cTn id="67"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53" grpId="0"/>
      <p:bldP spid="54" grpId="0"/>
      <p:bldP spid="55" grpId="0"/>
    </p:bldLst>
  </p:timing>
</p:sld>
</file>

<file path=ppt/theme/theme1.xml><?xml version="1.0" encoding="utf-8"?>
<a:theme xmlns:a="http://schemas.openxmlformats.org/drawingml/2006/main" name="tf06089160">
  <a:themeElements>
    <a:clrScheme name="frproposa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fontScheme name="frpropos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frproposal 1">
        <a:dk1>
          <a:srgbClr val="0066FF"/>
        </a:dk1>
        <a:lt1>
          <a:srgbClr val="FFFFFF"/>
        </a:lt1>
        <a:dk2>
          <a:srgbClr val="000066"/>
        </a:dk2>
        <a:lt2>
          <a:srgbClr val="FFFFFF"/>
        </a:lt2>
        <a:accent1>
          <a:srgbClr val="6699FF"/>
        </a:accent1>
        <a:accent2>
          <a:srgbClr val="3333FF"/>
        </a:accent2>
        <a:accent3>
          <a:srgbClr val="AAAAB8"/>
        </a:accent3>
        <a:accent4>
          <a:srgbClr val="DADADA"/>
        </a:accent4>
        <a:accent5>
          <a:srgbClr val="B8CAFF"/>
        </a:accent5>
        <a:accent6>
          <a:srgbClr val="2D2DE7"/>
        </a:accent6>
        <a:hlink>
          <a:srgbClr val="FFCC00"/>
        </a:hlink>
        <a:folHlink>
          <a:srgbClr val="0000CC"/>
        </a:folHlink>
      </a:clrScheme>
      <a:clrMap bg1="dk2" tx1="lt1" bg2="dk1" tx2="lt2" accent1="accent1" accent2="accent2" accent3="accent3" accent4="accent4" accent5="accent5" accent6="accent6" hlink="hlink" folHlink="folHlink"/>
    </a:extraClrScheme>
    <a:extraClrScheme>
      <a:clrScheme name="frproposal 2">
        <a:dk1>
          <a:srgbClr val="009999"/>
        </a:dk1>
        <a:lt1>
          <a:srgbClr val="FFFFFF"/>
        </a:lt1>
        <a:dk2>
          <a:srgbClr val="334B49"/>
        </a:dk2>
        <a:lt2>
          <a:srgbClr val="FFFFFF"/>
        </a:lt2>
        <a:accent1>
          <a:srgbClr val="33CCCC"/>
        </a:accent1>
        <a:accent2>
          <a:srgbClr val="008080"/>
        </a:accent2>
        <a:accent3>
          <a:srgbClr val="ADB1B1"/>
        </a:accent3>
        <a:accent4>
          <a:srgbClr val="DADADA"/>
        </a:accent4>
        <a:accent5>
          <a:srgbClr val="ADE2E2"/>
        </a:accent5>
        <a:accent6>
          <a:srgbClr val="007373"/>
        </a:accent6>
        <a:hlink>
          <a:srgbClr val="FFCC00"/>
        </a:hlink>
        <a:folHlink>
          <a:srgbClr val="006666"/>
        </a:folHlink>
      </a:clrScheme>
      <a:clrMap bg1="dk2" tx1="lt1" bg2="dk1" tx2="lt2" accent1="accent1" accent2="accent2" accent3="accent3" accent4="accent4" accent5="accent5" accent6="accent6" hlink="hlink" folHlink="folHlink"/>
    </a:extraClrScheme>
    <a:extraClrScheme>
      <a:clrScheme name="frproposal 3">
        <a:dk1>
          <a:srgbClr val="006699"/>
        </a:dk1>
        <a:lt1>
          <a:srgbClr val="FFFFFF"/>
        </a:lt1>
        <a:dk2>
          <a:srgbClr val="333399"/>
        </a:dk2>
        <a:lt2>
          <a:srgbClr val="FFFFFF"/>
        </a:lt2>
        <a:accent1>
          <a:srgbClr val="0099CC"/>
        </a:accent1>
        <a:accent2>
          <a:srgbClr val="0386AF"/>
        </a:accent2>
        <a:accent3>
          <a:srgbClr val="ADADCA"/>
        </a:accent3>
        <a:accent4>
          <a:srgbClr val="DADADA"/>
        </a:accent4>
        <a:accent5>
          <a:srgbClr val="AACAE2"/>
        </a:accent5>
        <a:accent6>
          <a:srgbClr val="02799E"/>
        </a:accent6>
        <a:hlink>
          <a:srgbClr val="FFCC00"/>
        </a:hlink>
        <a:folHlink>
          <a:srgbClr val="6699FF"/>
        </a:folHlink>
      </a:clrScheme>
      <a:clrMap bg1="dk2" tx1="lt1" bg2="dk1" tx2="lt2" accent1="accent1" accent2="accent2" accent3="accent3" accent4="accent4" accent5="accent5" accent6="accent6" hlink="hlink" folHlink="folHlink"/>
    </a:extraClrScheme>
    <a:extraClrScheme>
      <a:clrScheme name="frproposal 4">
        <a:dk1>
          <a:srgbClr val="008080"/>
        </a:dk1>
        <a:lt1>
          <a:srgbClr val="FFFFFF"/>
        </a:lt1>
        <a:dk2>
          <a:srgbClr val="2F978D"/>
        </a:dk2>
        <a:lt2>
          <a:srgbClr val="FFFFFF"/>
        </a:lt2>
        <a:accent1>
          <a:srgbClr val="0099FF"/>
        </a:accent1>
        <a:accent2>
          <a:srgbClr val="009999"/>
        </a:accent2>
        <a:accent3>
          <a:srgbClr val="ADC9C5"/>
        </a:accent3>
        <a:accent4>
          <a:srgbClr val="DADADA"/>
        </a:accent4>
        <a:accent5>
          <a:srgbClr val="AACAFF"/>
        </a:accent5>
        <a:accent6>
          <a:srgbClr val="008A8A"/>
        </a:accent6>
        <a:hlink>
          <a:srgbClr val="FFFFCC"/>
        </a:hlink>
        <a:folHlink>
          <a:srgbClr val="70CAC6"/>
        </a:folHlink>
      </a:clrScheme>
      <a:clrMap bg1="dk2" tx1="lt1" bg2="dk1" tx2="lt2" accent1="accent1" accent2="accent2" accent3="accent3" accent4="accent4" accent5="accent5" accent6="accent6" hlink="hlink" folHlink="folHlink"/>
    </a:extraClrScheme>
    <a:extraClrScheme>
      <a:clrScheme name="frproposal 5">
        <a:dk1>
          <a:srgbClr val="822504"/>
        </a:dk1>
        <a:lt1>
          <a:srgbClr val="FFFFFF"/>
        </a:lt1>
        <a:dk2>
          <a:srgbClr val="330000"/>
        </a:dk2>
        <a:lt2>
          <a:srgbClr val="FFFFFF"/>
        </a:lt2>
        <a:accent1>
          <a:srgbClr val="FF9900"/>
        </a:accent1>
        <a:accent2>
          <a:srgbClr val="9E2A06"/>
        </a:accent2>
        <a:accent3>
          <a:srgbClr val="ADAAAA"/>
        </a:accent3>
        <a:accent4>
          <a:srgbClr val="DADADA"/>
        </a:accent4>
        <a:accent5>
          <a:srgbClr val="FFCAAA"/>
        </a:accent5>
        <a:accent6>
          <a:srgbClr val="8F2505"/>
        </a:accent6>
        <a:hlink>
          <a:srgbClr val="FF3300"/>
        </a:hlink>
        <a:folHlink>
          <a:srgbClr val="7C0704"/>
        </a:folHlink>
      </a:clrScheme>
      <a:clrMap bg1="dk2" tx1="lt1" bg2="dk1" tx2="lt2" accent1="accent1" accent2="accent2" accent3="accent3" accent4="accent4" accent5="accent5" accent6="accent6" hlink="hlink" folHlink="folHlink"/>
    </a:extraClrScheme>
    <a:extraClrScheme>
      <a:clrScheme name="frproposal 6">
        <a:dk1>
          <a:srgbClr val="336600"/>
        </a:dk1>
        <a:lt1>
          <a:srgbClr val="FFFFFF"/>
        </a:lt1>
        <a:dk2>
          <a:srgbClr val="4A7911"/>
        </a:dk2>
        <a:lt2>
          <a:srgbClr val="FFFFFF"/>
        </a:lt2>
        <a:accent1>
          <a:srgbClr val="666633"/>
        </a:accent1>
        <a:accent2>
          <a:srgbClr val="669900"/>
        </a:accent2>
        <a:accent3>
          <a:srgbClr val="B1BEAA"/>
        </a:accent3>
        <a:accent4>
          <a:srgbClr val="DADADA"/>
        </a:accent4>
        <a:accent5>
          <a:srgbClr val="B8B8AD"/>
        </a:accent5>
        <a:accent6>
          <a:srgbClr val="5C8A00"/>
        </a:accent6>
        <a:hlink>
          <a:srgbClr val="FFCC00"/>
        </a:hlink>
        <a:folHlink>
          <a:srgbClr val="99CC00"/>
        </a:folHlink>
      </a:clrScheme>
      <a:clrMap bg1="dk2" tx1="lt1" bg2="dk1" tx2="lt2" accent1="accent1" accent2="accent2" accent3="accent3" accent4="accent4" accent5="accent5" accent6="accent6" hlink="hlink" folHlink="folHlink"/>
    </a:extraClrScheme>
    <a:extraClrScheme>
      <a:clrScheme name="frproposal 7">
        <a:dk1>
          <a:srgbClr val="000000"/>
        </a:dk1>
        <a:lt1>
          <a:srgbClr val="FFFFFF"/>
        </a:lt1>
        <a:dk2>
          <a:srgbClr val="000000"/>
        </a:dk2>
        <a:lt2>
          <a:srgbClr val="CC3300"/>
        </a:lt2>
        <a:accent1>
          <a:srgbClr val="FFCC00"/>
        </a:accent1>
        <a:accent2>
          <a:srgbClr val="CC6600"/>
        </a:accent2>
        <a:accent3>
          <a:srgbClr val="FFFFFF"/>
        </a:accent3>
        <a:accent4>
          <a:srgbClr val="000000"/>
        </a:accent4>
        <a:accent5>
          <a:srgbClr val="FFE2AA"/>
        </a:accent5>
        <a:accent6>
          <a:srgbClr val="B95C00"/>
        </a:accent6>
        <a:hlink>
          <a:srgbClr val="663300"/>
        </a:hlink>
        <a:folHlink>
          <a:srgbClr val="CC9900"/>
        </a:folHlink>
      </a:clrScheme>
      <a:clrMap bg1="lt1" tx1="dk1" bg2="lt2" tx2="dk2" accent1="accent1" accent2="accent2" accent3="accent3" accent4="accent4" accent5="accent5" accent6="accent6" hlink="hlink" folHlink="folHlink"/>
    </a:extraClrScheme>
    <a:extraClrScheme>
      <a:clrScheme name="frproposal 8">
        <a:dk1>
          <a:srgbClr val="003300"/>
        </a:dk1>
        <a:lt1>
          <a:srgbClr val="FFFFFF"/>
        </a:lt1>
        <a:dk2>
          <a:srgbClr val="000000"/>
        </a:dk2>
        <a:lt2>
          <a:srgbClr val="336600"/>
        </a:lt2>
        <a:accent1>
          <a:srgbClr val="CCCC00"/>
        </a:accent1>
        <a:accent2>
          <a:srgbClr val="669900"/>
        </a:accent2>
        <a:accent3>
          <a:srgbClr val="FFFFFF"/>
        </a:accent3>
        <a:accent4>
          <a:srgbClr val="002A00"/>
        </a:accent4>
        <a:accent5>
          <a:srgbClr val="E2E2AA"/>
        </a:accent5>
        <a:accent6>
          <a:srgbClr val="5C8A00"/>
        </a:accent6>
        <a:hlink>
          <a:srgbClr val="333300"/>
        </a:hlink>
        <a:folHlink>
          <a:srgbClr val="99CC00"/>
        </a:folHlink>
      </a:clrScheme>
      <a:clrMap bg1="lt1" tx1="dk1" bg2="lt2" tx2="dk2" accent1="accent1" accent2="accent2" accent3="accent3" accent4="accent4" accent5="accent5" accent6="accent6" hlink="hlink" folHlink="folHlink"/>
    </a:extraClrScheme>
    <a:extraClrScheme>
      <a:clrScheme name="frproposal 9">
        <a:dk1>
          <a:srgbClr val="000000"/>
        </a:dk1>
        <a:lt1>
          <a:srgbClr val="FFFFFF"/>
        </a:lt1>
        <a:dk2>
          <a:srgbClr val="000000"/>
        </a:dk2>
        <a:lt2>
          <a:srgbClr val="440044"/>
        </a:lt2>
        <a:accent1>
          <a:srgbClr val="FFCCCC"/>
        </a:accent1>
        <a:accent2>
          <a:srgbClr val="790571"/>
        </a:accent2>
        <a:accent3>
          <a:srgbClr val="FFFFFF"/>
        </a:accent3>
        <a:accent4>
          <a:srgbClr val="000000"/>
        </a:accent4>
        <a:accent5>
          <a:srgbClr val="FFE2E2"/>
        </a:accent5>
        <a:accent6>
          <a:srgbClr val="6D0466"/>
        </a:accent6>
        <a:hlink>
          <a:srgbClr val="993366"/>
        </a:hlink>
        <a:folHlink>
          <a:srgbClr val="9F839F"/>
        </a:folHlink>
      </a:clrScheme>
      <a:clrMap bg1="lt1" tx1="dk1" bg2="lt2" tx2="dk2" accent1="accent1" accent2="accent2" accent3="accent3" accent4="accent4" accent5="accent5" accent6="accent6" hlink="hlink" folHlink="folHlink"/>
    </a:extraClrScheme>
    <a:extraClrScheme>
      <a:clrScheme name="frproposal 10">
        <a:dk1>
          <a:srgbClr val="000000"/>
        </a:dk1>
        <a:lt1>
          <a:srgbClr val="FFFFFF"/>
        </a:lt1>
        <a:dk2>
          <a:srgbClr val="000000"/>
        </a:dk2>
        <a:lt2>
          <a:srgbClr val="FF9900"/>
        </a:lt2>
        <a:accent1>
          <a:srgbClr val="FFCC99"/>
        </a:accent1>
        <a:accent2>
          <a:srgbClr val="FBA313"/>
        </a:accent2>
        <a:accent3>
          <a:srgbClr val="FFFFFF"/>
        </a:accent3>
        <a:accent4>
          <a:srgbClr val="000000"/>
        </a:accent4>
        <a:accent5>
          <a:srgbClr val="FFE2CA"/>
        </a:accent5>
        <a:accent6>
          <a:srgbClr val="E39310"/>
        </a:accent6>
        <a:hlink>
          <a:srgbClr val="CC3300"/>
        </a:hlink>
        <a:folHlink>
          <a:srgbClr val="FCC66E"/>
        </a:folHlink>
      </a:clrScheme>
      <a:clrMap bg1="lt1" tx1="dk1" bg2="lt2" tx2="dk2" accent1="accent1" accent2="accent2" accent3="accent3" accent4="accent4" accent5="accent5" accent6="accent6" hlink="hlink" folHlink="folHlink"/>
    </a:extraClrScheme>
    <a:extraClrScheme>
      <a:clrScheme name="frproposal 11">
        <a:dk1>
          <a:srgbClr val="000000"/>
        </a:dk1>
        <a:lt1>
          <a:srgbClr val="FFFFFF"/>
        </a:lt1>
        <a:dk2>
          <a:srgbClr val="000000"/>
        </a:dk2>
        <a:lt2>
          <a:srgbClr val="779F92"/>
        </a:lt2>
        <a:accent1>
          <a:srgbClr val="33CCCC"/>
        </a:accent1>
        <a:accent2>
          <a:srgbClr val="9DC2D7"/>
        </a:accent2>
        <a:accent3>
          <a:srgbClr val="FFFFFF"/>
        </a:accent3>
        <a:accent4>
          <a:srgbClr val="000000"/>
        </a:accent4>
        <a:accent5>
          <a:srgbClr val="ADE2E2"/>
        </a:accent5>
        <a:accent6>
          <a:srgbClr val="8EB0C3"/>
        </a:accent6>
        <a:hlink>
          <a:srgbClr val="006666"/>
        </a:hlink>
        <a:folHlink>
          <a:srgbClr val="CCCCFF"/>
        </a:folHlink>
      </a:clrScheme>
      <a:clrMap bg1="lt1" tx1="dk1" bg2="lt2" tx2="dk2" accent1="accent1" accent2="accent2" accent3="accent3" accent4="accent4" accent5="accent5" accent6="accent6" hlink="hlink" folHlink="folHlink"/>
    </a:extraClrScheme>
    <a:extraClrScheme>
      <a:clrScheme name="frproposa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emplate>TM03457452[[fn=Céleste]]</Template>
  <TotalTime>3436</TotalTime>
  <Words>1361</Words>
  <Application>Microsoft Office PowerPoint</Application>
  <PresentationFormat>Grand écran</PresentationFormat>
  <Paragraphs>297</Paragraphs>
  <Slides>33</Slides>
  <Notes>27</Notes>
  <HiddenSlides>0</HiddenSlides>
  <MMClips>0</MMClips>
  <ScaleCrop>false</ScaleCrop>
  <HeadingPairs>
    <vt:vector size="6" baseType="variant">
      <vt:variant>
        <vt:lpstr>Polices utilisées</vt:lpstr>
      </vt:variant>
      <vt:variant>
        <vt:i4>10</vt:i4>
      </vt:variant>
      <vt:variant>
        <vt:lpstr>Thème</vt:lpstr>
      </vt:variant>
      <vt:variant>
        <vt:i4>1</vt:i4>
      </vt:variant>
      <vt:variant>
        <vt:lpstr>Titres des diapositives</vt:lpstr>
      </vt:variant>
      <vt:variant>
        <vt:i4>33</vt:i4>
      </vt:variant>
    </vt:vector>
  </HeadingPairs>
  <TitlesOfParts>
    <vt:vector size="44" baseType="lpstr">
      <vt:lpstr>Algerian</vt:lpstr>
      <vt:lpstr>Arial</vt:lpstr>
      <vt:lpstr>Arial Black</vt:lpstr>
      <vt:lpstr>Calibri</vt:lpstr>
      <vt:lpstr>Exo 2</vt:lpstr>
      <vt:lpstr>Helvetica</vt:lpstr>
      <vt:lpstr>inherit</vt:lpstr>
      <vt:lpstr>Times New Roman</vt:lpstr>
      <vt:lpstr>Wingdings</vt:lpstr>
      <vt:lpstr>-탈윤체B</vt:lpstr>
      <vt:lpstr>tf06089160</vt:lpstr>
      <vt:lpstr>L’évaluation de la QoS pour le Multimédia Streaming dans l’environnement SDN</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L’évaluation de la QoS pour le multimédia streaming dans l’environnement SDN</dc:title>
  <dc:creator>rimy nouto</dc:creator>
  <cp:lastModifiedBy>rimy nouto</cp:lastModifiedBy>
  <cp:revision>95</cp:revision>
  <dcterms:created xsi:type="dcterms:W3CDTF">2022-08-23T13:18:07Z</dcterms:created>
  <dcterms:modified xsi:type="dcterms:W3CDTF">2022-09-20T19:48:23Z</dcterms:modified>
</cp:coreProperties>
</file>